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5"/>
  </p:notesMasterIdLst>
  <p:sldIdLst>
    <p:sldId id="385" r:id="rId2"/>
    <p:sldId id="267" r:id="rId3"/>
    <p:sldId id="511" r:id="rId4"/>
    <p:sldId id="543" r:id="rId5"/>
    <p:sldId id="2147479863" r:id="rId6"/>
    <p:sldId id="330" r:id="rId7"/>
    <p:sldId id="331" r:id="rId8"/>
    <p:sldId id="2147479859" r:id="rId9"/>
    <p:sldId id="2147479858" r:id="rId10"/>
    <p:sldId id="2147479860" r:id="rId11"/>
    <p:sldId id="2147470088" r:id="rId12"/>
    <p:sldId id="2147479871" r:id="rId13"/>
    <p:sldId id="2147479872" r:id="rId14"/>
    <p:sldId id="2147479875" r:id="rId15"/>
    <p:sldId id="2147479193" r:id="rId16"/>
    <p:sldId id="2147479866" r:id="rId17"/>
    <p:sldId id="2147479877" r:id="rId18"/>
    <p:sldId id="332" r:id="rId19"/>
    <p:sldId id="2147479878" r:id="rId20"/>
    <p:sldId id="2147479886" r:id="rId21"/>
    <p:sldId id="2147479885" r:id="rId22"/>
    <p:sldId id="2147479887" r:id="rId23"/>
    <p:sldId id="2147479888" r:id="rId24"/>
    <p:sldId id="2147479879" r:id="rId25"/>
    <p:sldId id="2147479880" r:id="rId26"/>
    <p:sldId id="2147479881" r:id="rId27"/>
    <p:sldId id="2147479882" r:id="rId28"/>
    <p:sldId id="2147479883" r:id="rId29"/>
    <p:sldId id="2147479884" r:id="rId30"/>
    <p:sldId id="512" r:id="rId31"/>
    <p:sldId id="2147479890" r:id="rId32"/>
    <p:sldId id="2147479891" r:id="rId33"/>
    <p:sldId id="2147479898" r:id="rId34"/>
    <p:sldId id="2147480032" r:id="rId35"/>
    <p:sldId id="2147479923" r:id="rId36"/>
    <p:sldId id="2147479924" r:id="rId37"/>
    <p:sldId id="2147479925" r:id="rId38"/>
    <p:sldId id="2147479926" r:id="rId39"/>
    <p:sldId id="2147479892" r:id="rId40"/>
    <p:sldId id="2147479927" r:id="rId41"/>
    <p:sldId id="2147479938" r:id="rId42"/>
    <p:sldId id="2147479939" r:id="rId43"/>
    <p:sldId id="2147479893" r:id="rId44"/>
    <p:sldId id="2147479904" r:id="rId45"/>
    <p:sldId id="2147480033" r:id="rId46"/>
    <p:sldId id="2147479902" r:id="rId47"/>
    <p:sldId id="2147480034" r:id="rId48"/>
    <p:sldId id="2147479977" r:id="rId49"/>
    <p:sldId id="2147479906" r:id="rId50"/>
    <p:sldId id="2147480035" r:id="rId51"/>
    <p:sldId id="2147480036" r:id="rId52"/>
    <p:sldId id="2147479894" r:id="rId53"/>
    <p:sldId id="2147479986" r:id="rId54"/>
    <p:sldId id="2147480030" r:id="rId55"/>
    <p:sldId id="2147479914" r:id="rId56"/>
    <p:sldId id="2147480031" r:id="rId57"/>
    <p:sldId id="513" r:id="rId58"/>
    <p:sldId id="278" r:id="rId59"/>
    <p:sldId id="300" r:id="rId60"/>
    <p:sldId id="302" r:id="rId61"/>
    <p:sldId id="296" r:id="rId62"/>
    <p:sldId id="279" r:id="rId63"/>
    <p:sldId id="280" r:id="rId64"/>
    <p:sldId id="303" r:id="rId65"/>
    <p:sldId id="281" r:id="rId66"/>
    <p:sldId id="304" r:id="rId67"/>
    <p:sldId id="305" r:id="rId68"/>
    <p:sldId id="306" r:id="rId69"/>
    <p:sldId id="312" r:id="rId70"/>
    <p:sldId id="282" r:id="rId71"/>
    <p:sldId id="309" r:id="rId72"/>
    <p:sldId id="310" r:id="rId73"/>
    <p:sldId id="311" r:id="rId74"/>
    <p:sldId id="294" r:id="rId75"/>
    <p:sldId id="298" r:id="rId76"/>
    <p:sldId id="272" r:id="rId77"/>
    <p:sldId id="275" r:id="rId78"/>
    <p:sldId id="273" r:id="rId79"/>
    <p:sldId id="276" r:id="rId80"/>
    <p:sldId id="274" r:id="rId81"/>
    <p:sldId id="277" r:id="rId82"/>
    <p:sldId id="307" r:id="rId83"/>
    <p:sldId id="284" r:id="rId84"/>
    <p:sldId id="285" r:id="rId85"/>
    <p:sldId id="290" r:id="rId86"/>
    <p:sldId id="289" r:id="rId87"/>
    <p:sldId id="286" r:id="rId88"/>
    <p:sldId id="291" r:id="rId89"/>
    <p:sldId id="292" r:id="rId90"/>
    <p:sldId id="514" r:id="rId91"/>
    <p:sldId id="260" r:id="rId92"/>
    <p:sldId id="264" r:id="rId93"/>
    <p:sldId id="316" r:id="rId94"/>
    <p:sldId id="265" r:id="rId95"/>
    <p:sldId id="266" r:id="rId96"/>
    <p:sldId id="517" r:id="rId97"/>
    <p:sldId id="293" r:id="rId98"/>
    <p:sldId id="315" r:id="rId99"/>
    <p:sldId id="269" r:id="rId100"/>
    <p:sldId id="317" r:id="rId101"/>
    <p:sldId id="515" r:id="rId102"/>
    <p:sldId id="314" r:id="rId103"/>
    <p:sldId id="518" r:id="rId104"/>
    <p:sldId id="519" r:id="rId105"/>
    <p:sldId id="520" r:id="rId106"/>
    <p:sldId id="318" r:id="rId107"/>
    <p:sldId id="321" r:id="rId108"/>
    <p:sldId id="319" r:id="rId109"/>
    <p:sldId id="322" r:id="rId110"/>
    <p:sldId id="323" r:id="rId111"/>
    <p:sldId id="320" r:id="rId112"/>
    <p:sldId id="324" r:id="rId113"/>
    <p:sldId id="516" r:id="rId114"/>
    <p:sldId id="521" r:id="rId115"/>
    <p:sldId id="524" r:id="rId116"/>
    <p:sldId id="525" r:id="rId117"/>
    <p:sldId id="526" r:id="rId118"/>
    <p:sldId id="527" r:id="rId119"/>
    <p:sldId id="259" r:id="rId120"/>
    <p:sldId id="288" r:id="rId121"/>
    <p:sldId id="528" r:id="rId122"/>
    <p:sldId id="529" r:id="rId123"/>
    <p:sldId id="522" r:id="rId124"/>
    <p:sldId id="295" r:id="rId125"/>
    <p:sldId id="530" r:id="rId126"/>
    <p:sldId id="297" r:id="rId127"/>
    <p:sldId id="531" r:id="rId128"/>
    <p:sldId id="299" r:id="rId129"/>
    <p:sldId id="532" r:id="rId130"/>
    <p:sldId id="301" r:id="rId131"/>
    <p:sldId id="533" r:id="rId132"/>
    <p:sldId id="534" r:id="rId133"/>
    <p:sldId id="535" r:id="rId134"/>
    <p:sldId id="536" r:id="rId135"/>
    <p:sldId id="537" r:id="rId136"/>
    <p:sldId id="538" r:id="rId137"/>
    <p:sldId id="539" r:id="rId138"/>
    <p:sldId id="540" r:id="rId139"/>
    <p:sldId id="523" r:id="rId140"/>
    <p:sldId id="541" r:id="rId141"/>
    <p:sldId id="542" r:id="rId142"/>
    <p:sldId id="313" r:id="rId143"/>
    <p:sldId id="510"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91002" autoAdjust="0"/>
  </p:normalViewPr>
  <p:slideViewPr>
    <p:cSldViewPr snapToGrid="0">
      <p:cViewPr varScale="1">
        <p:scale>
          <a:sx n="94" d="100"/>
          <a:sy n="94" d="100"/>
        </p:scale>
        <p:origin x="327" y="27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C4177-0FA5-40D9-BBF3-263710D56024}" type="datetimeFigureOut">
              <a:rPr lang="en-US" smtClean="0"/>
              <a:t>30-Oct-24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C1629-2497-41E5-81E6-70D873C51733}" type="slidenum">
              <a:rPr lang="en-US" smtClean="0"/>
              <a:t>‹#›</a:t>
            </a:fld>
            <a:endParaRPr lang="en-US"/>
          </a:p>
        </p:txBody>
      </p:sp>
    </p:spTree>
    <p:extLst>
      <p:ext uri="{BB962C8B-B14F-4D97-AF65-F5344CB8AC3E}">
        <p14:creationId xmlns:p14="http://schemas.microsoft.com/office/powerpoint/2010/main" val="277639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rxiv.org/pdf/2310.13548"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rxiv.org/pdf/2310.13548"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c35bd6792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g13c35bd679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814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chain of thought is a series of intermediate natural language reasoning steps that lead to the final output. </a:t>
            </a:r>
          </a:p>
          <a:p>
            <a:r>
              <a:rPr lang="en-US" dirty="0"/>
              <a:t>Benefits: • </a:t>
            </a:r>
          </a:p>
          <a:p>
            <a:r>
              <a:rPr lang="en-US" dirty="0"/>
              <a:t>Decomposition -&gt; easier intermediate problems • </a:t>
            </a:r>
          </a:p>
          <a:p>
            <a:r>
              <a:rPr lang="en-US" dirty="0"/>
              <a:t>Interpretable • </a:t>
            </a:r>
          </a:p>
          <a:p>
            <a:r>
              <a:rPr lang="en-US" dirty="0"/>
              <a:t>More general than neural symbolic computing</a:t>
            </a:r>
          </a:p>
          <a:p>
            <a:r>
              <a:rPr lang="en-US" dirty="0"/>
              <a:t> • Leveraging prompting of LLM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0878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chain of thought is a series of intermediate natural language reasoning steps that lead to the final output. </a:t>
            </a:r>
          </a:p>
          <a:p>
            <a:r>
              <a:rPr lang="en-US" dirty="0"/>
              <a:t>Benefits: • </a:t>
            </a:r>
          </a:p>
          <a:p>
            <a:r>
              <a:rPr lang="en-US" dirty="0"/>
              <a:t>Decomposition -&gt; easier intermediate problems • </a:t>
            </a:r>
          </a:p>
          <a:p>
            <a:r>
              <a:rPr lang="en-US" dirty="0"/>
              <a:t>Interpretable • </a:t>
            </a:r>
          </a:p>
          <a:p>
            <a:r>
              <a:rPr lang="en-US" dirty="0"/>
              <a:t>More general than neural symbolic computing</a:t>
            </a:r>
          </a:p>
          <a:p>
            <a:r>
              <a:rPr lang="en-US" dirty="0"/>
              <a:t> • Leveraging prompting of LLM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0437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58164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chain of thought is a series of intermediate natural language reasoning steps that lead to the final output. </a:t>
            </a:r>
          </a:p>
          <a:p>
            <a:r>
              <a:rPr lang="en-US" dirty="0"/>
              <a:t>Benefits: • </a:t>
            </a:r>
          </a:p>
          <a:p>
            <a:r>
              <a:rPr lang="en-US" dirty="0"/>
              <a:t>Decomposition -&gt; easier intermediate problems • </a:t>
            </a:r>
          </a:p>
          <a:p>
            <a:r>
              <a:rPr lang="en-US" dirty="0"/>
              <a:t>Interpretable • </a:t>
            </a:r>
          </a:p>
          <a:p>
            <a:r>
              <a:rPr lang="en-US" dirty="0"/>
              <a:t>More general than neural symbolic computing</a:t>
            </a:r>
          </a:p>
          <a:p>
            <a:r>
              <a:rPr lang="en-US" dirty="0"/>
              <a:t> • Leveraging prompting of LLM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5423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tasks not only require multi-steps reasoning, but also need priori knowledge to understand complex semantics.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9890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8737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overview of </a:t>
            </a:r>
            <a:r>
              <a:rPr lang="en-US" dirty="0" err="1"/>
              <a:t>STaR</a:t>
            </a:r>
            <a:r>
              <a:rPr lang="en-US" dirty="0"/>
              <a:t> and a </a:t>
            </a:r>
            <a:r>
              <a:rPr lang="en-US" dirty="0" err="1"/>
              <a:t>STaR</a:t>
            </a:r>
            <a:r>
              <a:rPr lang="en-US" dirty="0"/>
              <a:t>-generated rationale on </a:t>
            </a:r>
            <a:r>
              <a:rPr lang="en-US" dirty="0" err="1"/>
              <a:t>CommonsenseQA</a:t>
            </a:r>
            <a:r>
              <a:rPr lang="en-US" dirty="0"/>
              <a:t>. We indicate the fine-tuning outer loop with a dashed line. The questions and ground truth answers are expected to be present in the dataset, while the rationales are generated using </a:t>
            </a:r>
            <a:r>
              <a:rPr lang="en-US" dirty="0" err="1"/>
              <a:t>STaR</a:t>
            </a:r>
            <a:r>
              <a:rPr lang="en-US" dirty="0"/>
              <a:t>.</a:t>
            </a:r>
          </a:p>
          <a:p>
            <a:endParaRPr lang="en-US" dirty="0"/>
          </a:p>
          <a:p>
            <a:r>
              <a:rPr lang="en-US" dirty="0"/>
              <a:t>rationalization: for each problem that the model fails to answer correctly, we generate a new rationale by providing the model with the correct answer. This lets the model reason backward—given the correct answer, the model can more easily generate a useful rationale. These rationales are then collected as part of the training data, which often improves overall accuracy.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3889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69863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TORA, a series of Tool-integrated Reasoning Agents designed to solve challenging mathematical problems by seamlessly integrating natural language reasoning with the utilization of external tools</a:t>
            </a:r>
            <a:endParaRPr lang="en-US" b="0" i="0" dirty="0">
              <a:solidFill>
                <a:srgbClr val="15171A"/>
              </a:solidFill>
              <a:effectLst/>
              <a:latin typeface="Inter"/>
            </a:endParaRPr>
          </a:p>
          <a:p>
            <a:pPr algn="l"/>
            <a:endParaRPr lang="en-US" b="0" i="0" dirty="0">
              <a:solidFill>
                <a:srgbClr val="15171A"/>
              </a:solidFill>
              <a:effectLst/>
              <a:latin typeface="Inter"/>
            </a:endParaRPr>
          </a:p>
          <a:p>
            <a:pPr algn="l"/>
            <a:r>
              <a:rPr lang="en-US" b="0" i="0" dirty="0">
                <a:solidFill>
                  <a:srgbClr val="15171A"/>
                </a:solidFill>
                <a:effectLst/>
                <a:latin typeface="Inter"/>
              </a:rPr>
              <a:t>The key innovation is interleaving natural language rationales generated by the model with code to invoke external mathematical tools.</a:t>
            </a:r>
          </a:p>
          <a:p>
            <a:pPr algn="l"/>
            <a:r>
              <a:rPr lang="en-US" b="0" i="0" dirty="0">
                <a:solidFill>
                  <a:srgbClr val="15171A"/>
                </a:solidFill>
                <a:effectLst/>
                <a:latin typeface="Inter"/>
              </a:rPr>
              <a:t>For example, given a complex algebra word problem, the model may first describe the approach in words, then write a Python program using </a:t>
            </a:r>
            <a:r>
              <a:rPr lang="en-US" b="0" i="0" dirty="0" err="1">
                <a:solidFill>
                  <a:srgbClr val="15171A"/>
                </a:solidFill>
                <a:effectLst/>
                <a:latin typeface="Inter"/>
              </a:rPr>
              <a:t>SymPy</a:t>
            </a:r>
            <a:r>
              <a:rPr lang="en-US" b="0" i="0" dirty="0">
                <a:solidFill>
                  <a:srgbClr val="15171A"/>
                </a:solidFill>
                <a:effectLst/>
                <a:latin typeface="Inter"/>
              </a:rPr>
              <a:t> to symbolically set up the system of equations, execute it to get a solution, and finally explain the result verbally.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1645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4</a:t>
            </a:fld>
            <a:endParaRPr lang="en-US"/>
          </a:p>
        </p:txBody>
      </p:sp>
    </p:spTree>
    <p:extLst>
      <p:ext uri="{BB962C8B-B14F-4D97-AF65-F5344CB8AC3E}">
        <p14:creationId xmlns:p14="http://schemas.microsoft.com/office/powerpoint/2010/main" val="3651244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TORA, a series of Tool-integrated Reasoning Agents designed to solve challenging mathematical problems by seamlessly integrating natural language reasoning with the utilization of external tools</a:t>
            </a:r>
            <a:endParaRPr lang="en-US" b="0" i="0" dirty="0">
              <a:solidFill>
                <a:srgbClr val="15171A"/>
              </a:solidFill>
              <a:effectLst/>
              <a:latin typeface="Inter"/>
            </a:endParaRPr>
          </a:p>
          <a:p>
            <a:pPr algn="l"/>
            <a:endParaRPr lang="en-US" b="0" i="0" dirty="0">
              <a:solidFill>
                <a:srgbClr val="15171A"/>
              </a:solidFill>
              <a:effectLst/>
              <a:latin typeface="Inter"/>
            </a:endParaRPr>
          </a:p>
          <a:p>
            <a:pPr algn="l"/>
            <a:r>
              <a:rPr lang="en-US" b="0" i="0" dirty="0">
                <a:solidFill>
                  <a:srgbClr val="15171A"/>
                </a:solidFill>
                <a:effectLst/>
                <a:latin typeface="Inter"/>
              </a:rPr>
              <a:t>The key innovation is interleaving natural language rationales generated by the model with code to invoke external mathematical tools.</a:t>
            </a:r>
          </a:p>
          <a:p>
            <a:pPr algn="l"/>
            <a:r>
              <a:rPr lang="en-US" b="0" i="0" dirty="0">
                <a:solidFill>
                  <a:srgbClr val="15171A"/>
                </a:solidFill>
                <a:effectLst/>
                <a:latin typeface="Inter"/>
              </a:rPr>
              <a:t>For example, given a complex algebra word problem, the model may first describe the approach in words, then write a Python program using </a:t>
            </a:r>
            <a:r>
              <a:rPr lang="en-US" b="0" i="0" dirty="0" err="1">
                <a:solidFill>
                  <a:srgbClr val="15171A"/>
                </a:solidFill>
                <a:effectLst/>
                <a:latin typeface="Inter"/>
              </a:rPr>
              <a:t>SymPy</a:t>
            </a:r>
            <a:r>
              <a:rPr lang="en-US" b="0" i="0" dirty="0">
                <a:solidFill>
                  <a:srgbClr val="15171A"/>
                </a:solidFill>
                <a:effectLst/>
                <a:latin typeface="Inter"/>
              </a:rPr>
              <a:t> to symbolically set up the system of equations, execute it to get a solution, and finally explain the result verbally.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6298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TORA, a series of Tool-integrated Reasoning Agents designed to solve challenging mathematical problems by seamlessly integrating natural language reasoning with the utilization of external tools</a:t>
            </a:r>
            <a:endParaRPr lang="en-US" b="0" i="0" dirty="0">
              <a:solidFill>
                <a:srgbClr val="15171A"/>
              </a:solidFill>
              <a:effectLst/>
              <a:latin typeface="Inter"/>
            </a:endParaRPr>
          </a:p>
          <a:p>
            <a:pPr algn="l"/>
            <a:endParaRPr lang="en-US" b="0" i="0" dirty="0">
              <a:solidFill>
                <a:srgbClr val="15171A"/>
              </a:solidFill>
              <a:effectLst/>
              <a:latin typeface="Inter"/>
            </a:endParaRPr>
          </a:p>
          <a:p>
            <a:pPr algn="l"/>
            <a:r>
              <a:rPr lang="en-US" b="0" i="0" dirty="0">
                <a:solidFill>
                  <a:srgbClr val="15171A"/>
                </a:solidFill>
                <a:effectLst/>
                <a:latin typeface="Inter"/>
              </a:rPr>
              <a:t>The key innovation is interleaving natural language rationales generated by the model with code to invoke external mathematical tools.</a:t>
            </a:r>
          </a:p>
          <a:p>
            <a:pPr algn="l"/>
            <a:r>
              <a:rPr lang="en-US" b="0" i="0" dirty="0">
                <a:solidFill>
                  <a:srgbClr val="15171A"/>
                </a:solidFill>
                <a:effectLst/>
                <a:latin typeface="Inter"/>
              </a:rPr>
              <a:t>For example, given a complex algebra word problem, the model may first describe the approach in words, then write a Python program using </a:t>
            </a:r>
            <a:r>
              <a:rPr lang="en-US" b="0" i="0" dirty="0" err="1">
                <a:solidFill>
                  <a:srgbClr val="15171A"/>
                </a:solidFill>
                <a:effectLst/>
                <a:latin typeface="Inter"/>
              </a:rPr>
              <a:t>SymPy</a:t>
            </a:r>
            <a:r>
              <a:rPr lang="en-US" b="0" i="0" dirty="0">
                <a:solidFill>
                  <a:srgbClr val="15171A"/>
                </a:solidFill>
                <a:effectLst/>
                <a:latin typeface="Inter"/>
              </a:rPr>
              <a:t> to symbolically set up the system of equations, execute it to get a solution, and finally explain the result verbally.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83053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Zero-shot-</a:t>
            </a:r>
            <a:r>
              <a:rPr lang="en-US" dirty="0" err="1"/>
              <a:t>CoT</a:t>
            </a:r>
            <a:r>
              <a:rPr lang="en-US" dirty="0"/>
              <a:t> still suffers from three pitfalls: calculation errors, </a:t>
            </a:r>
            <a:r>
              <a:rPr lang="en-US" dirty="0" err="1"/>
              <a:t>missingreasoning</a:t>
            </a:r>
            <a:r>
              <a:rPr lang="en-US" dirty="0"/>
              <a:t>-step errors, and semantic understanding errors. T</a:t>
            </a:r>
          </a:p>
          <a:p>
            <a:r>
              <a:rPr lang="en-US" dirty="0"/>
              <a:t>While Zero-shot-</a:t>
            </a:r>
            <a:r>
              <a:rPr lang="en-US" dirty="0" err="1"/>
              <a:t>CoT</a:t>
            </a:r>
            <a:r>
              <a:rPr lang="en-US" dirty="0"/>
              <a:t> encourages LLMs to generate multi-step reasoning with “Let’s think step by step”, it may still generate wrong reasoning steps when the problem is complex. </a:t>
            </a:r>
          </a:p>
          <a:p>
            <a:r>
              <a:rPr lang="en-US" dirty="0"/>
              <a:t>Unlike Zero-shot-</a:t>
            </a:r>
            <a:r>
              <a:rPr lang="en-US" dirty="0" err="1"/>
              <a:t>CoT</a:t>
            </a:r>
            <a:r>
              <a:rPr lang="en-US" dirty="0"/>
              <a:t>, PS prompting first asks LLMs to devise a plan to solve the problem by generating a step-</a:t>
            </a:r>
            <a:r>
              <a:rPr lang="en-US" dirty="0" err="1"/>
              <a:t>bystep</a:t>
            </a:r>
            <a:r>
              <a:rPr lang="en-US" dirty="0"/>
              <a:t> plan and carrying out the plan to find the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6012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1753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6993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3689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7526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115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knowledge is inconsistent across these three tasks, with stronger models showing more consistency in GQC capabilities</a:t>
            </a:r>
          </a:p>
          <a:p>
            <a:r>
              <a:rPr lang="en-US" dirty="0"/>
              <a:t>although stronger models are better at critiquing, models with weaker generative abilities can still accurately evaluate responses from stronger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4265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648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41</a:t>
            </a:fld>
            <a:endParaRPr lang="en-US"/>
          </a:p>
        </p:txBody>
      </p:sp>
    </p:spTree>
    <p:extLst>
      <p:ext uri="{BB962C8B-B14F-4D97-AF65-F5344CB8AC3E}">
        <p14:creationId xmlns:p14="http://schemas.microsoft.com/office/powerpoint/2010/main" val="3008555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6204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63966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PT Serif" panose="020A0603040505020204" pitchFamily="18" charset="0"/>
              </a:rPr>
              <a:t>MT-bench</a:t>
            </a:r>
            <a:r>
              <a:rPr lang="en-US" b="0" i="0" dirty="0">
                <a:solidFill>
                  <a:srgbClr val="181E29"/>
                </a:solidFill>
                <a:effectLst/>
                <a:latin typeface="PT Serif" panose="020A0603040505020204" pitchFamily="18" charset="0"/>
              </a:rPr>
              <a:t> evaluates chat assistants’ quality by presenting them with a series of multi-turn open-ended questions, utilizing LLMs as judges. This approach tests chat assistants’ ability to handle complex interactions. MT-Bench uses GPT-4 to score on a conversation on a scale of 10, and compute the average score on all turns to get the final score.</a:t>
            </a:r>
          </a:p>
          <a:p>
            <a:endParaRPr lang="en-US" b="0" i="0" dirty="0">
              <a:solidFill>
                <a:srgbClr val="181E29"/>
              </a:solidFill>
              <a:effectLst/>
              <a:latin typeface="PT Serif" panose="020A0603040505020204" pitchFamily="18" charset="0"/>
            </a:endParaRPr>
          </a:p>
          <a:p>
            <a:r>
              <a:rPr lang="en-US" b="0" i="0" dirty="0">
                <a:solidFill>
                  <a:srgbClr val="181E29"/>
                </a:solidFill>
                <a:effectLst/>
                <a:latin typeface="PT Serif" panose="020A0603040505020204" pitchFamily="18" charset="0"/>
              </a:rPr>
              <a:t>The </a:t>
            </a:r>
            <a:r>
              <a:rPr lang="en-US" b="1" i="0" dirty="0">
                <a:effectLst/>
                <a:latin typeface="PT Serif" panose="020A0603040505020204" pitchFamily="18" charset="0"/>
              </a:rPr>
              <a:t>Chatbot Arena </a:t>
            </a:r>
            <a:r>
              <a:rPr lang="en-US" b="0" i="0" dirty="0">
                <a:solidFill>
                  <a:srgbClr val="181E29"/>
                </a:solidFill>
                <a:effectLst/>
                <a:latin typeface="PT Serif" panose="020A0603040505020204" pitchFamily="18" charset="0"/>
              </a:rPr>
              <a:t>is an open platform for ranking language models using over 200K human votes. Users can anonymously quiz and judge pairs of AI models like ChatGPT or Claude without knowing their identities, and votes are counted towards rankings only if the model identities stay hidden. So it’s not a traditional benchmark where a metric is used to objectively score a model! The score is essentially the number of “upvotes”.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32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315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8178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human abilities of generation, critique, and correction suggests that generation falls under critique, with correction closely linked to generation.</a:t>
            </a:r>
          </a:p>
          <a:p>
            <a:r>
              <a:rPr lang="en-US" dirty="0"/>
              <a:t> humans can identify errors without necessarily knowing the correct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7485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408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09218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5388E-3FE2-6418-B9B8-73AD1810D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B7F5B-9372-E6DF-1A04-E9D865030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5E9F4-C1ED-6273-7A33-723C5C830097}"/>
              </a:ext>
            </a:extLst>
          </p:cNvPr>
          <p:cNvSpPr>
            <a:spLocks noGrp="1"/>
          </p:cNvSpPr>
          <p:nvPr>
            <p:ph type="body" idx="1"/>
          </p:nvPr>
        </p:nvSpPr>
        <p:spPr/>
        <p:txBody>
          <a:bodyPr/>
          <a:lstStyle/>
          <a:p>
            <a:r>
              <a:rPr lang="en-US" b="1" i="0" dirty="0" err="1">
                <a:solidFill>
                  <a:srgbClr val="1F2328"/>
                </a:solidFill>
                <a:effectLst/>
                <a:latin typeface="-apple-system"/>
              </a:rPr>
              <a:t>ChatEval</a:t>
            </a:r>
            <a:r>
              <a:rPr lang="en-US" b="0" i="0" dirty="0">
                <a:solidFill>
                  <a:srgbClr val="1F2328"/>
                </a:solidFill>
                <a:effectLst/>
                <a:latin typeface="-apple-system"/>
              </a:rPr>
              <a:t> is designed to simplify the process of human evaluation on generated text. When given different pieces of text, roles (acted by LLMs) within </a:t>
            </a:r>
            <a:r>
              <a:rPr lang="en-US" b="0" i="0" dirty="0" err="1">
                <a:solidFill>
                  <a:srgbClr val="1F2328"/>
                </a:solidFill>
                <a:effectLst/>
                <a:latin typeface="-apple-system"/>
              </a:rPr>
              <a:t>ChatEval</a:t>
            </a:r>
            <a:r>
              <a:rPr lang="en-US" b="0" i="0" dirty="0">
                <a:solidFill>
                  <a:srgbClr val="1F2328"/>
                </a:solidFill>
                <a:effectLst/>
                <a:latin typeface="-apple-system"/>
              </a:rPr>
              <a:t> can autonomously debate the nuances and disparities, drawing upon their assigned personas, and subsequently provide their judgments. Understanding its workflow and functionalities is crucial for optimal usage.</a:t>
            </a:r>
            <a:endParaRPr lang="en-US" dirty="0"/>
          </a:p>
        </p:txBody>
      </p:sp>
      <p:sp>
        <p:nvSpPr>
          <p:cNvPr id="4" name="Slide Number Placeholder 3">
            <a:extLst>
              <a:ext uri="{FF2B5EF4-FFF2-40B4-BE49-F238E27FC236}">
                <a16:creationId xmlns:a16="http://schemas.microsoft.com/office/drawing/2014/main" id="{1114C051-B4CA-BC68-3A84-8F8A9CA82E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0794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82225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CAUSE relation where the tail event is inevitable given the head event, and PRECONDITION where the tail event would not have happened if the head event had not happened.</a:t>
            </a:r>
          </a:p>
        </p:txBody>
      </p:sp>
      <p:sp>
        <p:nvSpPr>
          <p:cNvPr id="4" name="Slide Number Placeholder 3"/>
          <p:cNvSpPr>
            <a:spLocks noGrp="1"/>
          </p:cNvSpPr>
          <p:nvPr>
            <p:ph type="sldNum" sz="quarter" idx="5"/>
          </p:nvPr>
        </p:nvSpPr>
        <p:spPr/>
        <p:txBody>
          <a:bodyPr/>
          <a:lstStyle/>
          <a:p>
            <a:fld id="{EF1C1629-2497-41E5-81E6-70D873C51733}" type="slidenum">
              <a:rPr lang="en-US" smtClean="0"/>
              <a:t>49</a:t>
            </a:fld>
            <a:endParaRPr lang="en-US"/>
          </a:p>
        </p:txBody>
      </p:sp>
    </p:spTree>
    <p:extLst>
      <p:ext uri="{BB962C8B-B14F-4D97-AF65-F5344CB8AC3E}">
        <p14:creationId xmlns:p14="http://schemas.microsoft.com/office/powerpoint/2010/main" val="4294550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313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7448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rival-sans"/>
              </a:rPr>
              <a:t>AlpacaEval</a:t>
            </a:r>
            <a:r>
              <a:rPr lang="en-US" b="0" i="0" dirty="0">
                <a:solidFill>
                  <a:srgbClr val="000000"/>
                </a:solidFill>
                <a:effectLst/>
                <a:latin typeface="rival-sans"/>
              </a:rPr>
              <a:t> is an LLM-based automated evaluation metric – it operates on a fixed set of 805 instructions chosen to be representative of user interactions on the Alpaca web demo. For each instruction, both a baseline model </a:t>
            </a:r>
            <a:r>
              <a:rPr lang="en-US" dirty="0"/>
              <a:t>b</a:t>
            </a:r>
            <a:r>
              <a:rPr lang="en-US" b="0" i="0" dirty="0">
                <a:solidFill>
                  <a:srgbClr val="000000"/>
                </a:solidFill>
                <a:effectLst/>
                <a:latin typeface="rival-sans"/>
              </a:rPr>
              <a:t> (currently GPT-4 turbo) and the evaluated model </a:t>
            </a:r>
            <a:r>
              <a:rPr lang="en-US" dirty="0"/>
              <a:t>m</a:t>
            </a:r>
            <a:r>
              <a:rPr lang="en-US" b="0" i="0" dirty="0">
                <a:solidFill>
                  <a:srgbClr val="000000"/>
                </a:solidFill>
                <a:effectLst/>
                <a:latin typeface="rival-sans"/>
              </a:rPr>
              <a:t> produce responses. A GPT-4 turbo-based evaluator then compares the responses head-to-head and outputs the probability of preferring the evaluated model. A win rate is then computed as the expected probability that the auto-evaluator prefers the evaluated model’s output on the 805 instructions. This win rate serves as a performance measure of the evaluated LM chatbot.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0640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B8AB-D02F-EDEF-2C36-280478B2DF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D0825E-068D-4AC8-C084-387BBAF1D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86E5F-9D34-6E0B-E9AA-1CD6B9EAB2FD}"/>
              </a:ext>
            </a:extLst>
          </p:cNvPr>
          <p:cNvSpPr>
            <a:spLocks noGrp="1"/>
          </p:cNvSpPr>
          <p:nvPr>
            <p:ph type="body" idx="1"/>
          </p:nvPr>
        </p:nvSpPr>
        <p:spPr/>
        <p:txBody>
          <a:bodyPr/>
          <a:lstStyle/>
          <a:p>
            <a:r>
              <a:rPr lang="en-US" dirty="0"/>
              <a:t>The overall framework of G-EVAL. We first input Task Introduction and Evaluation Criteria to the LLM, and ask it to generate a </a:t>
            </a:r>
            <a:r>
              <a:rPr lang="en-US" dirty="0" err="1"/>
              <a:t>CoT</a:t>
            </a:r>
            <a:r>
              <a:rPr lang="en-US" dirty="0"/>
              <a:t> of detailed Evaluation Steps. Then we use the prompt along with the generated </a:t>
            </a:r>
            <a:r>
              <a:rPr lang="en-US" dirty="0" err="1"/>
              <a:t>CoT</a:t>
            </a:r>
            <a:r>
              <a:rPr lang="en-US" dirty="0"/>
              <a:t> to evaluate the NLG outputs in a form-filling paradigm. Finally, we use the probability-weighted summation of the output scores as the final score</a:t>
            </a:r>
          </a:p>
        </p:txBody>
      </p:sp>
      <p:sp>
        <p:nvSpPr>
          <p:cNvPr id="4" name="Slide Number Placeholder 3">
            <a:extLst>
              <a:ext uri="{FF2B5EF4-FFF2-40B4-BE49-F238E27FC236}">
                <a16:creationId xmlns:a16="http://schemas.microsoft.com/office/drawing/2014/main" id="{806BE0C1-ADC3-6409-D8D4-4718396E14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248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75030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9908B-CE65-68C3-461A-A83BBD900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19C18-1AD2-3EF2-B960-E61CE338A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EB9C1-2192-3D00-3128-B81655F60C21}"/>
              </a:ext>
            </a:extLst>
          </p:cNvPr>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a:extLst>
              <a:ext uri="{FF2B5EF4-FFF2-40B4-BE49-F238E27FC236}">
                <a16:creationId xmlns:a16="http://schemas.microsoft.com/office/drawing/2014/main" id="{E7EF0D52-92F8-DA0F-E790-D65412CA05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09632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F314DA0-D712-E01E-4844-38DE808E1CD1}"/>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A4AC3490-09E0-2B95-FB0F-9AC85C8CE0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88EDB1E6-BDF1-A44C-DF78-B66F80513B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815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0A877680-6664-4D19-7E01-572685CEC9B0}"/>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BBEF9C90-5D35-A5CF-C8DE-9EEEBE94E3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CC37CC8F-14B9-A17F-13C7-3AE5E8BBA1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7413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DE81B68-9321-A0F0-B74A-24454B2D3B79}"/>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5E9543B8-5F2D-2034-B3CB-9282536F3E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07EF0E9B-5256-6189-DA8D-5646189B3D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030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25B7E94-D8D3-5A2E-9A78-492C6B057E1D}"/>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40FB29A3-EBF4-096D-DD52-DAF7FDAA4A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F1657D4A-AF53-0BB1-14BB-2ECD355F6B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001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Retrieval-based approaches: LI reduces, and F1 improves (e.g., 21.6% to 27.8% F1, and 49.1% to 30.8% LI of text-davinci-003 on MAVEN-ERE). </a:t>
            </a:r>
          </a:p>
          <a:p>
            <a:pPr lvl="1"/>
            <a:r>
              <a:rPr lang="en-IN" dirty="0"/>
              <a:t>gpt-4 perform better under the “w. all logical constraints” setting compared with the “w. retrieved logical constraints” setting.</a:t>
            </a:r>
          </a:p>
          <a:p>
            <a:r>
              <a:rPr lang="en-IN" dirty="0"/>
              <a:t>Finetuning-based approach </a:t>
            </a:r>
          </a:p>
          <a:p>
            <a:pPr lvl="1"/>
            <a:r>
              <a:rPr lang="en-IN" dirty="0"/>
              <a:t>Fine-tuning on LLM-ERL (6.7K samples)  improves Llama2-FT and Vicuna-FT </a:t>
            </a:r>
          </a:p>
          <a:p>
            <a:pPr lvl="1"/>
            <a:r>
              <a:rPr lang="en-IN" dirty="0"/>
              <a:t>Llama2-FT &gt; much larger vanilla gpt-3.5-turbo</a:t>
            </a:r>
          </a:p>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51</a:t>
            </a:fld>
            <a:endParaRPr lang="en-US"/>
          </a:p>
        </p:txBody>
      </p:sp>
    </p:spTree>
    <p:extLst>
      <p:ext uri="{BB962C8B-B14F-4D97-AF65-F5344CB8AC3E}">
        <p14:creationId xmlns:p14="http://schemas.microsoft.com/office/powerpoint/2010/main" val="4048634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467AB8DE-DECA-197C-3E52-D5CF07B7FAA6}"/>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DADCB080-FD4E-0BBD-8FA4-10E3DD3FE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23FB425D-58EA-CA9C-3683-A07CE883DD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955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71A5AB1C-394E-529B-B081-A3CCBD92A746}"/>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64732D98-F42B-7ACA-4C14-34A48386D6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F0BC63C1-39F3-1061-E7FF-71C29C5F7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1" dirty="0">
                <a:solidFill>
                  <a:srgbClr val="DEE4E7"/>
                </a:solidFill>
                <a:effectLst/>
                <a:latin typeface="Inter"/>
              </a:rPr>
              <a:t>Label quality (% agreement with ground truth labels) across a variety of NLP tasks. Highest numbers in each column are highlighted in green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82008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F4A6FAA-B5BB-16FB-4EDA-512B813E64FC}"/>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10DC4D7F-7A7E-6E4A-59E3-0785D60D58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8E692152-6A78-E1FF-2416-7FACC4044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DEE4E7"/>
                </a:solidFill>
                <a:effectLst/>
                <a:latin typeface="Inter"/>
              </a:rPr>
              <a:t>heldout</a:t>
            </a:r>
            <a:r>
              <a:rPr lang="en-US" b="0" i="0" dirty="0">
                <a:solidFill>
                  <a:srgbClr val="DEE4E7"/>
                </a:solidFill>
                <a:effectLst/>
                <a:latin typeface="Inter"/>
              </a:rPr>
              <a:t> datasets that weren’t used while instruction-tuning Refuel LLM. Since closed-source models don’t disclose the list of datasets they were pre-trained or instruction tuned on, we don’t know if these datasets are held-out for these models too.</a:t>
            </a:r>
            <a:endParaRPr dirty="0"/>
          </a:p>
        </p:txBody>
      </p:sp>
    </p:spTree>
    <p:extLst>
      <p:ext uri="{BB962C8B-B14F-4D97-AF65-F5344CB8AC3E}">
        <p14:creationId xmlns:p14="http://schemas.microsoft.com/office/powerpoint/2010/main" val="4258199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BB1AD72-EE4D-75A1-CDE5-70AAFC9DA6B7}"/>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245A453C-852F-9FDB-5DC5-A3BE3A8C22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5645F1AB-C538-A7AA-6A8D-7A9572E248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DEE4E7"/>
                </a:solidFill>
                <a:effectLst/>
                <a:latin typeface="Inter"/>
              </a:rPr>
              <a:t>heldout</a:t>
            </a:r>
            <a:r>
              <a:rPr lang="en-US" b="0" i="0" dirty="0">
                <a:solidFill>
                  <a:srgbClr val="DEE4E7"/>
                </a:solidFill>
                <a:effectLst/>
                <a:latin typeface="Inter"/>
              </a:rPr>
              <a:t> datasets that weren’t used while instruction-tuning Refuel LLM. Since closed-source models don’t disclose the list of datasets they were pre-trained or instruction tuned on, we don’t know if these datasets are held-out for these models too.</a:t>
            </a:r>
            <a:endParaRPr dirty="0"/>
          </a:p>
        </p:txBody>
      </p:sp>
    </p:spTree>
    <p:extLst>
      <p:ext uri="{BB962C8B-B14F-4D97-AF65-F5344CB8AC3E}">
        <p14:creationId xmlns:p14="http://schemas.microsoft.com/office/powerpoint/2010/main" val="3837201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0803EE1-063D-F9C2-7359-43D0FA2B8BEB}"/>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F0A44F44-53FB-2CF5-E78E-CE4E65CF5F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0DB8381C-8348-C6E4-CA79-2C446A9236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EE4E7"/>
                </a:solidFill>
                <a:effectLst/>
                <a:latin typeface="Inter"/>
              </a:rPr>
              <a:t>https://www.refuel.ai/blog-posts/announcing-refuel-llm-2</a:t>
            </a:r>
          </a:p>
          <a:p>
            <a:pPr marL="0" lvl="0" indent="0" algn="l" rtl="0">
              <a:spcBef>
                <a:spcPts val="0"/>
              </a:spcBef>
              <a:spcAft>
                <a:spcPts val="0"/>
              </a:spcAft>
              <a:buNone/>
            </a:pPr>
            <a:r>
              <a:rPr lang="en-US" dirty="0"/>
              <a:t>https://www.refuel.ai/blog-posts/llm-labeling-technical-report</a:t>
            </a:r>
            <a:endParaRPr dirty="0"/>
          </a:p>
        </p:txBody>
      </p:sp>
    </p:spTree>
    <p:extLst>
      <p:ext uri="{BB962C8B-B14F-4D97-AF65-F5344CB8AC3E}">
        <p14:creationId xmlns:p14="http://schemas.microsoft.com/office/powerpoint/2010/main" val="1747800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2E50F71-CF52-2988-4B79-128831ADC6C8}"/>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B0708A87-CBE3-F9E6-89B4-DFB7D9F3C4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7E35535A-BA48-C3CA-287C-78E722B06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700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12AA225-6F72-5478-8F9A-3DBAB466B265}"/>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32545375-B307-0C74-E4DB-1D1CEF052C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27AAA44F-33D2-35B2-679D-C7347C770B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048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cc30bbc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7197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DCCD490-5002-EDA7-0753-9A96E77FA1E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31197AC8-1A39-F836-CEF3-03F94BB62E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6D1D01FC-8F09-6239-A0E6-D2AD15A3D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1098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0779EC12-AC43-FC84-C5AC-2D15A901202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1BC43EA7-F7AC-3FB3-D503-ADE3BEE6B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83EB2CFC-D9E5-039C-2248-5A585FFCCD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Inter"/>
              </a:rPr>
              <a:t>Here is an example where GPT-4o hallucinated when asked, “Are you sure? This behavior was explored in a recent </a:t>
            </a:r>
            <a:r>
              <a:rPr lang="en-US" b="0" i="0" dirty="0">
                <a:effectLst/>
                <a:latin typeface="Inter"/>
                <a:hlinkClick r:id="rId3"/>
              </a:rPr>
              <a:t>paper</a:t>
            </a:r>
            <a:r>
              <a:rPr lang="en-US" b="0" i="0" dirty="0">
                <a:solidFill>
                  <a:srgbClr val="000000"/>
                </a:solidFill>
                <a:effectLst/>
                <a:latin typeface="Inter"/>
              </a:rPr>
              <a:t> by Anthropic.</a:t>
            </a:r>
          </a:p>
          <a:p>
            <a:pPr marL="0" lvl="0" indent="0" algn="l" rtl="0">
              <a:spcBef>
                <a:spcPts val="0"/>
              </a:spcBef>
              <a:spcAft>
                <a:spcPts val="0"/>
              </a:spcAft>
              <a:buNone/>
            </a:pPr>
            <a:endParaRPr lang="en-US" b="0" i="0" dirty="0">
              <a:solidFill>
                <a:srgbClr val="000000"/>
              </a:solidFill>
              <a:effectLst/>
              <a:latin typeface="Inter"/>
            </a:endParaRPr>
          </a:p>
          <a:p>
            <a:pPr marL="0" lvl="0" indent="0" algn="l" rtl="0">
              <a:spcBef>
                <a:spcPts val="0"/>
              </a:spcBef>
              <a:spcAft>
                <a:spcPts val="0"/>
              </a:spcAft>
              <a:buNone/>
            </a:pPr>
            <a:r>
              <a:rPr lang="en-US" b="0" i="0" dirty="0">
                <a:solidFill>
                  <a:srgbClr val="000000"/>
                </a:solidFill>
                <a:effectLst/>
                <a:latin typeface="Inter"/>
              </a:rPr>
              <a:t> The development of Multimodal Large Language Models (MLLMs), which combine the strengths of both LLMs and LVMs to handle and generate multimodal information effectively.</a:t>
            </a:r>
          </a:p>
          <a:p>
            <a:pPr marL="0" lvl="0" indent="0" algn="l" rtl="0">
              <a:spcBef>
                <a:spcPts val="0"/>
              </a:spcBef>
              <a:spcAft>
                <a:spcPts val="0"/>
              </a:spcAft>
              <a:buNone/>
            </a:pPr>
            <a:endParaRPr lang="en-US" b="0" i="0" dirty="0">
              <a:solidFill>
                <a:srgbClr val="000000"/>
              </a:solidFill>
              <a:effectLst/>
              <a:latin typeface="Inter"/>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5489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24681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8F94EB47-5B4C-13AB-020B-982AA6C2E266}"/>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A2682C95-2661-4B8E-4B63-CF2F9F752F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D77AF918-F660-6DD8-E205-6B0213813F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Inter"/>
              </a:rPr>
              <a:t>Here is an example where GPT-4o hallucinated when asked, “Are you sure? This behavior was explored in a recent </a:t>
            </a:r>
            <a:r>
              <a:rPr lang="en-US" b="0" i="0" dirty="0">
                <a:effectLst/>
                <a:latin typeface="Inter"/>
                <a:hlinkClick r:id="rId3"/>
              </a:rPr>
              <a:t>paper</a:t>
            </a:r>
            <a:r>
              <a:rPr lang="en-US" b="0" i="0" dirty="0">
                <a:solidFill>
                  <a:srgbClr val="000000"/>
                </a:solidFill>
                <a:effectLst/>
                <a:latin typeface="Inter"/>
              </a:rPr>
              <a:t> by Anthropic.</a:t>
            </a:r>
          </a:p>
          <a:p>
            <a:pPr marL="0" lvl="0" indent="0" algn="l" rtl="0">
              <a:spcBef>
                <a:spcPts val="0"/>
              </a:spcBef>
              <a:spcAft>
                <a:spcPts val="0"/>
              </a:spcAft>
              <a:buNone/>
            </a:pPr>
            <a:endParaRPr lang="en-US" b="0" i="0" dirty="0">
              <a:solidFill>
                <a:srgbClr val="000000"/>
              </a:solidFill>
              <a:effectLst/>
              <a:latin typeface="Inter"/>
            </a:endParaRPr>
          </a:p>
          <a:p>
            <a:pPr marL="0" lvl="0" indent="0" algn="l" rtl="0">
              <a:spcBef>
                <a:spcPts val="0"/>
              </a:spcBef>
              <a:spcAft>
                <a:spcPts val="0"/>
              </a:spcAft>
              <a:buNone/>
            </a:pPr>
            <a:r>
              <a:rPr lang="en-US" b="0" i="0" dirty="0">
                <a:solidFill>
                  <a:srgbClr val="000000"/>
                </a:solidFill>
                <a:effectLst/>
                <a:latin typeface="Inter"/>
              </a:rPr>
              <a:t> The development of Multimodal Large Language Models (MLLMs), which combine the strengths of both LLMs and LVMs to handle and generate multimodal information effectively.</a:t>
            </a:r>
          </a:p>
          <a:p>
            <a:pPr marL="0" lvl="0" indent="0" algn="l" rtl="0">
              <a:spcBef>
                <a:spcPts val="0"/>
              </a:spcBef>
              <a:spcAft>
                <a:spcPts val="0"/>
              </a:spcAft>
              <a:buNone/>
            </a:pPr>
            <a:endParaRPr lang="en-US" b="0" i="0" dirty="0">
              <a:solidFill>
                <a:srgbClr val="000000"/>
              </a:solidFill>
              <a:effectLst/>
              <a:latin typeface="Inter"/>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8997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cc30bbc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1035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9959645-CBAD-F153-E39B-FDBD3931FD4D}"/>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8537495E-F29C-F6E7-525D-A0C28BF9BD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B45510DE-3B55-65FC-F600-4BC0006418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83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87E77F0-4C14-C8C6-8E21-BF3ECC827CBA}"/>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E0EC6817-94D8-340E-4A05-F5123C6D5D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1E2BA8BF-53F7-9D47-C5F0-52838A6863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0386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5898E1B-15C7-F736-5424-AD52344E16E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EAAB6FE3-BDD1-4537-2D63-0716E631E2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FAAEC307-7479-41CA-0A03-AD4C41B7CF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105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F779549-222B-3624-CF2A-7065597513BF}"/>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69C54C4B-F353-058E-873E-141BACE37F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12A7404F-97FE-F8CA-D725-8A01FE8AB0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2828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92A914D-A5CC-A7F7-C823-9D5912368FC4}"/>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3633CF17-AAB1-F734-938C-D9E03F77F0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AD3003F5-B36C-9B29-140F-7E20F7E8E0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0924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42D178BF-0036-C01C-BCD6-58FBBBECA9D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B58F855D-4F89-09B7-5F6C-299217CFCE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E8A4F6E9-D93F-8B78-4A73-48DE7AE57E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Intrinsic factual mirage (IFM): the LLM is providing a correct response while adding additional supplementary facts such as “the world fashion capital,” resulting in distortion or hallucination</a:t>
            </a:r>
          </a:p>
          <a:p>
            <a:pPr marL="0" lvl="0" indent="0" algn="l" rtl="0">
              <a:spcBef>
                <a:spcPts val="0"/>
              </a:spcBef>
              <a:spcAft>
                <a:spcPts val="0"/>
              </a:spcAft>
              <a:buNone/>
            </a:pPr>
            <a:r>
              <a:rPr lang="en-US" dirty="0"/>
              <a:t>EFM refers to the phenomenon where an LLM deviates from factual accuracy. </a:t>
            </a:r>
            <a:endParaRPr dirty="0"/>
          </a:p>
        </p:txBody>
      </p:sp>
    </p:spTree>
    <p:extLst>
      <p:ext uri="{BB962C8B-B14F-4D97-AF65-F5344CB8AC3E}">
        <p14:creationId xmlns:p14="http://schemas.microsoft.com/office/powerpoint/2010/main" val="1954253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878602F1-526D-9A96-7FD1-4FB45231E774}"/>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B7F86E2F-3B60-A2E2-31BD-AF48C26749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B4DEB6A3-AB70-1129-BA74-9E14472B18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ISL is the category when in some cases LLM does not generate a convincing story. </a:t>
            </a:r>
          </a:p>
          <a:p>
            <a:pPr marL="0" lvl="0" indent="0" algn="l" rtl="0">
              <a:spcBef>
                <a:spcPts val="0"/>
              </a:spcBef>
              <a:spcAft>
                <a:spcPts val="0"/>
              </a:spcAft>
              <a:buNone/>
            </a:pPr>
            <a:r>
              <a:rPr lang="en-US" dirty="0"/>
              <a:t>When an LLM generates a highly detailed and persuasive narrative in response to a factually incorrect prompt</a:t>
            </a:r>
            <a:endParaRPr dirty="0"/>
          </a:p>
        </p:txBody>
      </p:sp>
    </p:spTree>
    <p:extLst>
      <p:ext uri="{BB962C8B-B14F-4D97-AF65-F5344CB8AC3E}">
        <p14:creationId xmlns:p14="http://schemas.microsoft.com/office/powerpoint/2010/main" val="40240619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C3B97B6-D4E3-9879-8228-A2544B2D92C4}"/>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F84FBD9B-4A87-3195-4607-FA86BD1F75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22015444-D01E-C56B-30AF-B3B8458F66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4151059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Arithmetic reasoning is the ability to understand and apply mathematical concepts and principles in order to solve problems involving arithmetic operations. This involves using logical thinking and mathematical principles to determine the correct course of action when solving mathematical problems.</a:t>
            </a:r>
          </a:p>
          <a:p>
            <a:endParaRPr lang="en-US" dirty="0"/>
          </a:p>
          <a:p>
            <a:r>
              <a:rPr lang="en-US" dirty="0"/>
              <a:t>Commonsense Reasoning is the use of everyday knowledge and understanding to make judgments and predictions about new situations. It is a fundamental aspect of human intelligence that enables us to navigate our environment, understand others, and make decisions with incomplete information</a:t>
            </a:r>
          </a:p>
          <a:p>
            <a:endParaRPr lang="en-US" dirty="0"/>
          </a:p>
          <a:p>
            <a:r>
              <a:rPr lang="en-US" dirty="0"/>
              <a:t>Symbolic reasoning is a form of reasoning that involves the manipulation of symbols according to formal rules. In symbolic reasoning, we use abstract symbols to represent concepts and relationships, and then manipulate those symbols according to precise rules in order to draw conclusions or solve problems.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78184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B3D88AA-4463-4E46-39D4-1412191F67BF}"/>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FED018AA-C178-8718-83A1-7EE6802BAB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90D39D63-36A0-67DB-0DB9-F18324B141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37229909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362EEBF-3325-D6A1-2094-D775A1342457}"/>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631C7401-32B9-83F2-E66B-263A495D92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C097E802-D48E-8CAB-A014-153637142B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12169972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1C90A28-20B9-2A68-F2FD-E50B713D1CA9}"/>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CEE0CF0D-0C2E-05D4-0FB4-6047B14680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4096B371-2DD0-59CD-411D-F1CC564D33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24574082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FD887E6-3845-B180-0855-BC8BD6C2783E}"/>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CB92C8D4-3E05-AFB8-DD3F-39DDF92A50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C01DF8D0-19FF-DEA3-0C1D-3AB3F40BCE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39155232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977A96A-BD47-2158-9755-4EE34A26FC19}"/>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807AB3DF-B29C-7982-D7FA-E3AE9D398D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FA2107BA-7047-9B22-93A7-2D056FE5D6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6054637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1D3CB40-96C0-8B4E-68F3-8D3EEC20B68F}"/>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3B9C3CEF-A43C-E655-63BD-4C8B87FFBD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551D4456-4C87-0783-627A-C150A3B67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following case (2nd example) the U.S. president during the Ukraine-Russia war is Joe Biden, not Barack Obama, thus contradicting the factual reality.</a:t>
            </a:r>
            <a:endParaRPr dirty="0"/>
          </a:p>
        </p:txBody>
      </p:sp>
    </p:spTree>
    <p:extLst>
      <p:ext uri="{BB962C8B-B14F-4D97-AF65-F5344CB8AC3E}">
        <p14:creationId xmlns:p14="http://schemas.microsoft.com/office/powerpoint/2010/main" val="5807395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8B054E5-607C-24B6-9F3F-A3CE6E474BA9}"/>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A5978CD9-BF18-7DD7-5365-2C87FAD945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8C67B78E-EEA9-DD43-0F5A-BE2563935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85033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D90187E-F4D3-DA24-1C4F-1A26F2ED94C1}"/>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E38A88F6-7217-B2CB-C4DB-C2C63A5C62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194DE35B-0AE8-A4C0-451F-BAD84E3729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44854"/>
                </a:solidFill>
                <a:effectLst/>
                <a:latin typeface="Optimistic Text"/>
              </a:rPr>
              <a:t>FACTSCORE, a new evaluation that breaks a generation into a series of atomic facts and computes the percentage of atomic facts supported by a reliable knowledge source.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438171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88CB846-8F39-607E-BF22-7926C8612DA3}"/>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9B03F99D-0AAE-205E-01EA-37994481B8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66A41E04-0BE1-2E8A-5177-A0931D3BD3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utilized Amazon Mechanical Turk (Amazon) to obtain sentence-level annotations for hallucination orientations and categories.</a:t>
            </a:r>
            <a:endParaRPr dirty="0"/>
          </a:p>
        </p:txBody>
      </p:sp>
    </p:spTree>
    <p:extLst>
      <p:ext uri="{BB962C8B-B14F-4D97-AF65-F5344CB8AC3E}">
        <p14:creationId xmlns:p14="http://schemas.microsoft.com/office/powerpoint/2010/main" val="30513044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905149E-98E3-2E76-9588-FC531DD2C64D}"/>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4195DAA9-5085-E29D-5A70-C2EEACAA92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46F78D62-87DD-5602-E1BE-E9F39DFF41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463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Everyone wants to build! Evaluation isn't sexy. But we hope to convince you that it is an interesting open problem. Current ways of evaluating LLMs don't work well, especially for annotating the subjectivity-level tasks.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348527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9887AB4-83D5-0560-68EC-9848DAFA5AFA}"/>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F8BB1DE6-1CF2-1AFB-18A8-A11538945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61AD3DAA-C26B-89EE-B396-7054BA40D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86247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63F8DEF-21AC-F390-E7F3-806EE3A20222}"/>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41BF6E3E-2503-39DE-8354-2275250C14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1C31068B-F15E-76A4-DDFB-0F365AE048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44068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E700BC6-3DB3-2A34-1073-F9AE50A77D3C}"/>
            </a:ext>
          </a:extLst>
        </p:cNvPr>
        <p:cNvGrpSpPr/>
        <p:nvPr/>
      </p:nvGrpSpPr>
      <p:grpSpPr>
        <a:xfrm>
          <a:off x="0" y="0"/>
          <a:ext cx="0" cy="0"/>
          <a:chOff x="0" y="0"/>
          <a:chExt cx="0" cy="0"/>
        </a:xfrm>
      </p:grpSpPr>
      <p:sp>
        <p:nvSpPr>
          <p:cNvPr id="57" name="Google Shape;57;g30cc30bbc8f_0_0:notes">
            <a:extLst>
              <a:ext uri="{FF2B5EF4-FFF2-40B4-BE49-F238E27FC236}">
                <a16:creationId xmlns:a16="http://schemas.microsoft.com/office/drawing/2014/main" id="{67E8C21F-E13A-54CE-2311-9656665AB7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cc30bbc8f_0_0:notes">
            <a:extLst>
              <a:ext uri="{FF2B5EF4-FFF2-40B4-BE49-F238E27FC236}">
                <a16:creationId xmlns:a16="http://schemas.microsoft.com/office/drawing/2014/main" id="{398CFE28-24F9-28F1-2E3B-6A5A4AF6B3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Numeric Nuisance and Acronym Ambiguity are mild hallucination categories, showing reduced SL orientation as LLM size grows. Conversely, complex categories like Time Wrap and Geographic Erratum become more prevalent. Notably, Virtual Voice significantly increases from GPT-3.5 to GPT-4.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370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effectLst/>
                <a:latin typeface="PT Serif" panose="020A0603040505020204" pitchFamily="18" charset="0"/>
              </a:rPr>
              <a:t>TruthfulQA</a:t>
            </a:r>
            <a:r>
              <a:rPr lang="en-US" b="1" i="0" dirty="0">
                <a:effectLst/>
                <a:latin typeface="PT Serif" panose="020A0603040505020204" pitchFamily="18" charset="0"/>
              </a:rPr>
              <a:t> </a:t>
            </a:r>
            <a:r>
              <a:rPr lang="en-US" b="0" i="0" dirty="0">
                <a:solidFill>
                  <a:srgbClr val="181E29"/>
                </a:solidFill>
                <a:effectLst/>
                <a:latin typeface="PT Serif" panose="020A0603040505020204" pitchFamily="18" charset="0"/>
              </a:rPr>
              <a:t>evaluates models on their ability to provide accurate and truthful answers, which is crucial for combating misinformation and promoting ethical AI usage.</a:t>
            </a:r>
          </a:p>
          <a:p>
            <a:r>
              <a:rPr lang="en-US" b="1" i="0" dirty="0">
                <a:effectLst/>
                <a:latin typeface="PT Serif" panose="020A0603040505020204" pitchFamily="18" charset="0"/>
              </a:rPr>
              <a:t>MMLU </a:t>
            </a:r>
            <a:r>
              <a:rPr lang="en-US" b="0" i="0" dirty="0">
                <a:solidFill>
                  <a:srgbClr val="181E29"/>
                </a:solidFill>
                <a:effectLst/>
                <a:latin typeface="PT Serif" panose="020A0603040505020204" pitchFamily="18" charset="0"/>
              </a:rPr>
              <a:t>is aimed at evaluating models based on the knowledge they acquired during pre-training, focusing solely on zero-shot and few-shot settings.</a:t>
            </a:r>
          </a:p>
          <a:p>
            <a:r>
              <a:rPr lang="en-US" b="0" i="0" dirty="0" err="1">
                <a:solidFill>
                  <a:srgbClr val="181E29"/>
                </a:solidFill>
                <a:effectLst/>
                <a:latin typeface="PT Serif" panose="020A0603040505020204" pitchFamily="18" charset="0"/>
              </a:rPr>
              <a:t>Codeing</a:t>
            </a:r>
            <a:r>
              <a:rPr lang="en-US" b="0" i="0" dirty="0">
                <a:solidFill>
                  <a:srgbClr val="181E29"/>
                </a:solidFill>
                <a:effectLst/>
                <a:latin typeface="PT Serif" panose="020A0603040505020204" pitchFamily="18" charset="0"/>
              </a:rPr>
              <a:t>: </a:t>
            </a:r>
            <a:r>
              <a:rPr lang="en-US" b="0" i="0" dirty="0" err="1">
                <a:solidFill>
                  <a:srgbClr val="181E29"/>
                </a:solidFill>
                <a:effectLst/>
                <a:latin typeface="PT Serif" panose="020A0603040505020204" pitchFamily="18" charset="0"/>
              </a:rPr>
              <a:t>HumanEval</a:t>
            </a:r>
            <a:r>
              <a:rPr lang="en-US" b="0" i="0" dirty="0">
                <a:solidFill>
                  <a:srgbClr val="181E29"/>
                </a:solidFill>
                <a:effectLst/>
                <a:latin typeface="PT Serif" panose="020A0603040505020204" pitchFamily="18" charset="0"/>
              </a:rPr>
              <a:t> consists of</a:t>
            </a:r>
            <a:r>
              <a:rPr lang="en-US" b="1" i="0" dirty="0">
                <a:effectLst/>
                <a:latin typeface="PT Serif" panose="020A0603040505020204" pitchFamily="18" charset="0"/>
              </a:rPr>
              <a:t> 164 unique programming tasks</a:t>
            </a:r>
            <a:r>
              <a:rPr lang="en-US" b="0" i="0" dirty="0">
                <a:solidFill>
                  <a:srgbClr val="181E29"/>
                </a:solidFill>
                <a:effectLst/>
                <a:latin typeface="PT Serif" panose="020A0603040505020204" pitchFamily="18" charset="0"/>
              </a:rPr>
              <a:t> designed to evaluate a model’s code generation abilities. These tasks cover a broad spectrum, from algorithms to the comprehension of programming languages.</a:t>
            </a:r>
          </a:p>
          <a:p>
            <a:r>
              <a:rPr lang="en-US" b="0" i="0" dirty="0">
                <a:solidFill>
                  <a:srgbClr val="181E29"/>
                </a:solidFill>
                <a:effectLst/>
                <a:latin typeface="PT Serif" panose="020A0603040505020204" pitchFamily="18" charset="0"/>
              </a:rPr>
              <a:t>The </a:t>
            </a:r>
            <a:r>
              <a:rPr lang="en-US" b="1" i="0" dirty="0">
                <a:effectLst/>
                <a:latin typeface="PT Serif" panose="020A0603040505020204" pitchFamily="18" charset="0"/>
              </a:rPr>
              <a:t>Chatbot Arena </a:t>
            </a:r>
            <a:r>
              <a:rPr lang="en-US" b="0" i="0" dirty="0">
                <a:solidFill>
                  <a:srgbClr val="181E29"/>
                </a:solidFill>
                <a:effectLst/>
                <a:latin typeface="PT Serif" panose="020A0603040505020204" pitchFamily="18" charset="0"/>
              </a:rPr>
              <a:t>is an open platform for ranking language models using over 200K human votes. Users can anonymously quiz and judge pairs of AI models like ChatGPT or Claude without knowing their identities, and votes are counted towards rankings only if the model identities stay hidden. </a:t>
            </a:r>
          </a:p>
          <a:p>
            <a:r>
              <a:rPr lang="en-US" b="1" i="0" dirty="0">
                <a:effectLst/>
                <a:latin typeface="PT Serif" panose="020A0603040505020204" pitchFamily="18" charset="0"/>
              </a:rPr>
              <a:t>MT-bench</a:t>
            </a:r>
            <a:r>
              <a:rPr lang="en-US" b="0" i="0" dirty="0">
                <a:solidFill>
                  <a:srgbClr val="181E29"/>
                </a:solidFill>
                <a:effectLst/>
                <a:latin typeface="PT Serif" panose="020A0603040505020204" pitchFamily="18" charset="0"/>
              </a:rPr>
              <a:t> evaluates chat assistants’ quality by presenting them with a series of multi-turn open-ended questions, utilizing LLMs as judges.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B0E6D-211E-462C-B796-99AEDB043A4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1935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8891-779B-4C58-93B2-CD6B4FC1D1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77949B-AA10-4774-8DCB-057DB20C6D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08149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095751" y="6532575"/>
            <a:ext cx="4333872" cy="365125"/>
          </a:xfrm>
          <a:prstGeom prst="rect">
            <a:avLst/>
          </a:prstGeom>
        </p:spPr>
        <p:txBody>
          <a:bodyPr/>
          <a:lstStyle>
            <a:lvl1pPr algn="ctr">
              <a:defRPr sz="1600" b="1">
                <a:solidFill>
                  <a:srgbClr val="FF0000"/>
                </a:solidFill>
              </a:defRPr>
            </a:lvl1p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7" name="Content Placeholder 2">
            <a:extLst>
              <a:ext uri="{FF2B5EF4-FFF2-40B4-BE49-F238E27FC236}">
                <a16:creationId xmlns:a16="http://schemas.microsoft.com/office/drawing/2014/main" id="{73164FAE-1837-BB30-5E89-D8EC6D6FEB6B}"/>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Tree>
    <p:extLst>
      <p:ext uri="{BB962C8B-B14F-4D97-AF65-F5344CB8AC3E}">
        <p14:creationId xmlns:p14="http://schemas.microsoft.com/office/powerpoint/2010/main" val="3628697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9" name="Content Placeholder 2">
            <a:extLst>
              <a:ext uri="{FF2B5EF4-FFF2-40B4-BE49-F238E27FC236}">
                <a16:creationId xmlns:a16="http://schemas.microsoft.com/office/drawing/2014/main" id="{8C6B631D-5D6E-40B9-864F-B40B728CF095}"/>
              </a:ext>
            </a:extLst>
          </p:cNvPr>
          <p:cNvSpPr>
            <a:spLocks noGrp="1"/>
          </p:cNvSpPr>
          <p:nvPr>
            <p:ph idx="14"/>
          </p:nvPr>
        </p:nvSpPr>
        <p:spPr>
          <a:xfrm>
            <a:off x="6234113"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C55BFDE-5FCF-431E-BB72-17CD5033C878}"/>
              </a:ext>
            </a:extLst>
          </p:cNvPr>
          <p:cNvSpPr>
            <a:spLocks noGrp="1"/>
          </p:cNvSpPr>
          <p:nvPr>
            <p:ph type="title"/>
          </p:nvPr>
        </p:nvSpPr>
        <p:spPr>
          <a:xfrm>
            <a:off x="0" y="1"/>
            <a:ext cx="12192000" cy="952500"/>
          </a:xfrm>
        </p:spPr>
        <p:txBody>
          <a:bodyPr/>
          <a:lstStyle/>
          <a:p>
            <a:r>
              <a:rPr lang="en-US" dirty="0"/>
              <a:t>Click to edit Master title style</a:t>
            </a:r>
          </a:p>
        </p:txBody>
      </p:sp>
      <p:sp>
        <p:nvSpPr>
          <p:cNvPr id="2" name="Slide Number Placeholder 5">
            <a:extLst>
              <a:ext uri="{FF2B5EF4-FFF2-40B4-BE49-F238E27FC236}">
                <a16:creationId xmlns:a16="http://schemas.microsoft.com/office/drawing/2014/main" id="{5531C877-425D-F5ED-6CB7-4171A110ED8A}"/>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6" name="Footer Placeholder 4">
            <a:extLst>
              <a:ext uri="{FF2B5EF4-FFF2-40B4-BE49-F238E27FC236}">
                <a16:creationId xmlns:a16="http://schemas.microsoft.com/office/drawing/2014/main" id="{0D1DC529-A8C2-72D3-6484-0A36EFCF35AF}"/>
              </a:ext>
            </a:extLst>
          </p:cNvPr>
          <p:cNvSpPr>
            <a:spLocks noGrp="1"/>
          </p:cNvSpPr>
          <p:nvPr>
            <p:ph type="ftr" sz="quarter" idx="11"/>
          </p:nvPr>
        </p:nvSpPr>
        <p:spPr>
          <a:xfrm>
            <a:off x="4095751" y="6532575"/>
            <a:ext cx="4333872" cy="365125"/>
          </a:xfrm>
          <a:prstGeom prst="rect">
            <a:avLst/>
          </a:prstGeom>
        </p:spPr>
        <p:txBody>
          <a:bodyPr/>
          <a:lstStyle>
            <a:lvl1pPr algn="ctr">
              <a:defRPr sz="1600" b="1">
                <a:solidFill>
                  <a:srgbClr val="FF0000"/>
                </a:solidFill>
              </a:defRPr>
            </a:lvl1pPr>
          </a:lstStyle>
          <a:p>
            <a:r>
              <a:rPr lang="en-IN" dirty="0"/>
              <a:t>KR 2024: LLMs are Human-like Annotators</a:t>
            </a:r>
            <a:endParaRPr lang="en-US" dirty="0"/>
          </a:p>
        </p:txBody>
      </p:sp>
    </p:spTree>
    <p:extLst>
      <p:ext uri="{BB962C8B-B14F-4D97-AF65-F5344CB8AC3E}">
        <p14:creationId xmlns:p14="http://schemas.microsoft.com/office/powerpoint/2010/main" val="1057991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294641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1"/>
            <a:ext cx="11891962" cy="507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rgbClr val="0070C0"/>
                </a:solidFill>
              </a:defRPr>
            </a:lvl1pPr>
          </a:lstStyle>
          <a:p>
            <a:fld id="{81BE6090-E0C6-4DB0-A8DF-171B44A31FDE}" type="datetime1">
              <a:rPr lang="en-US" smtClean="0"/>
              <a:t>30-Oct-24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lgn="ctr">
              <a:defRPr sz="1600" b="1">
                <a:solidFill>
                  <a:srgbClr val="FF0000"/>
                </a:solidFill>
              </a:defRPr>
            </a:lvl1pPr>
          </a:lstStyle>
          <a:p>
            <a:r>
              <a:rPr lang="en-IN"/>
              <a:t>KR 2024: LLMs are Human-like Annotators</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7" name="Slide Number Placeholder 5">
            <a:extLst>
              <a:ext uri="{FF2B5EF4-FFF2-40B4-BE49-F238E27FC236}">
                <a16:creationId xmlns:a16="http://schemas.microsoft.com/office/drawing/2014/main" id="{37DB7A7D-8FB4-944A-5399-D8D1153CF94B}"/>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4075115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1"/>
            <a:ext cx="11891962" cy="46178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b="1">
                <a:solidFill>
                  <a:srgbClr val="0070C0"/>
                </a:solidFill>
              </a:defRPr>
            </a:lvl1pPr>
          </a:lstStyle>
          <a:p>
            <a:fld id="{EA7AAB63-CA9E-4FD0-9A95-B763C8016C48}" type="datetime1">
              <a:rPr lang="en-US" smtClean="0"/>
              <a:t>30-Oct-24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IN" dirty="0"/>
              <a:t>KR 2024: LLMs are Human-like Annotators</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7" name="Slide Number Placeholder 5">
            <a:extLst>
              <a:ext uri="{FF2B5EF4-FFF2-40B4-BE49-F238E27FC236}">
                <a16:creationId xmlns:a16="http://schemas.microsoft.com/office/drawing/2014/main" id="{37DB7A7D-8FB4-944A-5399-D8D1153CF94B}"/>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3568492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87B5B-20A0-C5DB-5D24-79CD4303FE33}"/>
              </a:ext>
            </a:extLst>
          </p:cNvPr>
          <p:cNvSpPr>
            <a:spLocks noGrp="1"/>
          </p:cNvSpPr>
          <p:nvPr>
            <p:ph type="dt" sz="half" idx="10"/>
          </p:nvPr>
        </p:nvSpPr>
        <p:spPr/>
        <p:txBody>
          <a:bodyPr/>
          <a:lstStyle/>
          <a:p>
            <a:fld id="{F05290A4-BD30-48E9-AED1-33BF8BF57D34}" type="datetime1">
              <a:rPr lang="en-US" smtClean="0"/>
              <a:t>30-Oct-24</a:t>
            </a:fld>
            <a:endParaRPr lang="en-US"/>
          </a:p>
        </p:txBody>
      </p:sp>
      <p:sp>
        <p:nvSpPr>
          <p:cNvPr id="3" name="Footer Placeholder 2">
            <a:extLst>
              <a:ext uri="{FF2B5EF4-FFF2-40B4-BE49-F238E27FC236}">
                <a16:creationId xmlns:a16="http://schemas.microsoft.com/office/drawing/2014/main" id="{253732B1-E000-A9DE-F8DF-05E40564FC45}"/>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07431835-F9C0-4E6A-E259-42847EF12C25}"/>
              </a:ext>
            </a:extLst>
          </p:cNvPr>
          <p:cNvSpPr>
            <a:spLocks noGrp="1"/>
          </p:cNvSpPr>
          <p:nvPr>
            <p:ph type="sldNum" sz="quarter" idx="12"/>
          </p:nvPr>
        </p:nvSpPr>
        <p:spPr/>
        <p:txBody>
          <a:bodyPr/>
          <a:lstStyle/>
          <a:p>
            <a:fld id="{5D7A6E06-44A4-4548-A769-E2F5D758AFE3}" type="slidenum">
              <a:rPr lang="en-US" smtClean="0"/>
              <a:t>‹#›</a:t>
            </a:fld>
            <a:endParaRPr lang="en-US"/>
          </a:p>
        </p:txBody>
      </p:sp>
    </p:spTree>
    <p:extLst>
      <p:ext uri="{BB962C8B-B14F-4D97-AF65-F5344CB8AC3E}">
        <p14:creationId xmlns:p14="http://schemas.microsoft.com/office/powerpoint/2010/main" val="1646034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3_Title and Conten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6"/>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70" lvl="0" indent="-423312" algn="l" rtl="0">
              <a:lnSpc>
                <a:spcPct val="90000"/>
              </a:lnSpc>
              <a:spcBef>
                <a:spcPts val="1067"/>
              </a:spcBef>
              <a:spcAft>
                <a:spcPts val="0"/>
              </a:spcAft>
              <a:buClr>
                <a:schemeClr val="dk1"/>
              </a:buClr>
              <a:buSzPts val="1400"/>
              <a:buChar char="•"/>
              <a:defRPr/>
            </a:lvl1pPr>
            <a:lvl2pPr marL="1219140" lvl="1" indent="-423312" algn="l" rtl="0">
              <a:lnSpc>
                <a:spcPct val="90000"/>
              </a:lnSpc>
              <a:spcBef>
                <a:spcPts val="533"/>
              </a:spcBef>
              <a:spcAft>
                <a:spcPts val="0"/>
              </a:spcAft>
              <a:buClr>
                <a:schemeClr val="dk1"/>
              </a:buClr>
              <a:buSzPts val="1400"/>
              <a:buChar char="•"/>
              <a:defRPr/>
            </a:lvl2pPr>
            <a:lvl3pPr marL="1828709" lvl="2" indent="-423312" algn="l" rtl="0">
              <a:lnSpc>
                <a:spcPct val="90000"/>
              </a:lnSpc>
              <a:spcBef>
                <a:spcPts val="533"/>
              </a:spcBef>
              <a:spcAft>
                <a:spcPts val="0"/>
              </a:spcAft>
              <a:buClr>
                <a:schemeClr val="dk1"/>
              </a:buClr>
              <a:buSzPts val="1400"/>
              <a:buChar char="•"/>
              <a:defRPr/>
            </a:lvl3pPr>
            <a:lvl4pPr marL="2438278" lvl="3" indent="-423312" algn="l" rtl="0">
              <a:lnSpc>
                <a:spcPct val="90000"/>
              </a:lnSpc>
              <a:spcBef>
                <a:spcPts val="533"/>
              </a:spcBef>
              <a:spcAft>
                <a:spcPts val="0"/>
              </a:spcAft>
              <a:buClr>
                <a:schemeClr val="dk1"/>
              </a:buClr>
              <a:buSzPts val="1400"/>
              <a:buChar char="•"/>
              <a:defRPr/>
            </a:lvl4pPr>
            <a:lvl5pPr marL="3047848" lvl="4" indent="-423312" algn="l" rtl="0">
              <a:lnSpc>
                <a:spcPct val="90000"/>
              </a:lnSpc>
              <a:spcBef>
                <a:spcPts val="533"/>
              </a:spcBef>
              <a:spcAft>
                <a:spcPts val="0"/>
              </a:spcAft>
              <a:buClr>
                <a:schemeClr val="dk1"/>
              </a:buClr>
              <a:buSzPts val="1400"/>
              <a:buChar char="•"/>
              <a:defRPr/>
            </a:lvl5pPr>
            <a:lvl6pPr marL="3657418" lvl="5" indent="-423312" algn="l" rtl="0">
              <a:lnSpc>
                <a:spcPct val="90000"/>
              </a:lnSpc>
              <a:spcBef>
                <a:spcPts val="533"/>
              </a:spcBef>
              <a:spcAft>
                <a:spcPts val="0"/>
              </a:spcAft>
              <a:buClr>
                <a:schemeClr val="dk1"/>
              </a:buClr>
              <a:buSzPts val="1400"/>
              <a:buChar char="•"/>
              <a:defRPr/>
            </a:lvl6pPr>
            <a:lvl7pPr marL="4266987" lvl="6" indent="-423312" algn="l" rtl="0">
              <a:lnSpc>
                <a:spcPct val="90000"/>
              </a:lnSpc>
              <a:spcBef>
                <a:spcPts val="533"/>
              </a:spcBef>
              <a:spcAft>
                <a:spcPts val="0"/>
              </a:spcAft>
              <a:buClr>
                <a:schemeClr val="dk1"/>
              </a:buClr>
              <a:buSzPts val="1400"/>
              <a:buChar char="•"/>
              <a:defRPr/>
            </a:lvl7pPr>
            <a:lvl8pPr marL="4876557" lvl="7" indent="-423312" algn="l" rtl="0">
              <a:lnSpc>
                <a:spcPct val="90000"/>
              </a:lnSpc>
              <a:spcBef>
                <a:spcPts val="533"/>
              </a:spcBef>
              <a:spcAft>
                <a:spcPts val="0"/>
              </a:spcAft>
              <a:buClr>
                <a:schemeClr val="dk1"/>
              </a:buClr>
              <a:buSzPts val="1400"/>
              <a:buChar char="•"/>
              <a:defRPr/>
            </a:lvl8pPr>
            <a:lvl9pPr marL="5486126" lvl="8" indent="-423312" algn="l" rtl="0">
              <a:lnSpc>
                <a:spcPct val="90000"/>
              </a:lnSpc>
              <a:spcBef>
                <a:spcPts val="533"/>
              </a:spcBef>
              <a:spcAft>
                <a:spcPts val="0"/>
              </a:spcAft>
              <a:buClr>
                <a:schemeClr val="dk1"/>
              </a:buClr>
              <a:buSzPts val="1400"/>
              <a:buChar char="•"/>
              <a:defRPr/>
            </a:lvl9pPr>
          </a:lstStyle>
          <a:p>
            <a:endParaRPr/>
          </a:p>
        </p:txBody>
      </p:sp>
      <p:sp>
        <p:nvSpPr>
          <p:cNvPr id="68" name="Google Shape;68;p16"/>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2201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333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B1128E-11EE-4196-99C7-A1FD48A00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9B8B1A-08B6-4D7D-987F-2B449D7050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17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8" r:id="rId4"/>
    <p:sldLayoutId id="2147483679" r:id="rId5"/>
    <p:sldLayoutId id="2147483680" r:id="rId6"/>
    <p:sldLayoutId id="2147483681" r:id="rId7"/>
    <p:sldLayoutId id="2147483682" r:id="rId8"/>
    <p:sldLayoutId id="2147483683"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6.svg"/><Relationship Id="rId3" Type="http://schemas.openxmlformats.org/officeDocument/2006/relationships/hyperlink" Target="mailto:mmarredd@uni-bonn.de" TargetMode="External"/><Relationship Id="rId7" Type="http://schemas.openxmlformats.org/officeDocument/2006/relationships/image" Target="../media/image1.jpg"/><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gmanish@microsoft.com" TargetMode="External"/><Relationship Id="rId11" Type="http://schemas.openxmlformats.org/officeDocument/2006/relationships/hyperlink" Target="https://drive.google.com/file/d/1eOoB7_AiM4Lyz81JJJiJjuRGO2eBYrmJ/view" TargetMode="External"/><Relationship Id="rId5" Type="http://schemas.openxmlformats.org/officeDocument/2006/relationships/hyperlink" Target="mailto:flek@bit.uni-bonn.de" TargetMode="Externa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hyperlink" Target="mailto:subba.reddy.oota@tu-berlin.de" TargetMode="External"/><Relationship Id="rId9" Type="http://schemas.openxmlformats.org/officeDocument/2006/relationships/image" Target="../media/image3.png"/><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153.PNG"/><Relationship Id="rId4"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159.PNG"/></Relationships>
</file>

<file path=ppt/slides/_rels/slide1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16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164.png"/></Relationships>
</file>

<file path=ppt/slides/_rels/slide11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hyperlink" Target="https://arxiv.org/pdf/2310.04988" TargetMode="External"/><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70.png"/></Relationships>
</file>

<file path=ppt/slides/_rels/slide1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7.xml"/><Relationship Id="rId1" Type="http://schemas.openxmlformats.org/officeDocument/2006/relationships/slideLayout" Target="../slideLayouts/slideLayout9.xml"/><Relationship Id="rId5" Type="http://schemas.openxmlformats.org/officeDocument/2006/relationships/image" Target="../media/image172.png"/><Relationship Id="rId4" Type="http://schemas.openxmlformats.org/officeDocument/2006/relationships/image" Target="../media/image171.png"/></Relationships>
</file>

<file path=ppt/slides/_rels/slide1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8.xml"/><Relationship Id="rId1" Type="http://schemas.openxmlformats.org/officeDocument/2006/relationships/slideLayout" Target="../slideLayouts/slideLayout9.xml"/><Relationship Id="rId5" Type="http://schemas.openxmlformats.org/officeDocument/2006/relationships/image" Target="../media/image174.png"/><Relationship Id="rId4" Type="http://schemas.openxmlformats.org/officeDocument/2006/relationships/image" Target="../media/image173.png"/></Relationships>
</file>

<file path=ppt/slides/_rels/slide1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17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176.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177.png"/></Relationships>
</file>

<file path=ppt/slides/_rels/slide1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176.png"/></Relationships>
</file>

<file path=ppt/slides/_rels/slide1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178.png"/></Relationships>
</file>

<file path=ppt/slides/_rels/slide13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170.png"/></Relationships>
</file>

<file path=ppt/slides/_rels/slide1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181.PNG"/></Relationships>
</file>

<file path=ppt/slides/_rels/slide13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image" Target="../media/image183.PNG"/></Relationships>
</file>

<file path=ppt/slides/_rels/slide13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9.xml"/><Relationship Id="rId1" Type="http://schemas.openxmlformats.org/officeDocument/2006/relationships/slideLayout" Target="../slideLayouts/slideLayout9.xml"/><Relationship Id="rId4" Type="http://schemas.openxmlformats.org/officeDocument/2006/relationships/image" Target="../media/image18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80.xml"/><Relationship Id="rId1" Type="http://schemas.openxmlformats.org/officeDocument/2006/relationships/slideLayout" Target="../slideLayouts/slideLayout9.xml"/><Relationship Id="rId4" Type="http://schemas.openxmlformats.org/officeDocument/2006/relationships/image" Target="../media/image188.PNG"/></Relationships>
</file>

<file path=ppt/slides/_rels/slide1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hyperlink" Target="https://sites.google.com/view/lllms-as-human-like-annotator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2302.13971.pdf" TargetMode="External"/><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i.meta.com/blog/meta-llama-3/" TargetMode="Externa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i.meta.com/blog/llama-3-2-connect-2024-vision-edge-mobile-device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rxiv.org/pdf/2311.11045.pdf" TargetMode="Externa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rxiv.org/pdf/2311.11045.pdf" TargetMode="Externa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hyperlink" Target="https://storage.googleapis.com/deepmind-media/gemini/gemini_1_report.pdf" TargetMode="External"/><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https://storage.googleapis.com/deepmind-media/gemini/gemini_1_report.pdf" TargetMode="External"/><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torage.googleapis.com/deepmind-media/gemini/gemini_1_report.pdf" TargetMode="Externa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storage.googleapis.com/deepmind-media/gemini/gemini_1_report.pdf" TargetMode="Externa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storage.googleapis.com/deepmind-media/gemini/gemini_1_report.pdf" TargetMode="Externa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5.png"/><Relationship Id="rId5" Type="http://schemas.openxmlformats.org/officeDocument/2006/relationships/hyperlink" Target="https://storage.googleapis.com/deepmind-media/gemini/gemini_1_report.pdf" TargetMode="Externa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rxiv.org/pdf/2402.16048" TargetMode="Externa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402.16048" TargetMode="Externa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2404.05221" TargetMode="External"/><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rxiv.org/pdf/2404.05221" TargetMode="Externa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2305.18170" TargetMode="External"/><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arxiv.org/pdf/2305.18170" TargetMode="Externa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rxiv.org/pdf/2305.05181" TargetMode="Externa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2305.0518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hyperlink" Target="https://arxiv.org/pdf/2209.01975" TargetMode="Externa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rxiv.org/pdf/2310.01714"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rxiv.org/pdf/2310.01714" TargetMode="Externa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arxiv.org/pdf/2403.13312"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rxiv.org/pdf/2403.13312" TargetMode="Externa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rxiv.org/pdf/2403.13312"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2310.09158"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arxiv.org/pdf/2310.09158"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310.09158"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arxiv.org/pdf/2308.01906"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rxiv.org/pdf/2308.01906" TargetMode="Externa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mathai2023.github.io/papers/46.pdf"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mathai2023.github.io/papers/46.pdf"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xiv.org/pdf/2203.02155.pdf"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9.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ctrTitle"/>
          </p:nvPr>
        </p:nvSpPr>
        <p:spPr>
          <a:xfrm>
            <a:off x="114960" y="566538"/>
            <a:ext cx="11914480" cy="1740000"/>
          </a:xfrm>
          <a:prstGeom prst="rect">
            <a:avLst/>
          </a:prstGeom>
          <a:noFill/>
          <a:ln>
            <a:noFill/>
          </a:ln>
        </p:spPr>
        <p:txBody>
          <a:bodyPr spcFirstLastPara="1" vert="horz" wrap="square" lIns="91433" tIns="45700" rIns="91433" bIns="45700" rtlCol="0" anchor="b" anchorCtr="0">
            <a:normAutofit/>
          </a:bodyPr>
          <a:lstStyle/>
          <a:p>
            <a:pPr>
              <a:spcBef>
                <a:spcPts val="0"/>
              </a:spcBef>
              <a:buClr>
                <a:srgbClr val="FF0000"/>
              </a:buClr>
              <a:buSzPct val="100000"/>
            </a:pPr>
            <a:r>
              <a:rPr lang="en" sz="5400" b="1" dirty="0">
                <a:solidFill>
                  <a:srgbClr val="FF0000"/>
                </a:solidFill>
                <a:latin typeface="Calibri"/>
                <a:ea typeface="Calibri"/>
                <a:cs typeface="Calibri"/>
                <a:sym typeface="Calibri"/>
              </a:rPr>
              <a:t>LLMs are Human-like Annotators</a:t>
            </a:r>
            <a:endParaRPr sz="5400" dirty="0"/>
          </a:p>
        </p:txBody>
      </p:sp>
      <p:sp>
        <p:nvSpPr>
          <p:cNvPr id="89" name="Google Shape;89;p19"/>
          <p:cNvSpPr txBox="1">
            <a:spLocks noGrp="1"/>
          </p:cNvSpPr>
          <p:nvPr>
            <p:ph type="subTitle" idx="1"/>
          </p:nvPr>
        </p:nvSpPr>
        <p:spPr>
          <a:xfrm>
            <a:off x="511200" y="2621280"/>
            <a:ext cx="11122000" cy="1175148"/>
          </a:xfrm>
          <a:prstGeom prst="rect">
            <a:avLst/>
          </a:prstGeom>
          <a:noFill/>
          <a:ln>
            <a:noFill/>
          </a:ln>
        </p:spPr>
        <p:txBody>
          <a:bodyPr spcFirstLastPara="1" vert="horz" wrap="square" lIns="91433" tIns="45700" rIns="91433" bIns="45700" rtlCol="0" anchor="t" anchorCtr="0">
            <a:normAutofit fontScale="85000" lnSpcReduction="10000"/>
          </a:bodyPr>
          <a:lstStyle/>
          <a:p>
            <a:pPr>
              <a:spcBef>
                <a:spcPts val="0"/>
              </a:spcBef>
              <a:buClr>
                <a:srgbClr val="00B0F0"/>
              </a:buClr>
              <a:buSzPct val="100000"/>
            </a:pPr>
            <a:r>
              <a:rPr lang="en" sz="2800" dirty="0">
                <a:solidFill>
                  <a:srgbClr val="00B0F0"/>
                </a:solidFill>
              </a:rPr>
              <a:t>Mounika Marreddy</a:t>
            </a:r>
            <a:r>
              <a:rPr lang="en" sz="2800" baseline="30000" dirty="0">
                <a:solidFill>
                  <a:srgbClr val="00B0F0"/>
                </a:solidFill>
              </a:rPr>
              <a:t>1</a:t>
            </a:r>
            <a:r>
              <a:rPr lang="en" sz="2800" dirty="0">
                <a:solidFill>
                  <a:srgbClr val="00B0F0"/>
                </a:solidFill>
              </a:rPr>
              <a:t>, Subba Reddy Oota</a:t>
            </a:r>
            <a:r>
              <a:rPr lang="en" sz="2800" baseline="30000" dirty="0">
                <a:solidFill>
                  <a:srgbClr val="00B0F0"/>
                </a:solidFill>
              </a:rPr>
              <a:t>2</a:t>
            </a:r>
            <a:r>
              <a:rPr lang="en" sz="2800" dirty="0">
                <a:solidFill>
                  <a:srgbClr val="00B0F0"/>
                </a:solidFill>
              </a:rPr>
              <a:t>, Lucie Flek</a:t>
            </a:r>
            <a:r>
              <a:rPr lang="en" sz="2800" baseline="30000" dirty="0">
                <a:solidFill>
                  <a:srgbClr val="00B0F0"/>
                </a:solidFill>
              </a:rPr>
              <a:t>1</a:t>
            </a:r>
            <a:r>
              <a:rPr lang="en" sz="2800" dirty="0">
                <a:solidFill>
                  <a:srgbClr val="00B0F0"/>
                </a:solidFill>
              </a:rPr>
              <a:t>, Manish Gupta</a:t>
            </a:r>
            <a:r>
              <a:rPr lang="en" sz="2800" baseline="30000" dirty="0">
                <a:solidFill>
                  <a:srgbClr val="00B0F0"/>
                </a:solidFill>
              </a:rPr>
              <a:t>3</a:t>
            </a:r>
            <a:r>
              <a:rPr lang="en" sz="2800" dirty="0">
                <a:solidFill>
                  <a:srgbClr val="00B0F0"/>
                </a:solidFill>
              </a:rPr>
              <a:t> </a:t>
            </a:r>
            <a:endParaRPr baseline="30000" dirty="0"/>
          </a:p>
          <a:p>
            <a:pPr>
              <a:spcBef>
                <a:spcPts val="1067"/>
              </a:spcBef>
              <a:buClr>
                <a:srgbClr val="00B050"/>
              </a:buClr>
              <a:buSzPct val="100000"/>
            </a:pPr>
            <a:r>
              <a:rPr lang="en-IN" sz="2267" baseline="30000" dirty="0">
                <a:solidFill>
                  <a:srgbClr val="00B050"/>
                </a:solidFill>
              </a:rPr>
              <a:t>1</a:t>
            </a:r>
            <a:r>
              <a:rPr lang="en-IN" sz="2267" dirty="0">
                <a:solidFill>
                  <a:srgbClr val="00B050"/>
                </a:solidFill>
              </a:rPr>
              <a:t>Univ of Bonn, Germany; </a:t>
            </a:r>
            <a:r>
              <a:rPr lang="en" sz="2267" baseline="30000" dirty="0">
                <a:solidFill>
                  <a:srgbClr val="00B050"/>
                </a:solidFill>
              </a:rPr>
              <a:t>2</a:t>
            </a:r>
            <a:r>
              <a:rPr lang="en" sz="2267" dirty="0">
                <a:solidFill>
                  <a:srgbClr val="00B050"/>
                </a:solidFill>
              </a:rPr>
              <a:t>TU Berlin, Germany; </a:t>
            </a:r>
            <a:r>
              <a:rPr lang="en" sz="2267" baseline="30000" dirty="0">
                <a:solidFill>
                  <a:srgbClr val="00B050"/>
                </a:solidFill>
              </a:rPr>
              <a:t>3</a:t>
            </a:r>
            <a:r>
              <a:rPr lang="en" sz="2267" dirty="0">
                <a:solidFill>
                  <a:srgbClr val="00B050"/>
                </a:solidFill>
              </a:rPr>
              <a:t>Microsoft, India; </a:t>
            </a:r>
            <a:endParaRPr lang="en-IN" dirty="0"/>
          </a:p>
          <a:p>
            <a:pPr>
              <a:spcBef>
                <a:spcPts val="1067"/>
              </a:spcBef>
              <a:buClr>
                <a:schemeClr val="dk1"/>
              </a:buClr>
              <a:buSzPct val="64285"/>
            </a:pPr>
            <a:r>
              <a:rPr lang="en-IN" dirty="0">
                <a:hlinkClick r:id="rId3"/>
              </a:rPr>
              <a:t>mmarredd@uni-bonn.de</a:t>
            </a:r>
            <a:r>
              <a:rPr lang="en-IN" dirty="0"/>
              <a:t>, </a:t>
            </a:r>
            <a:r>
              <a:rPr lang="en-IN" dirty="0">
                <a:hlinkClick r:id="rId4"/>
              </a:rPr>
              <a:t>subba.reddy.oota@tu-berlin.de</a:t>
            </a:r>
            <a:r>
              <a:rPr lang="en-IN" dirty="0"/>
              <a:t>, </a:t>
            </a:r>
            <a:r>
              <a:rPr lang="en-IN" dirty="0" err="1">
                <a:hlinkClick r:id="rId5"/>
              </a:rPr>
              <a:t>flek@bit.uni-bonn.de</a:t>
            </a:r>
            <a:r>
              <a:rPr lang="en-IN" dirty="0" err="1"/>
              <a:t>,</a:t>
            </a:r>
            <a:r>
              <a:rPr lang="en-IN" dirty="0" err="1">
                <a:hlinkClick r:id="rId6"/>
              </a:rPr>
              <a:t>gmanish@microsoft.com</a:t>
            </a:r>
            <a:endParaRPr lang="en-IN" dirty="0"/>
          </a:p>
        </p:txBody>
      </p:sp>
      <p:pic>
        <p:nvPicPr>
          <p:cNvPr id="7" name="Content Placeholder 4" descr="A picture containing person, wall, indoor, person&#10;&#10;Description automatically generated">
            <a:extLst>
              <a:ext uri="{FF2B5EF4-FFF2-40B4-BE49-F238E27FC236}">
                <a16:creationId xmlns:a16="http://schemas.microsoft.com/office/drawing/2014/main" id="{0002543D-FC9E-2841-F92D-E39F04FB84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2854" y="3967130"/>
            <a:ext cx="1233584" cy="1307732"/>
          </a:xfrm>
          <a:prstGeom prst="rect">
            <a:avLst/>
          </a:prstGeom>
        </p:spPr>
      </p:pic>
      <p:pic>
        <p:nvPicPr>
          <p:cNvPr id="9" name="Picture 8" descr="A picture containing person, person, wall, indoor&#10;&#10;Description automatically generated">
            <a:extLst>
              <a:ext uri="{FF2B5EF4-FFF2-40B4-BE49-F238E27FC236}">
                <a16:creationId xmlns:a16="http://schemas.microsoft.com/office/drawing/2014/main" id="{5D06D4F9-9859-F262-6A16-651020C053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3321" y="3967130"/>
            <a:ext cx="1176100" cy="1307733"/>
          </a:xfrm>
          <a:prstGeom prst="rect">
            <a:avLst/>
          </a:prstGeom>
        </p:spPr>
      </p:pic>
      <p:pic>
        <p:nvPicPr>
          <p:cNvPr id="3" name="Picture 2">
            <a:extLst>
              <a:ext uri="{FF2B5EF4-FFF2-40B4-BE49-F238E27FC236}">
                <a16:creationId xmlns:a16="http://schemas.microsoft.com/office/drawing/2014/main" id="{42AAEA6B-D1B1-8F0E-A6EB-5EEAA7E3EF84}"/>
              </a:ext>
            </a:extLst>
          </p:cNvPr>
          <p:cNvPicPr>
            <a:picLocks noChangeAspect="1"/>
          </p:cNvPicPr>
          <p:nvPr/>
        </p:nvPicPr>
        <p:blipFill>
          <a:blip r:embed="rId9"/>
          <a:stretch>
            <a:fillRect/>
          </a:stretch>
        </p:blipFill>
        <p:spPr>
          <a:xfrm>
            <a:off x="3328585" y="3967130"/>
            <a:ext cx="1087619" cy="1307733"/>
          </a:xfrm>
          <a:prstGeom prst="rect">
            <a:avLst/>
          </a:prstGeom>
        </p:spPr>
      </p:pic>
      <p:pic>
        <p:nvPicPr>
          <p:cNvPr id="5" name="Picture 4">
            <a:extLst>
              <a:ext uri="{FF2B5EF4-FFF2-40B4-BE49-F238E27FC236}">
                <a16:creationId xmlns:a16="http://schemas.microsoft.com/office/drawing/2014/main" id="{8EE34072-DDDA-1B23-1B37-027ACE57D07B}"/>
              </a:ext>
            </a:extLst>
          </p:cNvPr>
          <p:cNvPicPr>
            <a:picLocks noChangeAspect="1"/>
          </p:cNvPicPr>
          <p:nvPr/>
        </p:nvPicPr>
        <p:blipFill>
          <a:blip r:embed="rId10"/>
          <a:stretch>
            <a:fillRect/>
          </a:stretch>
        </p:blipFill>
        <p:spPr>
          <a:xfrm>
            <a:off x="6423088" y="3967130"/>
            <a:ext cx="1233584" cy="1311451"/>
          </a:xfrm>
          <a:prstGeom prst="rect">
            <a:avLst/>
          </a:prstGeom>
        </p:spPr>
      </p:pic>
      <p:sp>
        <p:nvSpPr>
          <p:cNvPr id="8" name="TextBox 7">
            <a:extLst>
              <a:ext uri="{FF2B5EF4-FFF2-40B4-BE49-F238E27FC236}">
                <a16:creationId xmlns:a16="http://schemas.microsoft.com/office/drawing/2014/main" id="{272DCC42-262C-4C17-566E-881B317F080F}"/>
              </a:ext>
            </a:extLst>
          </p:cNvPr>
          <p:cNvSpPr txBox="1"/>
          <p:nvPr/>
        </p:nvSpPr>
        <p:spPr>
          <a:xfrm>
            <a:off x="790600" y="5333428"/>
            <a:ext cx="11264976" cy="1107996"/>
          </a:xfrm>
          <a:prstGeom prst="rect">
            <a:avLst/>
          </a:prstGeom>
          <a:noFill/>
        </p:spPr>
        <p:txBody>
          <a:bodyPr wrap="square">
            <a:spAutoFit/>
          </a:bodyPr>
          <a:lstStyle/>
          <a:p>
            <a:pPr algn="ctr"/>
            <a:r>
              <a:rPr lang="en-IN" sz="2200" b="0" i="0" dirty="0">
                <a:solidFill>
                  <a:srgbClr val="7030A0"/>
                </a:solidFill>
                <a:effectLst/>
                <a:latin typeface="Source Sans Pro" panose="020B0503030403020204" pitchFamily="34" charset="0"/>
              </a:rPr>
              <a:t>KR 2024</a:t>
            </a:r>
          </a:p>
          <a:p>
            <a:pPr algn="ctr"/>
            <a:r>
              <a:rPr lang="en-IN" sz="2200" b="0" i="0" dirty="0">
                <a:solidFill>
                  <a:srgbClr val="7030A0"/>
                </a:solidFill>
                <a:effectLst/>
                <a:latin typeface="Source Sans Pro" panose="020B0503030403020204" pitchFamily="34" charset="0"/>
              </a:rPr>
              <a:t>21st International Conference on Principles of Knowledge Representation and Reasoning</a:t>
            </a:r>
          </a:p>
          <a:p>
            <a:pPr algn="ctr"/>
            <a:r>
              <a:rPr lang="en-IN" sz="2200" b="0" i="0" dirty="0">
                <a:solidFill>
                  <a:srgbClr val="7030A0"/>
                </a:solidFill>
                <a:effectLst/>
                <a:latin typeface="Source Sans Pro" panose="020B0503030403020204" pitchFamily="34" charset="0"/>
              </a:rPr>
              <a:t>Nov 2 - 8, 2024. Hanoi, Vietnam</a:t>
            </a:r>
          </a:p>
        </p:txBody>
      </p:sp>
      <p:sp>
        <p:nvSpPr>
          <p:cNvPr id="11" name="TextBox 10">
            <a:extLst>
              <a:ext uri="{FF2B5EF4-FFF2-40B4-BE49-F238E27FC236}">
                <a16:creationId xmlns:a16="http://schemas.microsoft.com/office/drawing/2014/main" id="{2A4864DD-3736-65B2-EA46-64CADBE226EF}"/>
              </a:ext>
            </a:extLst>
          </p:cNvPr>
          <p:cNvSpPr txBox="1"/>
          <p:nvPr/>
        </p:nvSpPr>
        <p:spPr>
          <a:xfrm>
            <a:off x="0" y="6520010"/>
            <a:ext cx="1413657" cy="369332"/>
          </a:xfrm>
          <a:prstGeom prst="rect">
            <a:avLst/>
          </a:prstGeom>
          <a:noFill/>
        </p:spPr>
        <p:txBody>
          <a:bodyPr wrap="none" rtlCol="0">
            <a:spAutoFit/>
          </a:bodyPr>
          <a:lstStyle/>
          <a:p>
            <a:r>
              <a:rPr lang="en-IN" dirty="0">
                <a:hlinkClick r:id="rId11"/>
              </a:rPr>
              <a:t>Proposal Doc</a:t>
            </a:r>
            <a:endParaRPr lang="en-IN" dirty="0"/>
          </a:p>
        </p:txBody>
      </p:sp>
      <p:pic>
        <p:nvPicPr>
          <p:cNvPr id="2" name="Graphic 1">
            <a:extLst>
              <a:ext uri="{FF2B5EF4-FFF2-40B4-BE49-F238E27FC236}">
                <a16:creationId xmlns:a16="http://schemas.microsoft.com/office/drawing/2014/main" id="{D00476F4-ECC5-FA74-ADF6-13AC0AEA52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5661" y="124242"/>
            <a:ext cx="1866900" cy="742950"/>
          </a:xfrm>
          <a:prstGeom prst="rect">
            <a:avLst/>
          </a:prstGeom>
        </p:spPr>
      </p:pic>
      <p:pic>
        <p:nvPicPr>
          <p:cNvPr id="4" name="Picture 6" descr="Microsoft Unveils a New Look - The Official Microsoft Blog">
            <a:extLst>
              <a:ext uri="{FF2B5EF4-FFF2-40B4-BE49-F238E27FC236}">
                <a16:creationId xmlns:a16="http://schemas.microsoft.com/office/drawing/2014/main" id="{F7961752-D41C-3DFB-2228-54020983FE3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282" t="22176" r="9282" b="22741"/>
          <a:stretch/>
        </p:blipFill>
        <p:spPr bwMode="auto">
          <a:xfrm>
            <a:off x="4828258" y="124242"/>
            <a:ext cx="2989315" cy="742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red and black logo&#10;&#10;Description automatically generated">
            <a:extLst>
              <a:ext uri="{FF2B5EF4-FFF2-40B4-BE49-F238E27FC236}">
                <a16:creationId xmlns:a16="http://schemas.microsoft.com/office/drawing/2014/main" id="{050CC54A-6094-5D4A-D21F-6AD9B1A0325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53271" y="68044"/>
            <a:ext cx="1401058" cy="8553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0A0B-DE2C-F07E-5B4B-6AE83865B2D3}"/>
              </a:ext>
            </a:extLst>
          </p:cNvPr>
          <p:cNvSpPr>
            <a:spLocks noGrp="1"/>
          </p:cNvSpPr>
          <p:nvPr>
            <p:ph type="title"/>
          </p:nvPr>
        </p:nvSpPr>
        <p:spPr/>
        <p:txBody>
          <a:bodyPr/>
          <a:lstStyle/>
          <a:p>
            <a:r>
              <a:rPr lang="en-US" dirty="0"/>
              <a:t>Machine Reading Comprehension</a:t>
            </a:r>
            <a:endParaRPr lang="en-IN" dirty="0"/>
          </a:p>
        </p:txBody>
      </p:sp>
      <p:sp>
        <p:nvSpPr>
          <p:cNvPr id="6" name="Content Placeholder 5">
            <a:extLst>
              <a:ext uri="{FF2B5EF4-FFF2-40B4-BE49-F238E27FC236}">
                <a16:creationId xmlns:a16="http://schemas.microsoft.com/office/drawing/2014/main" id="{E64AB25E-22F2-2644-DF44-7127DE2FCD9B}"/>
              </a:ext>
            </a:extLst>
          </p:cNvPr>
          <p:cNvSpPr>
            <a:spLocks noGrp="1"/>
          </p:cNvSpPr>
          <p:nvPr>
            <p:ph idx="1"/>
          </p:nvPr>
        </p:nvSpPr>
        <p:spPr/>
        <p:txBody>
          <a:bodyPr/>
          <a:lstStyle/>
          <a:p>
            <a:endParaRPr lang="en-IN" dirty="0"/>
          </a:p>
        </p:txBody>
      </p:sp>
      <p:pic>
        <p:nvPicPr>
          <p:cNvPr id="11" name="Picture 10">
            <a:extLst>
              <a:ext uri="{FF2B5EF4-FFF2-40B4-BE49-F238E27FC236}">
                <a16:creationId xmlns:a16="http://schemas.microsoft.com/office/drawing/2014/main" id="{BAF918E8-D0B7-5312-2CCF-B0E87C300336}"/>
              </a:ext>
            </a:extLst>
          </p:cNvPr>
          <p:cNvPicPr>
            <a:picLocks noChangeAspect="1"/>
          </p:cNvPicPr>
          <p:nvPr/>
        </p:nvPicPr>
        <p:blipFill rotWithShape="1">
          <a:blip r:embed="rId2"/>
          <a:srcRect b="76504"/>
          <a:stretch/>
        </p:blipFill>
        <p:spPr>
          <a:xfrm>
            <a:off x="147638" y="1069061"/>
            <a:ext cx="7085112" cy="2300992"/>
          </a:xfrm>
          <a:prstGeom prst="rect">
            <a:avLst/>
          </a:prstGeom>
        </p:spPr>
      </p:pic>
      <p:pic>
        <p:nvPicPr>
          <p:cNvPr id="3" name="Picture 2">
            <a:extLst>
              <a:ext uri="{FF2B5EF4-FFF2-40B4-BE49-F238E27FC236}">
                <a16:creationId xmlns:a16="http://schemas.microsoft.com/office/drawing/2014/main" id="{CC92F104-EEFF-6909-F63F-CDFB0CB41174}"/>
              </a:ext>
            </a:extLst>
          </p:cNvPr>
          <p:cNvPicPr>
            <a:picLocks noChangeAspect="1"/>
          </p:cNvPicPr>
          <p:nvPr/>
        </p:nvPicPr>
        <p:blipFill rotWithShape="1">
          <a:blip r:embed="rId2"/>
          <a:srcRect t="52426" b="28910"/>
          <a:stretch/>
        </p:blipFill>
        <p:spPr>
          <a:xfrm>
            <a:off x="147638" y="3285576"/>
            <a:ext cx="7038976" cy="1815860"/>
          </a:xfrm>
          <a:prstGeom prst="rect">
            <a:avLst/>
          </a:prstGeom>
        </p:spPr>
      </p:pic>
      <p:pic>
        <p:nvPicPr>
          <p:cNvPr id="8" name="Picture 7">
            <a:extLst>
              <a:ext uri="{FF2B5EF4-FFF2-40B4-BE49-F238E27FC236}">
                <a16:creationId xmlns:a16="http://schemas.microsoft.com/office/drawing/2014/main" id="{A42BBE3E-A7EB-BDE1-EBB4-CE8A84DA48BA}"/>
              </a:ext>
            </a:extLst>
          </p:cNvPr>
          <p:cNvPicPr>
            <a:picLocks noChangeAspect="1"/>
          </p:cNvPicPr>
          <p:nvPr/>
        </p:nvPicPr>
        <p:blipFill rotWithShape="1">
          <a:blip r:embed="rId2"/>
          <a:srcRect t="88784"/>
          <a:stretch/>
        </p:blipFill>
        <p:spPr>
          <a:xfrm>
            <a:off x="2655977" y="5125242"/>
            <a:ext cx="8562826" cy="1327393"/>
          </a:xfrm>
          <a:prstGeom prst="rect">
            <a:avLst/>
          </a:prstGeom>
        </p:spPr>
      </p:pic>
      <p:sp>
        <p:nvSpPr>
          <p:cNvPr id="12" name="Content Placeholder 11">
            <a:extLst>
              <a:ext uri="{FF2B5EF4-FFF2-40B4-BE49-F238E27FC236}">
                <a16:creationId xmlns:a16="http://schemas.microsoft.com/office/drawing/2014/main" id="{786A0495-C00D-4277-EAD7-AEB73EDD0D7A}"/>
              </a:ext>
            </a:extLst>
          </p:cNvPr>
          <p:cNvSpPr>
            <a:spLocks noGrp="1"/>
          </p:cNvSpPr>
          <p:nvPr>
            <p:ph idx="13"/>
          </p:nvPr>
        </p:nvSpPr>
        <p:spPr/>
        <p:txBody>
          <a:bodyPr/>
          <a:lstStyle/>
          <a:p>
            <a:endParaRPr lang="en-IN"/>
          </a:p>
        </p:txBody>
      </p:sp>
      <p:sp>
        <p:nvSpPr>
          <p:cNvPr id="4" name="Slide Number Placeholder 3">
            <a:extLst>
              <a:ext uri="{FF2B5EF4-FFF2-40B4-BE49-F238E27FC236}">
                <a16:creationId xmlns:a16="http://schemas.microsoft.com/office/drawing/2014/main" id="{8B539773-1CDA-5399-1D3C-CE60C53D315B}"/>
              </a:ext>
            </a:extLst>
          </p:cNvPr>
          <p:cNvSpPr>
            <a:spLocks noGrp="1"/>
          </p:cNvSpPr>
          <p:nvPr>
            <p:ph type="sldNum" sz="quarter" idx="12"/>
          </p:nvPr>
        </p:nvSpPr>
        <p:spPr/>
        <p:txBody>
          <a:bodyPr/>
          <a:lstStyle/>
          <a:p>
            <a:fld id="{AE17A532-D286-470D-AE82-1500C848B688}" type="slidenum">
              <a:rPr lang="en-US" smtClean="0"/>
              <a:pPr/>
              <a:t>10</a:t>
            </a:fld>
            <a:endParaRPr lang="en-US" dirty="0"/>
          </a:p>
        </p:txBody>
      </p:sp>
      <p:sp>
        <p:nvSpPr>
          <p:cNvPr id="5" name="Footer Placeholder 4">
            <a:extLst>
              <a:ext uri="{FF2B5EF4-FFF2-40B4-BE49-F238E27FC236}">
                <a16:creationId xmlns:a16="http://schemas.microsoft.com/office/drawing/2014/main" id="{43C86244-1550-F676-2890-12CF32AA365A}"/>
              </a:ext>
            </a:extLst>
          </p:cNvPr>
          <p:cNvSpPr>
            <a:spLocks noGrp="1"/>
          </p:cNvSpPr>
          <p:nvPr>
            <p:ph type="ftr" sz="quarter" idx="11"/>
          </p:nvPr>
        </p:nvSpPr>
        <p:spPr/>
        <p:txBody>
          <a:bodyPr/>
          <a:lstStyle/>
          <a:p>
            <a:r>
              <a:rPr lang="en-IN"/>
              <a:t>KR 2024: LLMs are Human-like Annotators</a:t>
            </a:r>
            <a:endParaRPr lang="en-US" dirty="0"/>
          </a:p>
        </p:txBody>
      </p:sp>
    </p:spTree>
    <p:extLst>
      <p:ext uri="{BB962C8B-B14F-4D97-AF65-F5344CB8AC3E}">
        <p14:creationId xmlns:p14="http://schemas.microsoft.com/office/powerpoint/2010/main" val="358169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6A7A-E510-BEB6-FF96-CB3BDF45FD12}"/>
            </a:ext>
          </a:extLst>
        </p:cNvPr>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AB8A57DC-6C39-F676-B1CC-79FEDC431E7D}"/>
              </a:ext>
            </a:extLst>
          </p:cNvPr>
          <p:cNvSpPr/>
          <p:nvPr/>
        </p:nvSpPr>
        <p:spPr>
          <a:xfrm>
            <a:off x="515100" y="61600"/>
            <a:ext cx="11161800" cy="71548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Language model-written evaluations </a:t>
            </a:r>
          </a:p>
        </p:txBody>
      </p:sp>
      <p:sp>
        <p:nvSpPr>
          <p:cNvPr id="3" name="TextBox 2">
            <a:extLst>
              <a:ext uri="{FF2B5EF4-FFF2-40B4-BE49-F238E27FC236}">
                <a16:creationId xmlns:a16="http://schemas.microsoft.com/office/drawing/2014/main" id="{A1F9B3F1-A48F-B610-38FA-27775388A9B0}"/>
              </a:ext>
            </a:extLst>
          </p:cNvPr>
          <p:cNvSpPr txBox="1"/>
          <p:nvPr/>
        </p:nvSpPr>
        <p:spPr>
          <a:xfrm>
            <a:off x="0" y="648866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https://github.com/confident-ai/deepeval</a:t>
            </a:r>
          </a:p>
        </p:txBody>
      </p:sp>
      <p:pic>
        <p:nvPicPr>
          <p:cNvPr id="4" name="Picture 3" descr="A paper with text on it&#10;&#10;Description automatically generated">
            <a:extLst>
              <a:ext uri="{FF2B5EF4-FFF2-40B4-BE49-F238E27FC236}">
                <a16:creationId xmlns:a16="http://schemas.microsoft.com/office/drawing/2014/main" id="{8F2CB6E2-3025-CCB6-EBF2-B26226FEF6DC}"/>
              </a:ext>
            </a:extLst>
          </p:cNvPr>
          <p:cNvPicPr>
            <a:picLocks noChangeAspect="1"/>
          </p:cNvPicPr>
          <p:nvPr/>
        </p:nvPicPr>
        <p:blipFill>
          <a:blip r:embed="rId3">
            <a:extLst>
              <a:ext uri="{28A0092B-C50C-407E-A947-70E740481C1C}">
                <a14:useLocalDpi xmlns:a14="http://schemas.microsoft.com/office/drawing/2010/main" val="0"/>
              </a:ext>
            </a:extLst>
          </a:blip>
          <a:srcRect b="40820"/>
          <a:stretch/>
        </p:blipFill>
        <p:spPr>
          <a:xfrm>
            <a:off x="112898" y="777083"/>
            <a:ext cx="3623723" cy="4175582"/>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AA5986E6-2B04-AD0D-6652-E6867FB69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621" y="792540"/>
            <a:ext cx="8216853" cy="2419627"/>
          </a:xfrm>
          <a:prstGeom prst="rect">
            <a:avLst/>
          </a:prstGeom>
        </p:spPr>
      </p:pic>
      <p:pic>
        <p:nvPicPr>
          <p:cNvPr id="11" name="Picture 10" descr="A graph with blue and orange dots&#10;&#10;Description automatically generated">
            <a:extLst>
              <a:ext uri="{FF2B5EF4-FFF2-40B4-BE49-F238E27FC236}">
                <a16:creationId xmlns:a16="http://schemas.microsoft.com/office/drawing/2014/main" id="{91F430CC-C703-C53B-FAEF-BDC9892B8A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114" y="3356577"/>
            <a:ext cx="3093988" cy="3132091"/>
          </a:xfrm>
          <a:prstGeom prst="rect">
            <a:avLst/>
          </a:prstGeom>
        </p:spPr>
      </p:pic>
      <p:sp>
        <p:nvSpPr>
          <p:cNvPr id="12" name="Google Shape;337;p44">
            <a:extLst>
              <a:ext uri="{FF2B5EF4-FFF2-40B4-BE49-F238E27FC236}">
                <a16:creationId xmlns:a16="http://schemas.microsoft.com/office/drawing/2014/main" id="{16E42FD1-F954-00FD-27EF-98D50660D156}"/>
              </a:ext>
            </a:extLst>
          </p:cNvPr>
          <p:cNvSpPr txBox="1"/>
          <p:nvPr/>
        </p:nvSpPr>
        <p:spPr>
          <a:xfrm>
            <a:off x="112898" y="5503823"/>
            <a:ext cx="8872216" cy="984845"/>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Generate 154 datasets and discover new cases of inverse scaling where LMs get worse with size.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Overall, LM-written evaluations are high quality and quickly discover many novel LM behaviors.</a:t>
            </a:r>
          </a:p>
        </p:txBody>
      </p:sp>
      <p:pic>
        <p:nvPicPr>
          <p:cNvPr id="14" name="Picture 13" descr="A graph of different colored lines&#10;&#10;Description automatically generated">
            <a:extLst>
              <a:ext uri="{FF2B5EF4-FFF2-40B4-BE49-F238E27FC236}">
                <a16:creationId xmlns:a16="http://schemas.microsoft.com/office/drawing/2014/main" id="{B4C9B0F3-01A0-7FA8-C14C-F0D8C32F80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6621" y="3223710"/>
            <a:ext cx="3241152" cy="2280113"/>
          </a:xfrm>
          <a:prstGeom prst="rect">
            <a:avLst/>
          </a:prstGeom>
        </p:spPr>
      </p:pic>
      <p:sp>
        <p:nvSpPr>
          <p:cNvPr id="2" name="Footer Placeholder 1">
            <a:extLst>
              <a:ext uri="{FF2B5EF4-FFF2-40B4-BE49-F238E27FC236}">
                <a16:creationId xmlns:a16="http://schemas.microsoft.com/office/drawing/2014/main" id="{87217B1E-0959-8A18-1876-A5648FDD101B}"/>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E2769589-9727-8A61-C728-FE3FBAEAEA75}"/>
              </a:ext>
            </a:extLst>
          </p:cNvPr>
          <p:cNvSpPr>
            <a:spLocks noGrp="1"/>
          </p:cNvSpPr>
          <p:nvPr>
            <p:ph type="sldNum" sz="quarter" idx="12"/>
          </p:nvPr>
        </p:nvSpPr>
        <p:spPr/>
        <p:txBody>
          <a:bodyPr/>
          <a:lstStyle/>
          <a:p>
            <a:fld id="{5D7A6E06-44A4-4548-A769-E2F5D758AFE3}" type="slidenum">
              <a:rPr lang="en-US" smtClean="0"/>
              <a:t>100</a:t>
            </a:fld>
            <a:endParaRPr lang="en-US"/>
          </a:p>
        </p:txBody>
      </p:sp>
    </p:spTree>
    <p:extLst>
      <p:ext uri="{BB962C8B-B14F-4D97-AF65-F5344CB8AC3E}">
        <p14:creationId xmlns:p14="http://schemas.microsoft.com/office/powerpoint/2010/main" val="7229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5557C-A525-8B20-A7BD-C3A2F2ED0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725514-BD1C-E328-88F9-81B09B46008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8AB4F78-77C4-69DD-FC0C-40FE6180C56B}"/>
              </a:ext>
            </a:extLst>
          </p:cNvPr>
          <p:cNvSpPr>
            <a:spLocks noGrp="1"/>
          </p:cNvSpPr>
          <p:nvPr>
            <p:ph idx="1"/>
          </p:nvPr>
        </p:nvSpPr>
        <p:spPr/>
        <p:txBody>
          <a:bodyPr>
            <a:normAutofit/>
          </a:bodyPr>
          <a:lstStyle/>
          <a:p>
            <a:r>
              <a:rPr lang="en-IN" dirty="0"/>
              <a:t>Introductions to LLMs and Recap Their Capabilities [25 mins]</a:t>
            </a:r>
          </a:p>
          <a:p>
            <a:r>
              <a:rPr lang="en-IN" dirty="0"/>
              <a:t>Generating Annotations for Reasoning Tasks using LLMs [25 mins]</a:t>
            </a:r>
          </a:p>
          <a:p>
            <a:r>
              <a:rPr lang="en-IN" dirty="0"/>
              <a:t>Reasoning Datasets with LLM Annotations [25 mins]</a:t>
            </a:r>
          </a:p>
          <a:p>
            <a:r>
              <a:rPr lang="en-US" dirty="0"/>
              <a:t>Tea break [30 min]</a:t>
            </a:r>
          </a:p>
          <a:p>
            <a:r>
              <a:rPr lang="en-IN" dirty="0"/>
              <a:t>Evaluation of LLM Generated Annotations [25 mins]</a:t>
            </a:r>
          </a:p>
          <a:p>
            <a:r>
              <a:rPr lang="en-IN" b="1" dirty="0" err="1">
                <a:solidFill>
                  <a:srgbClr val="FF0000"/>
                </a:solidFill>
              </a:rPr>
              <a:t>Autolabel</a:t>
            </a:r>
            <a:r>
              <a:rPr lang="en-IN" b="1" dirty="0">
                <a:solidFill>
                  <a:srgbClr val="FF0000"/>
                </a:solidFill>
              </a:rPr>
              <a:t> Tools to Label Reasoning Datasets [25 mins]</a:t>
            </a:r>
          </a:p>
          <a:p>
            <a:r>
              <a:rPr lang="en-IN" dirty="0"/>
              <a:t>Overcoming the Hallucinations in LLM Annotations and Future Trends [25 mins]</a:t>
            </a:r>
            <a:endParaRPr lang="en-US" dirty="0"/>
          </a:p>
        </p:txBody>
      </p:sp>
      <p:sp>
        <p:nvSpPr>
          <p:cNvPr id="5" name="Footer Placeholder 4">
            <a:extLst>
              <a:ext uri="{FF2B5EF4-FFF2-40B4-BE49-F238E27FC236}">
                <a16:creationId xmlns:a16="http://schemas.microsoft.com/office/drawing/2014/main" id="{6A9FFC7E-9498-102E-21C7-D7B9E5111BE0}"/>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E3B92125-090A-2D05-2655-0E693726C883}"/>
              </a:ext>
            </a:extLst>
          </p:cNvPr>
          <p:cNvSpPr>
            <a:spLocks noGrp="1"/>
          </p:cNvSpPr>
          <p:nvPr>
            <p:ph type="sldNum" sz="quarter" idx="12"/>
          </p:nvPr>
        </p:nvSpPr>
        <p:spPr/>
        <p:txBody>
          <a:bodyPr/>
          <a:lstStyle/>
          <a:p>
            <a:fld id="{AE17A532-D286-470D-AE82-1500C848B688}" type="slidenum">
              <a:rPr lang="en-US" smtClean="0"/>
              <a:pPr/>
              <a:t>101</a:t>
            </a:fld>
            <a:endParaRPr lang="en-US" dirty="0"/>
          </a:p>
        </p:txBody>
      </p:sp>
      <p:sp>
        <p:nvSpPr>
          <p:cNvPr id="7" name="Content Placeholder 6">
            <a:extLst>
              <a:ext uri="{FF2B5EF4-FFF2-40B4-BE49-F238E27FC236}">
                <a16:creationId xmlns:a16="http://schemas.microsoft.com/office/drawing/2014/main" id="{4BBBC00D-3CE7-58F7-7A06-A951143973F7}"/>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36254363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7E050A3-FC37-6514-B44E-81E06141D731}"/>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4D15E418-8D9E-38A2-DC2D-FEC116E833EC}"/>
              </a:ext>
            </a:extLst>
          </p:cNvPr>
          <p:cNvSpPr txBox="1">
            <a:spLocks noGrp="1"/>
          </p:cNvSpPr>
          <p:nvPr>
            <p:ph type="title"/>
          </p:nvPr>
        </p:nvSpPr>
        <p:spPr>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Generate a synthetic dataset using LLMs</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0858C70A-7788-C61F-C5C6-17E66F418002}"/>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000000"/>
                </a:solidFill>
              </a:rPr>
              <a:pPr defTabSz="1219170">
                <a:buClr>
                  <a:srgbClr val="000000"/>
                </a:buClr>
              </a:pPr>
              <a:t>102</a:t>
            </a:fld>
            <a:endParaRPr lang="en" kern="0">
              <a:solidFill>
                <a:srgbClr val="000000"/>
              </a:solidFill>
            </a:endParaRPr>
          </a:p>
        </p:txBody>
      </p:sp>
      <p:sp>
        <p:nvSpPr>
          <p:cNvPr id="2" name="Google Shape;701;p37">
            <a:extLst>
              <a:ext uri="{FF2B5EF4-FFF2-40B4-BE49-F238E27FC236}">
                <a16:creationId xmlns:a16="http://schemas.microsoft.com/office/drawing/2014/main" id="{304532C9-D524-A71B-1F10-833EF1A259DF}"/>
              </a:ext>
            </a:extLst>
          </p:cNvPr>
          <p:cNvSpPr txBox="1"/>
          <p:nvPr/>
        </p:nvSpPr>
        <p:spPr>
          <a:xfrm>
            <a:off x="142729" y="965706"/>
            <a:ext cx="11482449" cy="1554153"/>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2133" b="1" kern="0" dirty="0">
                <a:solidFill>
                  <a:srgbClr val="000000"/>
                </a:solidFill>
                <a:latin typeface="Aptos (Body)"/>
                <a:ea typeface="Montserrat"/>
                <a:cs typeface="Montserrat"/>
                <a:sym typeface="Montserrat"/>
              </a:rPr>
              <a:t>AutoLabel</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Labeling Agent provides a method to generate synthetic datasets</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rial"/>
                <a:cs typeface="Arial"/>
                <a:sym typeface="Arial"/>
              </a:rPr>
              <a:t>Supports synthetic dataset generation for classification and entity matching tasks</a:t>
            </a:r>
            <a:endParaRPr lang="en-US" sz="1867" kern="0" dirty="0">
              <a:solidFill>
                <a:srgbClr val="000000"/>
              </a:solidFill>
              <a:latin typeface="Aptos (Body)"/>
              <a:cs typeface="Arial"/>
              <a:sym typeface="Arial"/>
            </a:endParaRPr>
          </a:p>
        </p:txBody>
      </p:sp>
      <p:sp>
        <p:nvSpPr>
          <p:cNvPr id="3" name="Google Shape;701;p37">
            <a:extLst>
              <a:ext uri="{FF2B5EF4-FFF2-40B4-BE49-F238E27FC236}">
                <a16:creationId xmlns:a16="http://schemas.microsoft.com/office/drawing/2014/main" id="{2FF096C6-0535-D058-C3EA-C3473671312A}"/>
              </a:ext>
            </a:extLst>
          </p:cNvPr>
          <p:cNvSpPr txBox="1"/>
          <p:nvPr/>
        </p:nvSpPr>
        <p:spPr>
          <a:xfrm>
            <a:off x="142728" y="2291801"/>
            <a:ext cx="9167467" cy="1217715"/>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2133" b="1" kern="0" dirty="0">
                <a:solidFill>
                  <a:srgbClr val="000000"/>
                </a:solidFill>
                <a:latin typeface="Aptos (Body)"/>
                <a:ea typeface="Montserrat"/>
                <a:cs typeface="Montserrat"/>
                <a:sym typeface="Montserrat"/>
              </a:rPr>
              <a:t>Prodigy</a:t>
            </a:r>
            <a:r>
              <a:rPr lang="en" sz="2133" b="1" kern="0" dirty="0">
                <a:solidFill>
                  <a:srgbClr val="212121"/>
                </a:solidFill>
                <a:latin typeface="Aptos (Body)"/>
                <a:ea typeface="Montserrat"/>
                <a:cs typeface="Montserrat"/>
                <a:sym typeface="Montserrat"/>
              </a:rPr>
              <a:t>:</a:t>
            </a:r>
          </a:p>
          <a:p>
            <a:pPr marL="812760" indent="-541840" defTabSz="1219170">
              <a:lnSpc>
                <a:spcPct val="115000"/>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LLMs, which allow you to provide a prompt in order to annotate an NLP task.</a:t>
            </a:r>
          </a:p>
        </p:txBody>
      </p:sp>
      <p:sp>
        <p:nvSpPr>
          <p:cNvPr id="4" name="Google Shape;701;p37">
            <a:extLst>
              <a:ext uri="{FF2B5EF4-FFF2-40B4-BE49-F238E27FC236}">
                <a16:creationId xmlns:a16="http://schemas.microsoft.com/office/drawing/2014/main" id="{B112EC23-75E2-AC37-ACB6-9614D5AB5253}"/>
              </a:ext>
            </a:extLst>
          </p:cNvPr>
          <p:cNvSpPr txBox="1"/>
          <p:nvPr/>
        </p:nvSpPr>
        <p:spPr>
          <a:xfrm>
            <a:off x="234767" y="3260984"/>
            <a:ext cx="11721949" cy="1772162"/>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2133" b="1" kern="0" dirty="0">
                <a:solidFill>
                  <a:srgbClr val="000000"/>
                </a:solidFill>
                <a:latin typeface="Aptos (Body)"/>
                <a:ea typeface="Montserrat"/>
                <a:cs typeface="Montserrat"/>
                <a:sym typeface="Montserrat"/>
              </a:rPr>
              <a:t>Labelbox</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Easily curate and annotate data</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Generate high-quality human feedback data for computer vision and language models, evaluate and improve model performance</a:t>
            </a:r>
          </a:p>
        </p:txBody>
      </p:sp>
      <p:sp>
        <p:nvSpPr>
          <p:cNvPr id="6" name="Google Shape;701;p37">
            <a:extLst>
              <a:ext uri="{FF2B5EF4-FFF2-40B4-BE49-F238E27FC236}">
                <a16:creationId xmlns:a16="http://schemas.microsoft.com/office/drawing/2014/main" id="{78940164-027E-B6FB-05F6-A7F50727BC75}"/>
              </a:ext>
            </a:extLst>
          </p:cNvPr>
          <p:cNvSpPr txBox="1"/>
          <p:nvPr/>
        </p:nvSpPr>
        <p:spPr>
          <a:xfrm>
            <a:off x="234767" y="4827062"/>
            <a:ext cx="11721949" cy="1323321"/>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US" sz="2133" b="1" kern="0" dirty="0">
                <a:solidFill>
                  <a:srgbClr val="212121"/>
                </a:solidFill>
                <a:latin typeface="Aptos (Body)"/>
                <a:ea typeface="Montserrat"/>
                <a:cs typeface="Montserrat"/>
                <a:sym typeface="Montserrat"/>
              </a:rPr>
              <a:t>LLM-data-annotation</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Combines human expertise with the efficiency of Large Language Models (LLMs) like OpenAI's GPT-3.5 to simplify dataset annotation and model improvement.</a:t>
            </a:r>
          </a:p>
        </p:txBody>
      </p:sp>
    </p:spTree>
    <p:extLst>
      <p:ext uri="{BB962C8B-B14F-4D97-AF65-F5344CB8AC3E}">
        <p14:creationId xmlns:p14="http://schemas.microsoft.com/office/powerpoint/2010/main" val="10846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93A67DC-8647-A2B1-EDC3-4E088FEFE169}"/>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837CF91B-050C-727C-5647-0DD2F9ED249B}"/>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endParaRPr b="1" dirty="0">
              <a:solidFill>
                <a:schemeClr val="accent5"/>
              </a:solidFill>
              <a:latin typeface="Helvetica Neue"/>
            </a:endParaRPr>
          </a:p>
        </p:txBody>
      </p:sp>
      <p:sp>
        <p:nvSpPr>
          <p:cNvPr id="13" name="Slide Number Placeholder 12">
            <a:extLst>
              <a:ext uri="{FF2B5EF4-FFF2-40B4-BE49-F238E27FC236}">
                <a16:creationId xmlns:a16="http://schemas.microsoft.com/office/drawing/2014/main" id="{36FF873F-132E-77E1-82E2-6CD01DDA051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103</a:t>
            </a:fld>
            <a:endParaRPr lang="en" kern="0">
              <a:solidFill>
                <a:srgbClr val="595959"/>
              </a:solidFill>
              <a:latin typeface="Arial"/>
              <a:cs typeface="Arial"/>
              <a:sym typeface="Arial"/>
            </a:endParaRPr>
          </a:p>
        </p:txBody>
      </p:sp>
      <p:pic>
        <p:nvPicPr>
          <p:cNvPr id="7" name="Picture 6" descr="A black text with a white background&#10;&#10;Description automatically generated">
            <a:extLst>
              <a:ext uri="{FF2B5EF4-FFF2-40B4-BE49-F238E27FC236}">
                <a16:creationId xmlns:a16="http://schemas.microsoft.com/office/drawing/2014/main" id="{B7B52B5A-8453-16C4-BBF0-0FC794D1935F}"/>
              </a:ext>
            </a:extLst>
          </p:cNvPr>
          <p:cNvPicPr>
            <a:picLocks noChangeAspect="1"/>
          </p:cNvPicPr>
          <p:nvPr/>
        </p:nvPicPr>
        <p:blipFill>
          <a:blip r:embed="rId3"/>
          <a:stretch>
            <a:fillRect/>
          </a:stretch>
        </p:blipFill>
        <p:spPr>
          <a:xfrm>
            <a:off x="3048000" y="390711"/>
            <a:ext cx="2313085" cy="34842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E9A587A-60F0-37D1-A5CD-A5575B64FEB0}"/>
              </a:ext>
            </a:extLst>
          </p:cNvPr>
          <p:cNvPicPr>
            <a:picLocks noChangeAspect="1"/>
          </p:cNvPicPr>
          <p:nvPr/>
        </p:nvPicPr>
        <p:blipFill>
          <a:blip r:embed="rId4"/>
          <a:stretch>
            <a:fillRect/>
          </a:stretch>
        </p:blipFill>
        <p:spPr>
          <a:xfrm>
            <a:off x="234767" y="1006209"/>
            <a:ext cx="5824152" cy="4954771"/>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4C642515-4CD0-C8B0-9312-437507722EBA}"/>
              </a:ext>
            </a:extLst>
          </p:cNvPr>
          <p:cNvPicPr>
            <a:picLocks noChangeAspect="1"/>
          </p:cNvPicPr>
          <p:nvPr/>
        </p:nvPicPr>
        <p:blipFill>
          <a:blip r:embed="rId5"/>
          <a:stretch>
            <a:fillRect/>
          </a:stretch>
        </p:blipFill>
        <p:spPr>
          <a:xfrm>
            <a:off x="6133085" y="788844"/>
            <a:ext cx="5941283" cy="5172136"/>
          </a:xfrm>
          <a:prstGeom prst="rect">
            <a:avLst/>
          </a:prstGeom>
        </p:spPr>
      </p:pic>
      <p:sp>
        <p:nvSpPr>
          <p:cNvPr id="12" name="Google Shape;337;p44">
            <a:extLst>
              <a:ext uri="{FF2B5EF4-FFF2-40B4-BE49-F238E27FC236}">
                <a16:creationId xmlns:a16="http://schemas.microsoft.com/office/drawing/2014/main" id="{1B7BF4A7-4486-D18C-0689-D8FF1DE9BDC8}"/>
              </a:ext>
            </a:extLst>
          </p:cNvPr>
          <p:cNvSpPr txBox="1"/>
          <p:nvPr/>
        </p:nvSpPr>
        <p:spPr>
          <a:xfrm>
            <a:off x="197944" y="6108168"/>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How to use </a:t>
            </a:r>
            <a:r>
              <a:rPr lang="en-US" sz="1867" kern="0" dirty="0" err="1">
                <a:solidFill>
                  <a:srgbClr val="000000"/>
                </a:solidFill>
                <a:latin typeface="Aptos (Body)"/>
                <a:cs typeface="Arial"/>
                <a:sym typeface="Arial"/>
              </a:rPr>
              <a:t>AutoLabel</a:t>
            </a:r>
            <a:r>
              <a:rPr lang="en-US" sz="1867" kern="0" dirty="0">
                <a:solidFill>
                  <a:srgbClr val="000000"/>
                </a:solidFill>
                <a:latin typeface="Aptos (Body)"/>
                <a:cs typeface="Arial"/>
                <a:sym typeface="Arial"/>
              </a:rPr>
              <a:t> tool to annotate a task?</a:t>
            </a:r>
          </a:p>
        </p:txBody>
      </p:sp>
    </p:spTree>
    <p:extLst>
      <p:ext uri="{BB962C8B-B14F-4D97-AF65-F5344CB8AC3E}">
        <p14:creationId xmlns:p14="http://schemas.microsoft.com/office/powerpoint/2010/main" val="383802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5412B50-4EF3-A82F-8F97-2886BD5867B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DA0531CD-F6CE-176B-4F5E-49F57AE693BA}"/>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r>
              <a:rPr lang="en-US" b="1" dirty="0">
                <a:solidFill>
                  <a:schemeClr val="accent5"/>
                </a:solidFill>
                <a:latin typeface="Helvetica Neue"/>
              </a:rPr>
              <a:t>: Question Answering</a:t>
            </a:r>
            <a:endParaRPr b="1" dirty="0">
              <a:solidFill>
                <a:schemeClr val="accent5"/>
              </a:solidFill>
              <a:latin typeface="Helvetica Neue"/>
            </a:endParaRPr>
          </a:p>
        </p:txBody>
      </p:sp>
      <p:sp>
        <p:nvSpPr>
          <p:cNvPr id="10" name="Slide Number Placeholder 9">
            <a:extLst>
              <a:ext uri="{FF2B5EF4-FFF2-40B4-BE49-F238E27FC236}">
                <a16:creationId xmlns:a16="http://schemas.microsoft.com/office/drawing/2014/main" id="{F2370D44-32AE-A8A0-9007-D20FBD140782}"/>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104</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AB7B9381-02AF-0070-AA3F-F24E92B3B1F6}"/>
              </a:ext>
            </a:extLst>
          </p:cNvPr>
          <p:cNvSpPr txBox="1"/>
          <p:nvPr/>
        </p:nvSpPr>
        <p:spPr>
          <a:xfrm>
            <a:off x="197944" y="6108168"/>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212121"/>
                </a:solidFill>
                <a:latin typeface="Roboto" panose="02000000000000000000" pitchFamily="2" charset="0"/>
                <a:cs typeface="Arial"/>
                <a:sym typeface="Arial"/>
              </a:rPr>
              <a:t>First step: specify a labeling configuration</a:t>
            </a:r>
          </a:p>
        </p:txBody>
      </p:sp>
      <p:pic>
        <p:nvPicPr>
          <p:cNvPr id="5" name="Picture 4" descr="A screenshot of a computer&#10;&#10;Description automatically generated">
            <a:extLst>
              <a:ext uri="{FF2B5EF4-FFF2-40B4-BE49-F238E27FC236}">
                <a16:creationId xmlns:a16="http://schemas.microsoft.com/office/drawing/2014/main" id="{17D5FB7D-469E-3723-728A-F381A2B09B4D}"/>
              </a:ext>
            </a:extLst>
          </p:cNvPr>
          <p:cNvPicPr>
            <a:picLocks noChangeAspect="1"/>
          </p:cNvPicPr>
          <p:nvPr/>
        </p:nvPicPr>
        <p:blipFill>
          <a:blip r:embed="rId3"/>
          <a:stretch>
            <a:fillRect/>
          </a:stretch>
        </p:blipFill>
        <p:spPr>
          <a:xfrm>
            <a:off x="1401012" y="941018"/>
            <a:ext cx="9678737" cy="4975964"/>
          </a:xfrm>
          <a:prstGeom prst="rect">
            <a:avLst/>
          </a:prstGeom>
        </p:spPr>
      </p:pic>
    </p:spTree>
    <p:extLst>
      <p:ext uri="{BB962C8B-B14F-4D97-AF65-F5344CB8AC3E}">
        <p14:creationId xmlns:p14="http://schemas.microsoft.com/office/powerpoint/2010/main" val="5282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622AAC4-B22E-2EDB-337C-0A776B7A59E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20BA7491-6CDE-4366-0595-D34C9B8E4B01}"/>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r>
              <a:rPr lang="en-US" b="1" dirty="0">
                <a:solidFill>
                  <a:schemeClr val="accent5"/>
                </a:solidFill>
                <a:latin typeface="Helvetica Neue"/>
              </a:rPr>
              <a:t>: Question Answering</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2D28C51F-4720-2BD7-C010-F1EFFB8EC58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105</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F2185439-2B17-AD66-7625-83A7AF3A5BC1}"/>
              </a:ext>
            </a:extLst>
          </p:cNvPr>
          <p:cNvSpPr txBox="1"/>
          <p:nvPr/>
        </p:nvSpPr>
        <p:spPr>
          <a:xfrm>
            <a:off x="197944" y="6108169"/>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212121"/>
                </a:solidFill>
                <a:latin typeface="Roboto" panose="02000000000000000000" pitchFamily="2" charset="0"/>
                <a:cs typeface="Arial"/>
                <a:sym typeface="Arial"/>
              </a:rPr>
              <a:t>Second step: </a:t>
            </a:r>
            <a:r>
              <a:rPr lang="en-US" sz="1867" kern="0" dirty="0">
                <a:solidFill>
                  <a:srgbClr val="000000"/>
                </a:solidFill>
                <a:latin typeface="Arial"/>
                <a:cs typeface="Arial"/>
                <a:sym typeface="Arial"/>
              </a:rPr>
              <a:t>do a dry-run on test dataset using the LLM specified in </a:t>
            </a:r>
            <a:r>
              <a:rPr lang="en-US" sz="1867" kern="0" dirty="0" err="1">
                <a:solidFill>
                  <a:srgbClr val="000000"/>
                </a:solidFill>
                <a:latin typeface="Arial"/>
                <a:cs typeface="Arial"/>
                <a:sym typeface="Arial"/>
              </a:rPr>
              <a:t>config.json</a:t>
            </a:r>
            <a:r>
              <a:rPr lang="en-US" sz="1867" kern="0" dirty="0">
                <a:solidFill>
                  <a:srgbClr val="000000"/>
                </a:solidFill>
                <a:latin typeface="Arial"/>
                <a:cs typeface="Arial"/>
                <a:sym typeface="Arial"/>
              </a:rPr>
              <a:t> by running </a:t>
            </a:r>
            <a:r>
              <a:rPr lang="en-US" sz="1867" kern="0" dirty="0" err="1">
                <a:solidFill>
                  <a:srgbClr val="000000"/>
                </a:solidFill>
                <a:latin typeface="Arial"/>
                <a:cs typeface="Arial"/>
                <a:sym typeface="Arial"/>
              </a:rPr>
              <a:t>agent.plan</a:t>
            </a:r>
            <a:endParaRPr lang="en-US" sz="1867" kern="0" dirty="0">
              <a:solidFill>
                <a:srgbClr val="212121"/>
              </a:solidFill>
              <a:latin typeface="Roboto" panose="02000000000000000000" pitchFamily="2" charset="0"/>
              <a:cs typeface="Arial"/>
              <a:sym typeface="Arial"/>
            </a:endParaRPr>
          </a:p>
        </p:txBody>
      </p:sp>
      <p:pic>
        <p:nvPicPr>
          <p:cNvPr id="6" name="Picture 5" descr="A screenshot of a computer&#10;&#10;Description automatically generated">
            <a:extLst>
              <a:ext uri="{FF2B5EF4-FFF2-40B4-BE49-F238E27FC236}">
                <a16:creationId xmlns:a16="http://schemas.microsoft.com/office/drawing/2014/main" id="{3BD33AE7-383A-CEF1-8973-BC380F6F4286}"/>
              </a:ext>
            </a:extLst>
          </p:cNvPr>
          <p:cNvPicPr>
            <a:picLocks noChangeAspect="1"/>
          </p:cNvPicPr>
          <p:nvPr/>
        </p:nvPicPr>
        <p:blipFill>
          <a:blip r:embed="rId3"/>
          <a:stretch>
            <a:fillRect/>
          </a:stretch>
        </p:blipFill>
        <p:spPr>
          <a:xfrm>
            <a:off x="524041" y="921444"/>
            <a:ext cx="9871243" cy="5015112"/>
          </a:xfrm>
          <a:prstGeom prst="rect">
            <a:avLst/>
          </a:prstGeom>
        </p:spPr>
      </p:pic>
    </p:spTree>
    <p:extLst>
      <p:ext uri="{BB962C8B-B14F-4D97-AF65-F5344CB8AC3E}">
        <p14:creationId xmlns:p14="http://schemas.microsoft.com/office/powerpoint/2010/main" val="304083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B00E21C-1570-5B93-6BDE-0B08DA4E705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3FD3E2E8-4385-52C0-F2C2-00F67C6782A5}"/>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r>
              <a:rPr lang="en-US" b="1" dirty="0">
                <a:solidFill>
                  <a:schemeClr val="accent5"/>
                </a:solidFill>
                <a:latin typeface="Helvetica Neue"/>
              </a:rPr>
              <a:t>: Question Answering</a:t>
            </a:r>
            <a:endParaRPr b="1" dirty="0">
              <a:solidFill>
                <a:schemeClr val="accent5"/>
              </a:solidFill>
              <a:latin typeface="Helvetica Neue"/>
            </a:endParaRPr>
          </a:p>
        </p:txBody>
      </p:sp>
      <p:sp>
        <p:nvSpPr>
          <p:cNvPr id="5" name="Slide Number Placeholder 4">
            <a:extLst>
              <a:ext uri="{FF2B5EF4-FFF2-40B4-BE49-F238E27FC236}">
                <a16:creationId xmlns:a16="http://schemas.microsoft.com/office/drawing/2014/main" id="{EFCB9631-6107-25AA-A5B8-E6F6FCC0C95B}"/>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106</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247BCD43-6804-5D79-C417-AF923C3D2267}"/>
              </a:ext>
            </a:extLst>
          </p:cNvPr>
          <p:cNvSpPr txBox="1"/>
          <p:nvPr/>
        </p:nvSpPr>
        <p:spPr>
          <a:xfrm>
            <a:off x="197944" y="6108168"/>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212121"/>
                </a:solidFill>
                <a:latin typeface="Roboto" panose="02000000000000000000" pitchFamily="2" charset="0"/>
                <a:cs typeface="Arial"/>
                <a:sym typeface="Arial"/>
              </a:rPr>
              <a:t>Final step: </a:t>
            </a:r>
            <a:r>
              <a:rPr lang="en-US" sz="1867" kern="0" dirty="0">
                <a:solidFill>
                  <a:srgbClr val="000000"/>
                </a:solidFill>
                <a:latin typeface="Arial"/>
                <a:cs typeface="Arial"/>
                <a:sym typeface="Arial"/>
              </a:rPr>
              <a:t>run the labeling with </a:t>
            </a:r>
            <a:r>
              <a:rPr lang="en-US" sz="1867" kern="0" dirty="0" err="1">
                <a:solidFill>
                  <a:srgbClr val="000000"/>
                </a:solidFill>
                <a:latin typeface="Arial"/>
                <a:cs typeface="Arial"/>
                <a:sym typeface="Arial"/>
              </a:rPr>
              <a:t>agent.run</a:t>
            </a:r>
            <a:endParaRPr lang="en-US" sz="1867" kern="0" dirty="0">
              <a:solidFill>
                <a:srgbClr val="212121"/>
              </a:solidFill>
              <a:latin typeface="Roboto" panose="02000000000000000000" pitchFamily="2" charset="0"/>
              <a:cs typeface="Arial"/>
              <a:sym typeface="Arial"/>
            </a:endParaRPr>
          </a:p>
        </p:txBody>
      </p:sp>
      <p:pic>
        <p:nvPicPr>
          <p:cNvPr id="3" name="Picture 2" descr="A screenshot of a computer&#10;&#10;Description automatically generated">
            <a:extLst>
              <a:ext uri="{FF2B5EF4-FFF2-40B4-BE49-F238E27FC236}">
                <a16:creationId xmlns:a16="http://schemas.microsoft.com/office/drawing/2014/main" id="{16B329A7-0FCB-4BE0-8FC7-EEA9762398DB}"/>
              </a:ext>
            </a:extLst>
          </p:cNvPr>
          <p:cNvPicPr>
            <a:picLocks noChangeAspect="1"/>
          </p:cNvPicPr>
          <p:nvPr/>
        </p:nvPicPr>
        <p:blipFill>
          <a:blip r:embed="rId3"/>
          <a:stretch>
            <a:fillRect/>
          </a:stretch>
        </p:blipFill>
        <p:spPr>
          <a:xfrm>
            <a:off x="522495" y="1237764"/>
            <a:ext cx="11015212" cy="4077520"/>
          </a:xfrm>
          <a:prstGeom prst="rect">
            <a:avLst/>
          </a:prstGeom>
        </p:spPr>
      </p:pic>
    </p:spTree>
    <p:extLst>
      <p:ext uri="{BB962C8B-B14F-4D97-AF65-F5344CB8AC3E}">
        <p14:creationId xmlns:p14="http://schemas.microsoft.com/office/powerpoint/2010/main" val="31195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FF63946-BD33-5519-15D9-D2C67DDC1C5A}"/>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14E27D35-FD86-5641-DB9B-9C55E5D1FC8A}"/>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LLMs can label data as well as humans, but 100x faster</a:t>
            </a:r>
          </a:p>
        </p:txBody>
      </p:sp>
      <p:sp>
        <p:nvSpPr>
          <p:cNvPr id="5" name="Slide Number Placeholder 4">
            <a:extLst>
              <a:ext uri="{FF2B5EF4-FFF2-40B4-BE49-F238E27FC236}">
                <a16:creationId xmlns:a16="http://schemas.microsoft.com/office/drawing/2014/main" id="{0A7A33B0-EB36-1781-B987-A462478268D5}"/>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107</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6FC2E975-E2A3-1A4A-93E0-96E04231C2B1}"/>
              </a:ext>
            </a:extLst>
          </p:cNvPr>
          <p:cNvSpPr txBox="1"/>
          <p:nvPr/>
        </p:nvSpPr>
        <p:spPr>
          <a:xfrm>
            <a:off x="235026" y="5647493"/>
            <a:ext cx="11721949" cy="902885"/>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Refuel LLM (84.2%) outperforms trained human annotators (80.4%), GPT-3-5-turbo (81.3%),  PaLM-2 (82.3%) and  Claude (79.3%) across a benchmark of 15 text labeling datasets.</a:t>
            </a:r>
            <a:endParaRPr lang="en-US" sz="1867" kern="0" dirty="0">
              <a:solidFill>
                <a:srgbClr val="212121"/>
              </a:solidFill>
              <a:latin typeface="Aptos (Body)"/>
              <a:cs typeface="Arial"/>
              <a:sym typeface="Arial"/>
            </a:endParaRPr>
          </a:p>
        </p:txBody>
      </p:sp>
      <p:pic>
        <p:nvPicPr>
          <p:cNvPr id="3" name="Picture 2" descr="A screenshot of a table&#10;&#10;Description automatically generated">
            <a:extLst>
              <a:ext uri="{FF2B5EF4-FFF2-40B4-BE49-F238E27FC236}">
                <a16:creationId xmlns:a16="http://schemas.microsoft.com/office/drawing/2014/main" id="{7DB87FF0-0130-08E2-C278-4BDDDE7CDA4E}"/>
              </a:ext>
            </a:extLst>
          </p:cNvPr>
          <p:cNvPicPr>
            <a:picLocks noChangeAspect="1"/>
          </p:cNvPicPr>
          <p:nvPr/>
        </p:nvPicPr>
        <p:blipFill>
          <a:blip r:embed="rId3"/>
          <a:stretch>
            <a:fillRect/>
          </a:stretch>
        </p:blipFill>
        <p:spPr>
          <a:xfrm>
            <a:off x="234767" y="1610203"/>
            <a:ext cx="11820589" cy="3607647"/>
          </a:xfrm>
          <a:prstGeom prst="rect">
            <a:avLst/>
          </a:prstGeom>
        </p:spPr>
      </p:pic>
    </p:spTree>
    <p:extLst>
      <p:ext uri="{BB962C8B-B14F-4D97-AF65-F5344CB8AC3E}">
        <p14:creationId xmlns:p14="http://schemas.microsoft.com/office/powerpoint/2010/main" val="170239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D73640B-BB16-2CFC-7697-667E908121E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36DDC026-3166-959E-64DE-FBCC5443BB7D}"/>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LLMs can label data: Quality Evaluation</a:t>
            </a:r>
          </a:p>
        </p:txBody>
      </p:sp>
      <p:sp>
        <p:nvSpPr>
          <p:cNvPr id="9" name="Slide Number Placeholder 8">
            <a:extLst>
              <a:ext uri="{FF2B5EF4-FFF2-40B4-BE49-F238E27FC236}">
                <a16:creationId xmlns:a16="http://schemas.microsoft.com/office/drawing/2014/main" id="{C4F162BB-2B6F-EFD7-F684-CEF6BB911E8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108</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12FFF608-419F-9875-E080-7A2623CD7FE0}"/>
              </a:ext>
            </a:extLst>
          </p:cNvPr>
          <p:cNvSpPr txBox="1"/>
          <p:nvPr/>
        </p:nvSpPr>
        <p:spPr>
          <a:xfrm>
            <a:off x="235026" y="5647494"/>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Refuel LLM outperforms human annotators and all closed source LLMs, excluding GPT-4</a:t>
            </a:r>
            <a:endParaRPr lang="en-US" sz="1867" kern="0" dirty="0">
              <a:solidFill>
                <a:srgbClr val="212121"/>
              </a:solidFill>
              <a:latin typeface="Aptos (Body)"/>
              <a:cs typeface="Arial"/>
              <a:sym typeface="Arial"/>
            </a:endParaRPr>
          </a:p>
        </p:txBody>
      </p:sp>
      <p:pic>
        <p:nvPicPr>
          <p:cNvPr id="6" name="Picture 5" descr="A graph of blue rectangular bars with different colored text&#10;&#10;Description automatically generated with medium confidence">
            <a:extLst>
              <a:ext uri="{FF2B5EF4-FFF2-40B4-BE49-F238E27FC236}">
                <a16:creationId xmlns:a16="http://schemas.microsoft.com/office/drawing/2014/main" id="{AD1DA8EA-CD71-E4F0-395C-FCC2DDEB556E}"/>
              </a:ext>
            </a:extLst>
          </p:cNvPr>
          <p:cNvPicPr>
            <a:picLocks noChangeAspect="1"/>
          </p:cNvPicPr>
          <p:nvPr/>
        </p:nvPicPr>
        <p:blipFill>
          <a:blip r:embed="rId3"/>
          <a:stretch>
            <a:fillRect/>
          </a:stretch>
        </p:blipFill>
        <p:spPr>
          <a:xfrm>
            <a:off x="234767" y="1213484"/>
            <a:ext cx="6032349" cy="3980273"/>
          </a:xfrm>
          <a:prstGeom prst="rect">
            <a:avLst/>
          </a:prstGeom>
        </p:spPr>
      </p:pic>
      <p:pic>
        <p:nvPicPr>
          <p:cNvPr id="8" name="Picture 7" descr="A graph of blue rectangular bars&#10;&#10;Description automatically generated">
            <a:extLst>
              <a:ext uri="{FF2B5EF4-FFF2-40B4-BE49-F238E27FC236}">
                <a16:creationId xmlns:a16="http://schemas.microsoft.com/office/drawing/2014/main" id="{9B21A339-736E-8CBE-1253-07229FA4EE81}"/>
              </a:ext>
            </a:extLst>
          </p:cNvPr>
          <p:cNvPicPr>
            <a:picLocks noChangeAspect="1"/>
          </p:cNvPicPr>
          <p:nvPr/>
        </p:nvPicPr>
        <p:blipFill>
          <a:blip r:embed="rId4"/>
          <a:stretch>
            <a:fillRect/>
          </a:stretch>
        </p:blipFill>
        <p:spPr>
          <a:xfrm>
            <a:off x="6427538" y="1193658"/>
            <a:ext cx="5646829" cy="3990185"/>
          </a:xfrm>
          <a:prstGeom prst="rect">
            <a:avLst/>
          </a:prstGeom>
        </p:spPr>
      </p:pic>
    </p:spTree>
    <p:extLst>
      <p:ext uri="{BB962C8B-B14F-4D97-AF65-F5344CB8AC3E}">
        <p14:creationId xmlns:p14="http://schemas.microsoft.com/office/powerpoint/2010/main" val="12264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938C07FD-53F5-A8FC-471D-B761882E44D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8B528905-19D4-EC69-1E66-9E462DACD209}"/>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LLMs can label data: Quality Evaluation</a:t>
            </a:r>
          </a:p>
        </p:txBody>
      </p:sp>
      <p:sp>
        <p:nvSpPr>
          <p:cNvPr id="4" name="Slide Number Placeholder 3">
            <a:extLst>
              <a:ext uri="{FF2B5EF4-FFF2-40B4-BE49-F238E27FC236}">
                <a16:creationId xmlns:a16="http://schemas.microsoft.com/office/drawing/2014/main" id="{FB8448CD-3E76-6400-98B7-26EDF2F24F8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109</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DB42A400-81C1-CDC6-2B7D-618D62EE859E}"/>
              </a:ext>
            </a:extLst>
          </p:cNvPr>
          <p:cNvSpPr txBox="1"/>
          <p:nvPr/>
        </p:nvSpPr>
        <p:spPr>
          <a:xfrm>
            <a:off x="7839819" y="2259476"/>
            <a:ext cx="4267140" cy="2339497"/>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RefuelLLM-2 (83.82%) outperforms all current state-of-the-art LLMs for data labeling and enrichment, including GPT-4-Turbo (80.88%), Claude-3-Opus (79.19%) and Gemini-1.5-Pro (74.59%)</a:t>
            </a:r>
            <a:endParaRPr lang="en-US" sz="1867" kern="0" dirty="0">
              <a:solidFill>
                <a:srgbClr val="212121"/>
              </a:solidFill>
              <a:latin typeface="Aptos (Body)"/>
              <a:cs typeface="Arial"/>
              <a:sym typeface="Arial"/>
            </a:endParaRPr>
          </a:p>
        </p:txBody>
      </p:sp>
      <p:pic>
        <p:nvPicPr>
          <p:cNvPr id="3" name="Picture 2" descr="A table with numbers and text&#10;&#10;Description automatically generated">
            <a:extLst>
              <a:ext uri="{FF2B5EF4-FFF2-40B4-BE49-F238E27FC236}">
                <a16:creationId xmlns:a16="http://schemas.microsoft.com/office/drawing/2014/main" id="{0002254C-D9A4-1F26-9B21-9380BAA2229B}"/>
              </a:ext>
            </a:extLst>
          </p:cNvPr>
          <p:cNvPicPr>
            <a:picLocks noChangeAspect="1"/>
          </p:cNvPicPr>
          <p:nvPr/>
        </p:nvPicPr>
        <p:blipFill>
          <a:blip r:embed="rId3"/>
          <a:stretch>
            <a:fillRect/>
          </a:stretch>
        </p:blipFill>
        <p:spPr>
          <a:xfrm>
            <a:off x="85042" y="1037391"/>
            <a:ext cx="7722185" cy="5304461"/>
          </a:xfrm>
          <a:prstGeom prst="rect">
            <a:avLst/>
          </a:prstGeom>
        </p:spPr>
      </p:pic>
    </p:spTree>
    <p:extLst>
      <p:ext uri="{BB962C8B-B14F-4D97-AF65-F5344CB8AC3E}">
        <p14:creationId xmlns:p14="http://schemas.microsoft.com/office/powerpoint/2010/main" val="95826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1F6A-8EB7-C734-7DCA-B5B29D3AB223}"/>
              </a:ext>
            </a:extLst>
          </p:cNvPr>
          <p:cNvSpPr>
            <a:spLocks noGrp="1"/>
          </p:cNvSpPr>
          <p:nvPr>
            <p:ph type="title"/>
          </p:nvPr>
        </p:nvSpPr>
        <p:spPr/>
        <p:txBody>
          <a:bodyPr/>
          <a:lstStyle/>
          <a:p>
            <a:r>
              <a:rPr lang="en-US"/>
              <a:t>Solving reasoning problems</a:t>
            </a:r>
            <a:endParaRPr lang="en-IN"/>
          </a:p>
        </p:txBody>
      </p:sp>
      <p:sp>
        <p:nvSpPr>
          <p:cNvPr id="4" name="Content Placeholder 3">
            <a:extLst>
              <a:ext uri="{FF2B5EF4-FFF2-40B4-BE49-F238E27FC236}">
                <a16:creationId xmlns:a16="http://schemas.microsoft.com/office/drawing/2014/main" id="{0C307617-586E-75FB-E2CF-A75B5C43585A}"/>
              </a:ext>
            </a:extLst>
          </p:cNvPr>
          <p:cNvSpPr>
            <a:spLocks noGrp="1"/>
          </p:cNvSpPr>
          <p:nvPr>
            <p:ph idx="13"/>
          </p:nvPr>
        </p:nvSpPr>
        <p:spPr/>
        <p:txBody>
          <a:bodyPr>
            <a:normAutofit fontScale="92500" lnSpcReduction="10000"/>
          </a:bodyPr>
          <a:lstStyle/>
          <a:p>
            <a:endParaRPr lang="en-IN"/>
          </a:p>
        </p:txBody>
      </p:sp>
      <p:pic>
        <p:nvPicPr>
          <p:cNvPr id="11" name="Picture 10">
            <a:extLst>
              <a:ext uri="{FF2B5EF4-FFF2-40B4-BE49-F238E27FC236}">
                <a16:creationId xmlns:a16="http://schemas.microsoft.com/office/drawing/2014/main" id="{54A60EED-693B-E563-C210-AE5FBBDA57C5}"/>
              </a:ext>
            </a:extLst>
          </p:cNvPr>
          <p:cNvPicPr>
            <a:picLocks noChangeAspect="1"/>
          </p:cNvPicPr>
          <p:nvPr/>
        </p:nvPicPr>
        <p:blipFill rotWithShape="1">
          <a:blip r:embed="rId2"/>
          <a:srcRect r="48860" b="8758"/>
          <a:stretch/>
        </p:blipFill>
        <p:spPr>
          <a:xfrm>
            <a:off x="426147" y="1050774"/>
            <a:ext cx="4871860" cy="5008384"/>
          </a:xfrm>
          <a:prstGeom prst="rect">
            <a:avLst/>
          </a:prstGeom>
        </p:spPr>
      </p:pic>
      <p:sp>
        <p:nvSpPr>
          <p:cNvPr id="5" name="Slide Number Placeholder 4">
            <a:extLst>
              <a:ext uri="{FF2B5EF4-FFF2-40B4-BE49-F238E27FC236}">
                <a16:creationId xmlns:a16="http://schemas.microsoft.com/office/drawing/2014/main" id="{335DA628-A2FA-031D-B2D3-AE1716D07210}"/>
              </a:ext>
            </a:extLst>
          </p:cNvPr>
          <p:cNvSpPr>
            <a:spLocks noGrp="1"/>
          </p:cNvSpPr>
          <p:nvPr>
            <p:ph type="sldNum" sz="quarter" idx="12"/>
          </p:nvPr>
        </p:nvSpPr>
        <p:spPr/>
        <p:txBody>
          <a:bodyPr/>
          <a:lstStyle/>
          <a:p>
            <a:fld id="{AE17A532-D286-470D-AE82-1500C848B688}" type="slidenum">
              <a:rPr lang="en-US" smtClean="0"/>
              <a:pPr/>
              <a:t>11</a:t>
            </a:fld>
            <a:endParaRPr lang="en-US"/>
          </a:p>
        </p:txBody>
      </p:sp>
      <p:pic>
        <p:nvPicPr>
          <p:cNvPr id="6" name="Content Placeholder 8">
            <a:extLst>
              <a:ext uri="{FF2B5EF4-FFF2-40B4-BE49-F238E27FC236}">
                <a16:creationId xmlns:a16="http://schemas.microsoft.com/office/drawing/2014/main" id="{BCD4A236-2C01-FFE2-CC08-6C1D91334CED}"/>
              </a:ext>
            </a:extLst>
          </p:cNvPr>
          <p:cNvPicPr>
            <a:picLocks noGrp="1" noChangeAspect="1"/>
          </p:cNvPicPr>
          <p:nvPr>
            <p:ph idx="1"/>
          </p:nvPr>
        </p:nvPicPr>
        <p:blipFill rotWithShape="1">
          <a:blip r:embed="rId3"/>
          <a:srcRect l="50456"/>
          <a:stretch/>
        </p:blipFill>
        <p:spPr>
          <a:xfrm>
            <a:off x="6546308" y="798842"/>
            <a:ext cx="3968150" cy="5260316"/>
          </a:xfrm>
        </p:spPr>
      </p:pic>
      <p:sp>
        <p:nvSpPr>
          <p:cNvPr id="3" name="Footer Placeholder 2">
            <a:extLst>
              <a:ext uri="{FF2B5EF4-FFF2-40B4-BE49-F238E27FC236}">
                <a16:creationId xmlns:a16="http://schemas.microsoft.com/office/drawing/2014/main" id="{06A6965C-8BFD-C768-7C09-F126BE8DA2E3}"/>
              </a:ext>
            </a:extLst>
          </p:cNvPr>
          <p:cNvSpPr>
            <a:spLocks noGrp="1"/>
          </p:cNvSpPr>
          <p:nvPr>
            <p:ph type="ftr" sz="quarter" idx="11"/>
          </p:nvPr>
        </p:nvSpPr>
        <p:spPr/>
        <p:txBody>
          <a:bodyPr/>
          <a:lstStyle/>
          <a:p>
            <a:r>
              <a:rPr lang="en-IN"/>
              <a:t>KR 2024: LLMs are Human-like Annotators</a:t>
            </a:r>
            <a:endParaRPr lang="en-US" dirty="0"/>
          </a:p>
        </p:txBody>
      </p:sp>
    </p:spTree>
    <p:extLst>
      <p:ext uri="{BB962C8B-B14F-4D97-AF65-F5344CB8AC3E}">
        <p14:creationId xmlns:p14="http://schemas.microsoft.com/office/powerpoint/2010/main" val="8316629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836D4D3-18EA-5757-A646-C060C03E9D39}"/>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42CBDA69-8B87-B361-E899-B2CE342C59A8}"/>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LLMs can label data: Quality Evaluation</a:t>
            </a:r>
          </a:p>
        </p:txBody>
      </p:sp>
      <p:sp>
        <p:nvSpPr>
          <p:cNvPr id="5" name="Slide Number Placeholder 4">
            <a:extLst>
              <a:ext uri="{FF2B5EF4-FFF2-40B4-BE49-F238E27FC236}">
                <a16:creationId xmlns:a16="http://schemas.microsoft.com/office/drawing/2014/main" id="{5EA85B99-9305-AD38-8E8B-60658F638C7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110</a:t>
            </a:fld>
            <a:endParaRPr lang="en" kern="0">
              <a:solidFill>
                <a:srgbClr val="595959"/>
              </a:solidFill>
              <a:latin typeface="Arial"/>
              <a:cs typeface="Arial"/>
              <a:sym typeface="Arial"/>
            </a:endParaRPr>
          </a:p>
        </p:txBody>
      </p:sp>
      <p:sp>
        <p:nvSpPr>
          <p:cNvPr id="12" name="Google Shape;337;p44">
            <a:extLst>
              <a:ext uri="{FF2B5EF4-FFF2-40B4-BE49-F238E27FC236}">
                <a16:creationId xmlns:a16="http://schemas.microsoft.com/office/drawing/2014/main" id="{E25379A7-AC01-3DDF-CD4F-6F4BAF1EB279}"/>
              </a:ext>
            </a:extLst>
          </p:cNvPr>
          <p:cNvSpPr txBox="1"/>
          <p:nvPr/>
        </p:nvSpPr>
        <p:spPr>
          <a:xfrm>
            <a:off x="171388" y="5921346"/>
            <a:ext cx="11849225"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Refuel-LLM-2 is competitive or superior in terms of output quality, compared to current state-of-the-art LLMs</a:t>
            </a:r>
            <a:endParaRPr lang="en-US" sz="1867" kern="0" dirty="0">
              <a:solidFill>
                <a:srgbClr val="212121"/>
              </a:solidFill>
              <a:latin typeface="Aptos (Body)"/>
              <a:cs typeface="Arial"/>
              <a:sym typeface="Arial"/>
            </a:endParaRPr>
          </a:p>
        </p:txBody>
      </p:sp>
      <p:pic>
        <p:nvPicPr>
          <p:cNvPr id="4" name="Picture 3" descr="A graph of different colored bars&#10;&#10;Description automatically generated">
            <a:extLst>
              <a:ext uri="{FF2B5EF4-FFF2-40B4-BE49-F238E27FC236}">
                <a16:creationId xmlns:a16="http://schemas.microsoft.com/office/drawing/2014/main" id="{30C34F78-3146-0BDB-4E0C-E20A82107EFD}"/>
              </a:ext>
            </a:extLst>
          </p:cNvPr>
          <p:cNvPicPr>
            <a:picLocks noChangeAspect="1"/>
          </p:cNvPicPr>
          <p:nvPr/>
        </p:nvPicPr>
        <p:blipFill>
          <a:blip r:embed="rId3"/>
          <a:stretch>
            <a:fillRect/>
          </a:stretch>
        </p:blipFill>
        <p:spPr>
          <a:xfrm>
            <a:off x="1229378" y="936655"/>
            <a:ext cx="9144517" cy="4661744"/>
          </a:xfrm>
          <a:prstGeom prst="rect">
            <a:avLst/>
          </a:prstGeom>
        </p:spPr>
      </p:pic>
    </p:spTree>
    <p:extLst>
      <p:ext uri="{BB962C8B-B14F-4D97-AF65-F5344CB8AC3E}">
        <p14:creationId xmlns:p14="http://schemas.microsoft.com/office/powerpoint/2010/main" val="87006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E9E1A93-8282-C8DA-9A5E-74230D5AC9B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903B8201-E0BE-173A-92FB-A1D9ABE4A4AF}"/>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Prodigy</a:t>
            </a:r>
          </a:p>
        </p:txBody>
      </p:sp>
      <p:sp>
        <p:nvSpPr>
          <p:cNvPr id="13" name="Slide Number Placeholder 12">
            <a:extLst>
              <a:ext uri="{FF2B5EF4-FFF2-40B4-BE49-F238E27FC236}">
                <a16:creationId xmlns:a16="http://schemas.microsoft.com/office/drawing/2014/main" id="{9255F2C0-4BEB-5F4B-4A04-5E314356C335}"/>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111</a:t>
            </a:fld>
            <a:endParaRPr lang="en" kern="0">
              <a:solidFill>
                <a:srgbClr val="595959"/>
              </a:solidFill>
              <a:latin typeface="Arial"/>
              <a:cs typeface="Arial"/>
              <a:sym typeface="Arial"/>
            </a:endParaRPr>
          </a:p>
        </p:txBody>
      </p:sp>
      <p:pic>
        <p:nvPicPr>
          <p:cNvPr id="4" name="Picture 3" descr="A black arrow pointing to a square&#10;&#10;Description automatically generated">
            <a:extLst>
              <a:ext uri="{FF2B5EF4-FFF2-40B4-BE49-F238E27FC236}">
                <a16:creationId xmlns:a16="http://schemas.microsoft.com/office/drawing/2014/main" id="{77AC2A23-5392-5383-E01E-E065D887CF35}"/>
              </a:ext>
            </a:extLst>
          </p:cNvPr>
          <p:cNvPicPr>
            <a:picLocks noChangeAspect="1"/>
          </p:cNvPicPr>
          <p:nvPr/>
        </p:nvPicPr>
        <p:blipFill>
          <a:blip r:embed="rId3"/>
          <a:stretch>
            <a:fillRect/>
          </a:stretch>
        </p:blipFill>
        <p:spPr>
          <a:xfrm>
            <a:off x="544698" y="1261099"/>
            <a:ext cx="11102605" cy="1825668"/>
          </a:xfrm>
          <a:prstGeom prst="rect">
            <a:avLst/>
          </a:prstGeom>
        </p:spPr>
      </p:pic>
      <p:sp>
        <p:nvSpPr>
          <p:cNvPr id="8" name="TextBox 7">
            <a:extLst>
              <a:ext uri="{FF2B5EF4-FFF2-40B4-BE49-F238E27FC236}">
                <a16:creationId xmlns:a16="http://schemas.microsoft.com/office/drawing/2014/main" id="{0723410F-A351-2A32-F235-71DF086EA90B}"/>
              </a:ext>
            </a:extLst>
          </p:cNvPr>
          <p:cNvSpPr txBox="1"/>
          <p:nvPr/>
        </p:nvSpPr>
        <p:spPr>
          <a:xfrm>
            <a:off x="0" y="6395372"/>
            <a:ext cx="6096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https://demo.prodi.gy/?=null&amp;view_id=ner_manual</a:t>
            </a:r>
          </a:p>
        </p:txBody>
      </p:sp>
      <p:sp>
        <p:nvSpPr>
          <p:cNvPr id="9" name="Google Shape;701;p37">
            <a:extLst>
              <a:ext uri="{FF2B5EF4-FFF2-40B4-BE49-F238E27FC236}">
                <a16:creationId xmlns:a16="http://schemas.microsoft.com/office/drawing/2014/main" id="{6297DCD2-BEBA-D7C2-5C25-9EE4BE740A75}"/>
              </a:ext>
            </a:extLst>
          </p:cNvPr>
          <p:cNvSpPr txBox="1"/>
          <p:nvPr/>
        </p:nvSpPr>
        <p:spPr>
          <a:xfrm>
            <a:off x="413342" y="3337961"/>
            <a:ext cx="11482449" cy="1105313"/>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US" sz="1867" b="1" kern="0" dirty="0">
                <a:solidFill>
                  <a:srgbClr val="000000"/>
                </a:solidFill>
                <a:latin typeface="Arial"/>
                <a:cs typeface="Arial"/>
                <a:sym typeface="Arial"/>
              </a:rPr>
              <a:t>What Prodigy isn’t</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software as a service” – it’s a tool that you can download, install and run yourself</a:t>
            </a:r>
          </a:p>
        </p:txBody>
      </p:sp>
      <p:sp>
        <p:nvSpPr>
          <p:cNvPr id="10" name="Google Shape;701;p37">
            <a:extLst>
              <a:ext uri="{FF2B5EF4-FFF2-40B4-BE49-F238E27FC236}">
                <a16:creationId xmlns:a16="http://schemas.microsoft.com/office/drawing/2014/main" id="{89CDDDDE-05A2-43AD-76C8-AD069FFAF165}"/>
              </a:ext>
            </a:extLst>
          </p:cNvPr>
          <p:cNvSpPr txBox="1"/>
          <p:nvPr/>
        </p:nvSpPr>
        <p:spPr>
          <a:xfrm>
            <a:off x="413341" y="4384368"/>
            <a:ext cx="11482449" cy="1105313"/>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US" sz="1867" b="1" kern="0" dirty="0">
                <a:solidFill>
                  <a:srgbClr val="000000"/>
                </a:solidFill>
                <a:latin typeface="Arial"/>
                <a:cs typeface="Arial"/>
                <a:sym typeface="Arial"/>
              </a:rPr>
              <a:t>Usage</a:t>
            </a:r>
            <a:r>
              <a:rPr lang="en" sz="2133" b="1" kern="0" dirty="0">
                <a:solidFill>
                  <a:srgbClr val="212121"/>
                </a:solidFill>
                <a:latin typeface="Aptos (Body)"/>
                <a:ea typeface="Montserrat"/>
                <a:cs typeface="Montserrat"/>
                <a:sym typeface="Montserrat"/>
              </a:rPr>
              <a:t>:</a:t>
            </a:r>
          </a:p>
          <a:p>
            <a:pPr marL="812760" indent="-541840" defTabSz="1219170">
              <a:lnSpc>
                <a:spcPts val="1733"/>
              </a:lnSpc>
              <a:spcBef>
                <a:spcPts val="1777"/>
              </a:spcBef>
              <a:buClr>
                <a:srgbClr val="000000"/>
              </a:buClr>
              <a:buSzPts val="1200"/>
              <a:buFont typeface="Montserrat"/>
              <a:buChar char="●"/>
            </a:pPr>
            <a:r>
              <a:rPr lang="en-US" sz="1867" kern="0" dirty="0">
                <a:solidFill>
                  <a:srgbClr val="000000"/>
                </a:solidFill>
                <a:latin typeface="Aptos (Body)"/>
                <a:cs typeface="Arial"/>
                <a:sym typeface="Arial"/>
              </a:rPr>
              <a:t>Annotate NLP tasks, Audio and vision tasks</a:t>
            </a:r>
          </a:p>
        </p:txBody>
      </p:sp>
    </p:spTree>
    <p:extLst>
      <p:ext uri="{BB962C8B-B14F-4D97-AF65-F5344CB8AC3E}">
        <p14:creationId xmlns:p14="http://schemas.microsoft.com/office/powerpoint/2010/main" val="412423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1E340C2-1C02-6FE3-134A-8FA10A5B670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5818F52D-8663-92D0-8F61-50574A27EB60}"/>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err="1">
                <a:solidFill>
                  <a:schemeClr val="accent5"/>
                </a:solidFill>
                <a:latin typeface="Helvetica Neue"/>
              </a:rPr>
              <a:t>AutoLabel</a:t>
            </a:r>
            <a:r>
              <a:rPr lang="en-US" b="1" dirty="0">
                <a:solidFill>
                  <a:schemeClr val="accent5"/>
                </a:solidFill>
                <a:latin typeface="Helvetica Neue"/>
              </a:rPr>
              <a:t> tools: Which one is better</a:t>
            </a:r>
          </a:p>
        </p:txBody>
      </p:sp>
      <p:sp>
        <p:nvSpPr>
          <p:cNvPr id="6" name="Slide Number Placeholder 5">
            <a:extLst>
              <a:ext uri="{FF2B5EF4-FFF2-40B4-BE49-F238E27FC236}">
                <a16:creationId xmlns:a16="http://schemas.microsoft.com/office/drawing/2014/main" id="{13AF1BB1-AA50-60EA-D170-9D3D9C2BF23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112</a:t>
            </a:fld>
            <a:endParaRPr lang="en" kern="0">
              <a:solidFill>
                <a:srgbClr val="595959"/>
              </a:solidFill>
              <a:latin typeface="Arial"/>
              <a:cs typeface="Arial"/>
              <a:sym typeface="Arial"/>
            </a:endParaRPr>
          </a:p>
        </p:txBody>
      </p:sp>
      <p:pic>
        <p:nvPicPr>
          <p:cNvPr id="2" name="Picture 1" descr="A black text with a white background&#10;&#10;Description automatically generated">
            <a:extLst>
              <a:ext uri="{FF2B5EF4-FFF2-40B4-BE49-F238E27FC236}">
                <a16:creationId xmlns:a16="http://schemas.microsoft.com/office/drawing/2014/main" id="{418C2678-F9D4-85C9-A66C-AA0193DA045B}"/>
              </a:ext>
            </a:extLst>
          </p:cNvPr>
          <p:cNvPicPr>
            <a:picLocks noChangeAspect="1"/>
          </p:cNvPicPr>
          <p:nvPr/>
        </p:nvPicPr>
        <p:blipFill>
          <a:blip r:embed="rId3"/>
          <a:stretch>
            <a:fillRect/>
          </a:stretch>
        </p:blipFill>
        <p:spPr>
          <a:xfrm>
            <a:off x="1422402" y="2819202"/>
            <a:ext cx="4299285" cy="647613"/>
          </a:xfrm>
          <a:prstGeom prst="rect">
            <a:avLst/>
          </a:prstGeom>
        </p:spPr>
      </p:pic>
      <p:pic>
        <p:nvPicPr>
          <p:cNvPr id="3" name="Picture 2" descr="A black arrow pointing to a square&#10;&#10;Description automatically generated">
            <a:extLst>
              <a:ext uri="{FF2B5EF4-FFF2-40B4-BE49-F238E27FC236}">
                <a16:creationId xmlns:a16="http://schemas.microsoft.com/office/drawing/2014/main" id="{7B12A098-66C6-AA46-A15C-78EB859BD20E}"/>
              </a:ext>
            </a:extLst>
          </p:cNvPr>
          <p:cNvPicPr>
            <a:picLocks noChangeAspect="1"/>
          </p:cNvPicPr>
          <p:nvPr/>
        </p:nvPicPr>
        <p:blipFill>
          <a:blip r:embed="rId4"/>
          <a:srcRect l="59440" t="28167" r="23221" b="27312"/>
          <a:stretch/>
        </p:blipFill>
        <p:spPr>
          <a:xfrm>
            <a:off x="7614652" y="2736608"/>
            <a:ext cx="1925053" cy="812800"/>
          </a:xfrm>
          <a:prstGeom prst="rect">
            <a:avLst/>
          </a:prstGeom>
        </p:spPr>
      </p:pic>
      <p:sp>
        <p:nvSpPr>
          <p:cNvPr id="5" name="Google Shape;337;p44">
            <a:extLst>
              <a:ext uri="{FF2B5EF4-FFF2-40B4-BE49-F238E27FC236}">
                <a16:creationId xmlns:a16="http://schemas.microsoft.com/office/drawing/2014/main" id="{9AC139F5-DB04-9D47-0D0E-B2073BE70A18}"/>
              </a:ext>
            </a:extLst>
          </p:cNvPr>
          <p:cNvSpPr txBox="1"/>
          <p:nvPr/>
        </p:nvSpPr>
        <p:spPr>
          <a:xfrm>
            <a:off x="448666" y="5023769"/>
            <a:ext cx="11411801" cy="1190208"/>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err="1">
                <a:solidFill>
                  <a:srgbClr val="000000"/>
                </a:solidFill>
                <a:latin typeface="Aptos (Body)"/>
                <a:cs typeface="Arial"/>
                <a:sym typeface="Arial"/>
              </a:rPr>
              <a:t>Autolabel</a:t>
            </a:r>
            <a:r>
              <a:rPr lang="en-US" sz="1867" kern="0" dirty="0">
                <a:solidFill>
                  <a:srgbClr val="000000"/>
                </a:solidFill>
                <a:latin typeface="Aptos (Body)"/>
                <a:cs typeface="Arial"/>
                <a:sym typeface="Arial"/>
              </a:rPr>
              <a:t> currently supports Chain-of-thought prompting as well suitable for reasoning tasks.</a:t>
            </a:r>
          </a:p>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Labeling tasks spanning categories such as classification, entity resolution, matching, reading comprehension, reasoning and information extraction</a:t>
            </a:r>
          </a:p>
        </p:txBody>
      </p:sp>
    </p:spTree>
    <p:extLst>
      <p:ext uri="{BB962C8B-B14F-4D97-AF65-F5344CB8AC3E}">
        <p14:creationId xmlns:p14="http://schemas.microsoft.com/office/powerpoint/2010/main" val="15219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6F56-9A3E-C0FD-FC46-595905397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8C719-3ADF-46FB-83E1-46CCAE9E68A2}"/>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F3EB3ED1-445B-7C5D-45BB-D5D540DF6EE2}"/>
              </a:ext>
            </a:extLst>
          </p:cNvPr>
          <p:cNvSpPr>
            <a:spLocks noGrp="1"/>
          </p:cNvSpPr>
          <p:nvPr>
            <p:ph idx="1"/>
          </p:nvPr>
        </p:nvSpPr>
        <p:spPr/>
        <p:txBody>
          <a:bodyPr>
            <a:normAutofit/>
          </a:bodyPr>
          <a:lstStyle/>
          <a:p>
            <a:r>
              <a:rPr lang="en-IN" dirty="0"/>
              <a:t>Introductions to LLMs and Recap Their Capabilities [25 mins]</a:t>
            </a:r>
          </a:p>
          <a:p>
            <a:r>
              <a:rPr lang="en-IN" dirty="0"/>
              <a:t>Generating Annotations for Reasoning Tasks using LLMs [25 mins]</a:t>
            </a:r>
          </a:p>
          <a:p>
            <a:endParaRPr lang="en-US" sz="2800" dirty="0"/>
          </a:p>
          <a:p>
            <a:r>
              <a:rPr lang="en-IN" dirty="0"/>
              <a:t>Reasoning Datasets with LLM Annotations [25 mins]</a:t>
            </a:r>
          </a:p>
          <a:p>
            <a:r>
              <a:rPr lang="en-IN" dirty="0"/>
              <a:t>Evaluation of LLM Generated Annotations [25 mins]</a:t>
            </a:r>
          </a:p>
          <a:p>
            <a:endParaRPr lang="en-US" sz="2800" dirty="0"/>
          </a:p>
          <a:p>
            <a:r>
              <a:rPr lang="en-IN" dirty="0" err="1"/>
              <a:t>Autolabel</a:t>
            </a:r>
            <a:r>
              <a:rPr lang="en-IN" dirty="0"/>
              <a:t> Tools to Label Reasoning Datasets [25 mins]</a:t>
            </a:r>
          </a:p>
          <a:p>
            <a:r>
              <a:rPr lang="en-IN" b="1" dirty="0">
                <a:solidFill>
                  <a:srgbClr val="FF0000"/>
                </a:solidFill>
              </a:rPr>
              <a:t>Overcoming the Hallucinations in LLM Annotations and Future Trends [25 mins]</a:t>
            </a:r>
            <a:endParaRPr lang="en-US" b="1" dirty="0">
              <a:solidFill>
                <a:srgbClr val="FF0000"/>
              </a:solidFill>
            </a:endParaRPr>
          </a:p>
        </p:txBody>
      </p:sp>
      <p:sp>
        <p:nvSpPr>
          <p:cNvPr id="5" name="Footer Placeholder 4">
            <a:extLst>
              <a:ext uri="{FF2B5EF4-FFF2-40B4-BE49-F238E27FC236}">
                <a16:creationId xmlns:a16="http://schemas.microsoft.com/office/drawing/2014/main" id="{BBDD3614-2550-AB8C-C08B-1422BEE9927D}"/>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C070A93E-C9AD-A0DB-88E7-00CB8B0DC236}"/>
              </a:ext>
            </a:extLst>
          </p:cNvPr>
          <p:cNvSpPr>
            <a:spLocks noGrp="1"/>
          </p:cNvSpPr>
          <p:nvPr>
            <p:ph type="sldNum" sz="quarter" idx="12"/>
          </p:nvPr>
        </p:nvSpPr>
        <p:spPr/>
        <p:txBody>
          <a:bodyPr/>
          <a:lstStyle/>
          <a:p>
            <a:fld id="{AE17A532-D286-470D-AE82-1500C848B688}" type="slidenum">
              <a:rPr lang="en-US" smtClean="0"/>
              <a:pPr/>
              <a:t>113</a:t>
            </a:fld>
            <a:endParaRPr lang="en-US" dirty="0"/>
          </a:p>
        </p:txBody>
      </p:sp>
      <p:sp>
        <p:nvSpPr>
          <p:cNvPr id="7" name="Content Placeholder 6">
            <a:extLst>
              <a:ext uri="{FF2B5EF4-FFF2-40B4-BE49-F238E27FC236}">
                <a16:creationId xmlns:a16="http://schemas.microsoft.com/office/drawing/2014/main" id="{045E814B-235E-9A6E-08B4-23FD5443055C}"/>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41539859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4FBDB-4485-5E5A-2442-AB522B0249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BA46B-CC4E-204F-F32F-8533AC45788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F640DAB-3F92-C76C-E9D2-DD2F882EF47A}"/>
              </a:ext>
            </a:extLst>
          </p:cNvPr>
          <p:cNvSpPr>
            <a:spLocks noGrp="1"/>
          </p:cNvSpPr>
          <p:nvPr>
            <p:ph idx="1"/>
          </p:nvPr>
        </p:nvSpPr>
        <p:spPr/>
        <p:txBody>
          <a:bodyPr>
            <a:normAutofit/>
          </a:bodyPr>
          <a:lstStyle/>
          <a:p>
            <a:r>
              <a:rPr lang="en-IN" dirty="0"/>
              <a:t>Introductions to LLMs and Recap Their Capabilities [25 mins]</a:t>
            </a:r>
          </a:p>
          <a:p>
            <a:r>
              <a:rPr lang="en-IN" dirty="0"/>
              <a:t>Generating Annotations for Reasoning Tasks using LLMs [25 mins]</a:t>
            </a:r>
          </a:p>
          <a:p>
            <a:r>
              <a:rPr lang="en-IN" dirty="0"/>
              <a:t>Reasoning Datasets with LLM Annotations [25 mins]</a:t>
            </a:r>
          </a:p>
          <a:p>
            <a:r>
              <a:rPr lang="en-US" dirty="0"/>
              <a:t>Tea break [30 min]</a:t>
            </a:r>
          </a:p>
          <a:p>
            <a:r>
              <a:rPr lang="en-IN" dirty="0"/>
              <a:t>Evaluation of LLM Generated Annotations [25 mins]</a:t>
            </a:r>
          </a:p>
          <a:p>
            <a:r>
              <a:rPr lang="en-IN" dirty="0" err="1"/>
              <a:t>Autolabel</a:t>
            </a:r>
            <a:r>
              <a:rPr lang="en-IN" dirty="0"/>
              <a:t> Tools to Label Reasoning Datasets [25 mins]</a:t>
            </a:r>
          </a:p>
          <a:p>
            <a:r>
              <a:rPr lang="en-IN" b="1" dirty="0">
                <a:solidFill>
                  <a:srgbClr val="FF0000"/>
                </a:solidFill>
              </a:rPr>
              <a:t>Overcoming the Hallucinations in LLM Annotations and Future Trends [25 mins]</a:t>
            </a:r>
          </a:p>
          <a:p>
            <a:pPr marL="634985" lvl="1" indent="-171446">
              <a:buSzPts val="2100"/>
            </a:pPr>
            <a:r>
              <a:rPr lang="en-US" dirty="0">
                <a:solidFill>
                  <a:srgbClr val="FF0000"/>
                </a:solidFill>
              </a:rPr>
              <a:t>Taxonomy of hallucinations </a:t>
            </a:r>
          </a:p>
          <a:p>
            <a:pPr marL="634985" lvl="1" indent="-171446">
              <a:buSzPts val="2100"/>
            </a:pPr>
            <a:r>
              <a:rPr lang="en-US" dirty="0">
                <a:solidFill>
                  <a:schemeClr val="tx1"/>
                </a:solidFill>
              </a:rPr>
              <a:t>Hallucination detection </a:t>
            </a:r>
          </a:p>
          <a:p>
            <a:pPr marL="634985" lvl="1" indent="-171446">
              <a:buSzPts val="2100"/>
            </a:pPr>
            <a:r>
              <a:rPr lang="en-US" dirty="0">
                <a:solidFill>
                  <a:schemeClr val="tx1"/>
                </a:solidFill>
              </a:rPr>
              <a:t>Methods to mitigate hallucination </a:t>
            </a:r>
          </a:p>
          <a:p>
            <a:pPr lvl="1"/>
            <a:endParaRPr lang="en-US" b="1" dirty="0">
              <a:solidFill>
                <a:srgbClr val="FF0000"/>
              </a:solidFill>
            </a:endParaRPr>
          </a:p>
        </p:txBody>
      </p:sp>
      <p:sp>
        <p:nvSpPr>
          <p:cNvPr id="5" name="Footer Placeholder 4">
            <a:extLst>
              <a:ext uri="{FF2B5EF4-FFF2-40B4-BE49-F238E27FC236}">
                <a16:creationId xmlns:a16="http://schemas.microsoft.com/office/drawing/2014/main" id="{3D729E18-9853-4047-22B5-1FD9FA7E7CDB}"/>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CCFB215B-E3A1-FFB3-23AD-A2EA3EE6C197}"/>
              </a:ext>
            </a:extLst>
          </p:cNvPr>
          <p:cNvSpPr>
            <a:spLocks noGrp="1"/>
          </p:cNvSpPr>
          <p:nvPr>
            <p:ph type="sldNum" sz="quarter" idx="12"/>
          </p:nvPr>
        </p:nvSpPr>
        <p:spPr/>
        <p:txBody>
          <a:bodyPr/>
          <a:lstStyle/>
          <a:p>
            <a:fld id="{AE17A532-D286-470D-AE82-1500C848B688}" type="slidenum">
              <a:rPr lang="en-US" smtClean="0"/>
              <a:pPr/>
              <a:t>114</a:t>
            </a:fld>
            <a:endParaRPr lang="en-US" dirty="0"/>
          </a:p>
        </p:txBody>
      </p:sp>
      <p:sp>
        <p:nvSpPr>
          <p:cNvPr id="7" name="Content Placeholder 6">
            <a:extLst>
              <a:ext uri="{FF2B5EF4-FFF2-40B4-BE49-F238E27FC236}">
                <a16:creationId xmlns:a16="http://schemas.microsoft.com/office/drawing/2014/main" id="{C6BBCAA0-056A-6F64-8886-3551049B19F2}"/>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7985616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a:t>
            </a:r>
            <a:endParaRPr b="1" dirty="0">
              <a:solidFill>
                <a:schemeClr val="accent5"/>
              </a:solidFill>
              <a:latin typeface="Helvetica Neue"/>
            </a:endParaRPr>
          </a:p>
        </p:txBody>
      </p:sp>
      <p:sp>
        <p:nvSpPr>
          <p:cNvPr id="12" name="Slide Number Placeholder 11">
            <a:extLst>
              <a:ext uri="{FF2B5EF4-FFF2-40B4-BE49-F238E27FC236}">
                <a16:creationId xmlns:a16="http://schemas.microsoft.com/office/drawing/2014/main" id="{B38B4F15-1E84-BE94-669C-8E3941B079A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115</a:t>
            </a:fld>
            <a:endParaRPr lang="en" kern="0">
              <a:solidFill>
                <a:srgbClr val="595959"/>
              </a:solidFill>
              <a:latin typeface="Arial"/>
              <a:cs typeface="Arial"/>
              <a:sym typeface="Arial"/>
            </a:endParaRPr>
          </a:p>
        </p:txBody>
      </p:sp>
      <p:pic>
        <p:nvPicPr>
          <p:cNvPr id="3" name="Picture 2" descr="A screenshot of a computer&#10;&#10;Description automatically generated">
            <a:extLst>
              <a:ext uri="{FF2B5EF4-FFF2-40B4-BE49-F238E27FC236}">
                <a16:creationId xmlns:a16="http://schemas.microsoft.com/office/drawing/2014/main" id="{B77EA117-EF9D-B14D-AD9C-C48B9F6EF3A8}"/>
              </a:ext>
            </a:extLst>
          </p:cNvPr>
          <p:cNvPicPr>
            <a:picLocks noChangeAspect="1"/>
          </p:cNvPicPr>
          <p:nvPr/>
        </p:nvPicPr>
        <p:blipFill>
          <a:blip r:embed="rId3"/>
          <a:srcRect t="14756" b="10051"/>
          <a:stretch/>
        </p:blipFill>
        <p:spPr>
          <a:xfrm>
            <a:off x="117633" y="1276145"/>
            <a:ext cx="7084811" cy="2023228"/>
          </a:xfrm>
          <a:prstGeom prst="rect">
            <a:avLst/>
          </a:prstGeom>
        </p:spPr>
      </p:pic>
      <p:pic>
        <p:nvPicPr>
          <p:cNvPr id="4" name="Picture 3" descr="A brain with many words&#10;&#10;Description automatically generated with medium confidence">
            <a:extLst>
              <a:ext uri="{FF2B5EF4-FFF2-40B4-BE49-F238E27FC236}">
                <a16:creationId xmlns:a16="http://schemas.microsoft.com/office/drawing/2014/main" id="{DD0B5DD6-1A1D-6221-66C8-836F1282A413}"/>
              </a:ext>
            </a:extLst>
          </p:cNvPr>
          <p:cNvPicPr>
            <a:picLocks noChangeAspect="1"/>
          </p:cNvPicPr>
          <p:nvPr/>
        </p:nvPicPr>
        <p:blipFill>
          <a:blip r:embed="rId4"/>
          <a:stretch>
            <a:fillRect/>
          </a:stretch>
        </p:blipFill>
        <p:spPr>
          <a:xfrm>
            <a:off x="7516881" y="1150257"/>
            <a:ext cx="4557487" cy="4557487"/>
          </a:xfrm>
          <a:prstGeom prst="rect">
            <a:avLst/>
          </a:prstGeom>
        </p:spPr>
      </p:pic>
      <p:sp>
        <p:nvSpPr>
          <p:cNvPr id="10" name="Google Shape;337;p44">
            <a:extLst>
              <a:ext uri="{FF2B5EF4-FFF2-40B4-BE49-F238E27FC236}">
                <a16:creationId xmlns:a16="http://schemas.microsoft.com/office/drawing/2014/main" id="{56F797EA-A019-4D6E-383C-7E140B4CF8FA}"/>
              </a:ext>
            </a:extLst>
          </p:cNvPr>
          <p:cNvSpPr txBox="1"/>
          <p:nvPr/>
        </p:nvSpPr>
        <p:spPr>
          <a:xfrm>
            <a:off x="234767" y="5379475"/>
            <a:ext cx="6887231"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How did hallucination evolve in LLMs?</a:t>
            </a:r>
          </a:p>
        </p:txBody>
      </p:sp>
      <p:sp>
        <p:nvSpPr>
          <p:cNvPr id="11" name="Google Shape;337;p44">
            <a:extLst>
              <a:ext uri="{FF2B5EF4-FFF2-40B4-BE49-F238E27FC236}">
                <a16:creationId xmlns:a16="http://schemas.microsoft.com/office/drawing/2014/main" id="{8476183E-B4B8-3116-75ED-0F1075635F9D}"/>
              </a:ext>
            </a:extLst>
          </p:cNvPr>
          <p:cNvSpPr txBox="1"/>
          <p:nvPr/>
        </p:nvSpPr>
        <p:spPr>
          <a:xfrm>
            <a:off x="234767" y="3600787"/>
            <a:ext cx="6887231" cy="1477529"/>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Font typeface="Arial" panose="020B0604020202020204" pitchFamily="34" charset="0"/>
              <a:buChar char="•"/>
            </a:pPr>
            <a:r>
              <a:rPr lang="en-US" sz="1867" kern="0" dirty="0">
                <a:solidFill>
                  <a:srgbClr val="242424"/>
                </a:solidFill>
                <a:latin typeface="Aptos (Body)"/>
                <a:cs typeface="Arial"/>
                <a:sym typeface="Arial"/>
              </a:rPr>
              <a:t>In the context of language models: the generation of text or responses that seem syntactically sound, fluent, and natural but are factually incorrect, nonsensical, or unfaithful to the provided source input.</a:t>
            </a:r>
            <a:endParaRPr lang="en-US" sz="1867" dirty="0">
              <a:solidFill>
                <a:prstClr val="black"/>
              </a:solidFill>
              <a:latin typeface="Aptos (Body)"/>
              <a:cs typeface="Arial"/>
              <a:sym typeface="Arial"/>
            </a:endParaRPr>
          </a:p>
        </p:txBody>
      </p:sp>
    </p:spTree>
    <p:extLst>
      <p:ext uri="{BB962C8B-B14F-4D97-AF65-F5344CB8AC3E}">
        <p14:creationId xmlns:p14="http://schemas.microsoft.com/office/powerpoint/2010/main" val="190251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808F29A-13C2-0915-93DF-36081EDF1F50}"/>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CD7F8A96-5D7A-7E81-07FF-1A86E39A21C8}"/>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Evolution of Hallucination in LLMs</a:t>
            </a:r>
            <a:endParaRPr b="1" dirty="0">
              <a:solidFill>
                <a:schemeClr val="accent5"/>
              </a:solidFill>
              <a:latin typeface="Helvetica Neue"/>
            </a:endParaRPr>
          </a:p>
        </p:txBody>
      </p:sp>
      <p:sp>
        <p:nvSpPr>
          <p:cNvPr id="6" name="Slide Number Placeholder 5">
            <a:extLst>
              <a:ext uri="{FF2B5EF4-FFF2-40B4-BE49-F238E27FC236}">
                <a16:creationId xmlns:a16="http://schemas.microsoft.com/office/drawing/2014/main" id="{266C30E1-CB68-25CF-B87F-2AFA1AEAC0DE}"/>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116</a:t>
            </a:fld>
            <a:endParaRPr lang="en" kern="0">
              <a:solidFill>
                <a:srgbClr val="595959"/>
              </a:solidFill>
              <a:latin typeface="Arial"/>
              <a:cs typeface="Arial"/>
              <a:sym typeface="Arial"/>
            </a:endParaRPr>
          </a:p>
        </p:txBody>
      </p:sp>
      <p:sp>
        <p:nvSpPr>
          <p:cNvPr id="10" name="Google Shape;337;p44">
            <a:extLst>
              <a:ext uri="{FF2B5EF4-FFF2-40B4-BE49-F238E27FC236}">
                <a16:creationId xmlns:a16="http://schemas.microsoft.com/office/drawing/2014/main" id="{4B08ABC3-C5AA-3170-3D61-F23B5CDE80C7}"/>
              </a:ext>
            </a:extLst>
          </p:cNvPr>
          <p:cNvSpPr txBox="1"/>
          <p:nvPr/>
        </p:nvSpPr>
        <p:spPr>
          <a:xfrm>
            <a:off x="234767" y="6102738"/>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LLMs simply generate text without knowing the specific details of the visit's purpose.</a:t>
            </a:r>
          </a:p>
        </p:txBody>
      </p:sp>
      <p:pic>
        <p:nvPicPr>
          <p:cNvPr id="5" name="Picture 4" descr="A screenshot of a computer screen&#10;&#10;Description automatically generated">
            <a:extLst>
              <a:ext uri="{FF2B5EF4-FFF2-40B4-BE49-F238E27FC236}">
                <a16:creationId xmlns:a16="http://schemas.microsoft.com/office/drawing/2014/main" id="{897CD498-4C94-3BD9-542B-4C17628B0E67}"/>
              </a:ext>
            </a:extLst>
          </p:cNvPr>
          <p:cNvPicPr>
            <a:picLocks noChangeAspect="1"/>
          </p:cNvPicPr>
          <p:nvPr/>
        </p:nvPicPr>
        <p:blipFill>
          <a:blip r:embed="rId3"/>
          <a:stretch>
            <a:fillRect/>
          </a:stretch>
        </p:blipFill>
        <p:spPr>
          <a:xfrm>
            <a:off x="1387249" y="755263"/>
            <a:ext cx="9168456" cy="5189877"/>
          </a:xfrm>
          <a:prstGeom prst="rect">
            <a:avLst/>
          </a:prstGeom>
        </p:spPr>
      </p:pic>
    </p:spTree>
    <p:extLst>
      <p:ext uri="{BB962C8B-B14F-4D97-AF65-F5344CB8AC3E}">
        <p14:creationId xmlns:p14="http://schemas.microsoft.com/office/powerpoint/2010/main" val="32195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CA6911F-92F5-419C-2E47-C766EFF9C0A7}"/>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97D4B9B1-4985-1D2B-4856-72F601D06AFA}"/>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Evolution of Hallucination in LLMs</a:t>
            </a:r>
            <a:endParaRPr b="1" dirty="0">
              <a:solidFill>
                <a:schemeClr val="accent5"/>
              </a:solidFill>
              <a:latin typeface="Helvetica Neue"/>
            </a:endParaRPr>
          </a:p>
        </p:txBody>
      </p:sp>
      <p:sp>
        <p:nvSpPr>
          <p:cNvPr id="4" name="Slide Number Placeholder 3">
            <a:extLst>
              <a:ext uri="{FF2B5EF4-FFF2-40B4-BE49-F238E27FC236}">
                <a16:creationId xmlns:a16="http://schemas.microsoft.com/office/drawing/2014/main" id="{23F6C9EF-C347-4F78-8685-03F1A572DB1D}"/>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117</a:t>
            </a:fld>
            <a:endParaRPr lang="en" kern="0">
              <a:solidFill>
                <a:srgbClr val="595959"/>
              </a:solidFill>
              <a:latin typeface="Arial"/>
              <a:cs typeface="Arial"/>
              <a:sym typeface="Arial"/>
            </a:endParaRPr>
          </a:p>
        </p:txBody>
      </p:sp>
      <p:sp>
        <p:nvSpPr>
          <p:cNvPr id="10" name="Google Shape;337;p44">
            <a:extLst>
              <a:ext uri="{FF2B5EF4-FFF2-40B4-BE49-F238E27FC236}">
                <a16:creationId xmlns:a16="http://schemas.microsoft.com/office/drawing/2014/main" id="{BE64F20B-656B-1826-CD30-6E90B5E00ED1}"/>
              </a:ext>
            </a:extLst>
          </p:cNvPr>
          <p:cNvSpPr txBox="1"/>
          <p:nvPr/>
        </p:nvSpPr>
        <p:spPr>
          <a:xfrm>
            <a:off x="234767" y="6102737"/>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Despite advanced capabilities of MLLM, like all LLMs, are prone to hallucination</a:t>
            </a:r>
          </a:p>
        </p:txBody>
      </p:sp>
      <p:pic>
        <p:nvPicPr>
          <p:cNvPr id="3" name="Picture 2" descr="A screenshot of a computer&#10;&#10;Description automatically generated">
            <a:extLst>
              <a:ext uri="{FF2B5EF4-FFF2-40B4-BE49-F238E27FC236}">
                <a16:creationId xmlns:a16="http://schemas.microsoft.com/office/drawing/2014/main" id="{D137BB38-B269-02B7-CFB9-40B45E8C8404}"/>
              </a:ext>
            </a:extLst>
          </p:cNvPr>
          <p:cNvPicPr>
            <a:picLocks noChangeAspect="1"/>
          </p:cNvPicPr>
          <p:nvPr/>
        </p:nvPicPr>
        <p:blipFill>
          <a:blip r:embed="rId3"/>
          <a:stretch>
            <a:fillRect/>
          </a:stretch>
        </p:blipFill>
        <p:spPr>
          <a:xfrm>
            <a:off x="5381313" y="846085"/>
            <a:ext cx="6575403" cy="4993241"/>
          </a:xfrm>
          <a:prstGeom prst="rect">
            <a:avLst/>
          </a:prstGeom>
        </p:spPr>
      </p:pic>
    </p:spTree>
    <p:extLst>
      <p:ext uri="{BB962C8B-B14F-4D97-AF65-F5344CB8AC3E}">
        <p14:creationId xmlns:p14="http://schemas.microsoft.com/office/powerpoint/2010/main" val="53699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2A6C0A2-82A0-C663-541F-29C28447C0E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C5391226-C595-8896-6D4A-01DE60D65D6C}"/>
              </a:ext>
            </a:extLst>
          </p:cNvPr>
          <p:cNvSpPr txBox="1">
            <a:spLocks noGrp="1"/>
          </p:cNvSpPr>
          <p:nvPr>
            <p:ph type="title"/>
          </p:nvPr>
        </p:nvSpPr>
        <p:spPr>
          <a:xfrm>
            <a:off x="234767" y="134333"/>
            <a:ext cx="11839600" cy="615499"/>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Evolution of Hallucination in LLMs</a:t>
            </a:r>
            <a:endParaRPr b="1" dirty="0">
              <a:solidFill>
                <a:schemeClr val="accent5"/>
              </a:solidFill>
              <a:latin typeface="Helvetica Neue"/>
            </a:endParaRPr>
          </a:p>
        </p:txBody>
      </p:sp>
      <p:sp>
        <p:nvSpPr>
          <p:cNvPr id="3" name="Slide Number Placeholder 2">
            <a:extLst>
              <a:ext uri="{FF2B5EF4-FFF2-40B4-BE49-F238E27FC236}">
                <a16:creationId xmlns:a16="http://schemas.microsoft.com/office/drawing/2014/main" id="{1AAB4833-F525-B535-BDE7-C9D898DA94AA}"/>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118</a:t>
            </a:fld>
            <a:endParaRPr lang="en" kern="0">
              <a:solidFill>
                <a:srgbClr val="595959"/>
              </a:solidFill>
              <a:latin typeface="Arial"/>
              <a:cs typeface="Arial"/>
              <a:sym typeface="Arial"/>
            </a:endParaRPr>
          </a:p>
        </p:txBody>
      </p:sp>
      <p:sp>
        <p:nvSpPr>
          <p:cNvPr id="10" name="Google Shape;337;p44">
            <a:extLst>
              <a:ext uri="{FF2B5EF4-FFF2-40B4-BE49-F238E27FC236}">
                <a16:creationId xmlns:a16="http://schemas.microsoft.com/office/drawing/2014/main" id="{178C02E1-D4E4-F948-9B71-5053803496BD}"/>
              </a:ext>
            </a:extLst>
          </p:cNvPr>
          <p:cNvSpPr txBox="1"/>
          <p:nvPr/>
        </p:nvSpPr>
        <p:spPr>
          <a:xfrm>
            <a:off x="293592" y="5820910"/>
            <a:ext cx="11721949"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The problem of hallucination also exists in other foundation models such as image, video, and audio as well</a:t>
            </a:r>
          </a:p>
        </p:txBody>
      </p:sp>
      <p:pic>
        <p:nvPicPr>
          <p:cNvPr id="4" name="Picture 3" descr="A screenshot of a computer screen&#10;&#10;Description automatically generated">
            <a:extLst>
              <a:ext uri="{FF2B5EF4-FFF2-40B4-BE49-F238E27FC236}">
                <a16:creationId xmlns:a16="http://schemas.microsoft.com/office/drawing/2014/main" id="{71BF13DE-6061-8E7A-9E08-1B399236FB2D}"/>
              </a:ext>
            </a:extLst>
          </p:cNvPr>
          <p:cNvPicPr>
            <a:picLocks noChangeAspect="1"/>
          </p:cNvPicPr>
          <p:nvPr/>
        </p:nvPicPr>
        <p:blipFill>
          <a:blip r:embed="rId3"/>
          <a:srcRect r="49998"/>
          <a:stretch/>
        </p:blipFill>
        <p:spPr>
          <a:xfrm>
            <a:off x="29696" y="1562617"/>
            <a:ext cx="6066304" cy="3454700"/>
          </a:xfrm>
          <a:prstGeom prst="rect">
            <a:avLst/>
          </a:prstGeom>
        </p:spPr>
      </p:pic>
      <p:pic>
        <p:nvPicPr>
          <p:cNvPr id="2" name="Picture 1" descr="A screenshot of a computer screen&#10;&#10;Description automatically generated">
            <a:extLst>
              <a:ext uri="{FF2B5EF4-FFF2-40B4-BE49-F238E27FC236}">
                <a16:creationId xmlns:a16="http://schemas.microsoft.com/office/drawing/2014/main" id="{FF7E1770-35F4-25E7-4AC4-F8808CB4EE2B}"/>
              </a:ext>
            </a:extLst>
          </p:cNvPr>
          <p:cNvPicPr>
            <a:picLocks noChangeAspect="1"/>
          </p:cNvPicPr>
          <p:nvPr/>
        </p:nvPicPr>
        <p:blipFill>
          <a:blip r:embed="rId3"/>
          <a:srcRect l="49998"/>
          <a:stretch/>
        </p:blipFill>
        <p:spPr>
          <a:xfrm>
            <a:off x="6095481" y="1562617"/>
            <a:ext cx="6066305" cy="3454700"/>
          </a:xfrm>
          <a:prstGeom prst="rect">
            <a:avLst/>
          </a:prstGeom>
        </p:spPr>
      </p:pic>
    </p:spTree>
    <p:extLst>
      <p:ext uri="{BB962C8B-B14F-4D97-AF65-F5344CB8AC3E}">
        <p14:creationId xmlns:p14="http://schemas.microsoft.com/office/powerpoint/2010/main" val="225257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32803BA-9AFE-3509-8A16-8F55C86A39F4}"/>
              </a:ext>
            </a:extLst>
          </p:cNvPr>
          <p:cNvSpPr>
            <a:spLocks noGrp="1"/>
          </p:cNvSpPr>
          <p:nvPr>
            <p:ph type="sldNum" sz="quarter"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119</a:t>
            </a:fld>
            <a:endParaRPr lang="en" kern="0">
              <a:solidFill>
                <a:srgbClr val="595959"/>
              </a:solidFill>
              <a:latin typeface="Arial"/>
              <a:cs typeface="Arial"/>
              <a:sym typeface="Arial"/>
            </a:endParaRPr>
          </a:p>
        </p:txBody>
      </p:sp>
      <p:sp>
        <p:nvSpPr>
          <p:cNvPr id="60" name="Google Shape;60;p14"/>
          <p:cNvSpPr txBox="1">
            <a:spLocks noGrp="1"/>
          </p:cNvSpPr>
          <p:nvPr>
            <p:ph type="title" idx="4294967295"/>
          </p:nvPr>
        </p:nvSpPr>
        <p:spPr>
          <a:xfrm>
            <a:off x="354013" y="133350"/>
            <a:ext cx="11837987" cy="763588"/>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Taxonomy of Hallucinations</a:t>
            </a:r>
            <a:endParaRPr b="1" dirty="0">
              <a:solidFill>
                <a:schemeClr val="accent5"/>
              </a:solidFill>
              <a:latin typeface="Helvetica Neue"/>
            </a:endParaRPr>
          </a:p>
        </p:txBody>
      </p:sp>
      <p:pic>
        <p:nvPicPr>
          <p:cNvPr id="5" name="Picture 4" descr="A diagram of a multilingual organization&#10;&#10;Description automatically generated with medium confidence">
            <a:extLst>
              <a:ext uri="{FF2B5EF4-FFF2-40B4-BE49-F238E27FC236}">
                <a16:creationId xmlns:a16="http://schemas.microsoft.com/office/drawing/2014/main" id="{DC5CDBAE-DB58-8125-03D3-4AD8D1C257BF}"/>
              </a:ext>
            </a:extLst>
          </p:cNvPr>
          <p:cNvPicPr>
            <a:picLocks noChangeAspect="1"/>
          </p:cNvPicPr>
          <p:nvPr/>
        </p:nvPicPr>
        <p:blipFill>
          <a:blip r:embed="rId3"/>
          <a:srcRect l="4117" b="559"/>
          <a:stretch/>
        </p:blipFill>
        <p:spPr>
          <a:xfrm>
            <a:off x="2124675" y="897934"/>
            <a:ext cx="8852819" cy="4438740"/>
          </a:xfrm>
          <a:prstGeom prst="rect">
            <a:avLst/>
          </a:prstGeom>
        </p:spPr>
      </p:pic>
      <p:sp>
        <p:nvSpPr>
          <p:cNvPr id="4" name="TextBox 3">
            <a:extLst>
              <a:ext uri="{FF2B5EF4-FFF2-40B4-BE49-F238E27FC236}">
                <a16:creationId xmlns:a16="http://schemas.microsoft.com/office/drawing/2014/main" id="{7EE34DBC-6D38-0959-E64A-8489D46B89B8}"/>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7" name="Google Shape;337;p44">
            <a:extLst>
              <a:ext uri="{FF2B5EF4-FFF2-40B4-BE49-F238E27FC236}">
                <a16:creationId xmlns:a16="http://schemas.microsoft.com/office/drawing/2014/main" id="{A1AFECB8-B812-ABEA-ED16-13293A3BA150}"/>
              </a:ext>
            </a:extLst>
          </p:cNvPr>
          <p:cNvSpPr txBox="1"/>
          <p:nvPr/>
        </p:nvSpPr>
        <p:spPr>
          <a:xfrm>
            <a:off x="240373" y="5422068"/>
            <a:ext cx="11711255" cy="902885"/>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Like their text-only counterparts in LLMs, Video- and Audio-based language models are also prone to hallucinations.</a:t>
            </a:r>
            <a:endParaRPr lang="en-US" sz="2000" kern="0" dirty="0">
              <a:solidFill>
                <a:srgbClr val="000000"/>
              </a:solidFill>
              <a:latin typeface="Aptos (Body)"/>
              <a:cs typeface="Arial"/>
              <a:sym typeface="Arial"/>
            </a:endParaRPr>
          </a:p>
        </p:txBody>
      </p:sp>
    </p:spTree>
    <p:extLst>
      <p:ext uri="{BB962C8B-B14F-4D97-AF65-F5344CB8AC3E}">
        <p14:creationId xmlns:p14="http://schemas.microsoft.com/office/powerpoint/2010/main" val="229716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1128713"/>
            <a:ext cx="5805487" cy="2216137"/>
          </a:xfrm>
        </p:spPr>
        <p:txBody>
          <a:bodyPr>
            <a:normAutofit fontScale="85000" lnSpcReduction="10000"/>
          </a:bodyPr>
          <a:lstStyle/>
          <a:p>
            <a:r>
              <a:rPr lang="en-IN" dirty="0"/>
              <a:t>Chain of thought—a series of intermediate natural language reasoning steps that lead to the final output.</a:t>
            </a:r>
          </a:p>
          <a:p>
            <a:r>
              <a:rPr lang="en-IN" dirty="0"/>
              <a:t>It could be 0-shot or few-shot.</a:t>
            </a:r>
          </a:p>
          <a:p>
            <a:r>
              <a:rPr lang="en-IN" dirty="0"/>
              <a:t>Prompt as a triple: &lt;input, chain of thought, output&gt;. </a:t>
            </a:r>
          </a:p>
          <a:p>
            <a:endParaRPr lang="en-US" dirty="0"/>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US" dirty="0"/>
              <a:t>Wei, Jason, </a:t>
            </a:r>
            <a:r>
              <a:rPr lang="en-US" dirty="0" err="1"/>
              <a:t>Xuezhi</a:t>
            </a:r>
            <a:r>
              <a:rPr lang="en-US" dirty="0"/>
              <a:t> Wang, Dale Schuurmans, Maarten </a:t>
            </a:r>
            <a:r>
              <a:rPr lang="en-US" dirty="0" err="1"/>
              <a:t>Bosma</a:t>
            </a:r>
            <a:r>
              <a:rPr lang="en-US" dirty="0"/>
              <a:t>, Ed Chi, Quoc Le, and Denny Zhou. "Chain of thought prompting elicits reasoning in large language models." arXiv:2201.11903 (2022).</a:t>
            </a:r>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a:t>Chain of thought (</a:t>
            </a:r>
            <a:r>
              <a:rPr lang="en-US" dirty="0" err="1"/>
              <a:t>CoT</a:t>
            </a:r>
            <a:r>
              <a:rPr lang="en-US" dirty="0"/>
              <a:t>) prompting</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12</a:t>
            </a:fld>
            <a:endParaRPr lang="en-US" dirty="0"/>
          </a:p>
        </p:txBody>
      </p:sp>
      <p:pic>
        <p:nvPicPr>
          <p:cNvPr id="9" name="Content Placeholder 9">
            <a:extLst>
              <a:ext uri="{FF2B5EF4-FFF2-40B4-BE49-F238E27FC236}">
                <a16:creationId xmlns:a16="http://schemas.microsoft.com/office/drawing/2014/main" id="{E608DEA7-325B-B26C-C68E-718663219BA1}"/>
              </a:ext>
            </a:extLst>
          </p:cNvPr>
          <p:cNvPicPr>
            <a:picLocks noChangeAspect="1"/>
          </p:cNvPicPr>
          <p:nvPr/>
        </p:nvPicPr>
        <p:blipFill>
          <a:blip r:embed="rId2"/>
          <a:stretch>
            <a:fillRect/>
          </a:stretch>
        </p:blipFill>
        <p:spPr>
          <a:xfrm>
            <a:off x="183357" y="3393547"/>
            <a:ext cx="5805487" cy="2853781"/>
          </a:xfrm>
          <a:prstGeom prst="rect">
            <a:avLst/>
          </a:prstGeom>
        </p:spPr>
      </p:pic>
      <p:pic>
        <p:nvPicPr>
          <p:cNvPr id="11" name="Content Placeholder 9">
            <a:extLst>
              <a:ext uri="{FF2B5EF4-FFF2-40B4-BE49-F238E27FC236}">
                <a16:creationId xmlns:a16="http://schemas.microsoft.com/office/drawing/2014/main" id="{743E790D-0B94-F0C7-CF28-937C0916DFB1}"/>
              </a:ext>
            </a:extLst>
          </p:cNvPr>
          <p:cNvPicPr>
            <a:picLocks noGrp="1" noChangeAspect="1"/>
          </p:cNvPicPr>
          <p:nvPr>
            <p:ph idx="14"/>
          </p:nvPr>
        </p:nvPicPr>
        <p:blipFill rotWithShape="1">
          <a:blip r:embed="rId3"/>
          <a:srcRect b="9707"/>
          <a:stretch/>
        </p:blipFill>
        <p:spPr>
          <a:xfrm>
            <a:off x="6238875" y="1297965"/>
            <a:ext cx="5805487" cy="4583723"/>
          </a:xfrm>
        </p:spPr>
      </p:pic>
    </p:spTree>
    <p:extLst>
      <p:ext uri="{BB962C8B-B14F-4D97-AF65-F5344CB8AC3E}">
        <p14:creationId xmlns:p14="http://schemas.microsoft.com/office/powerpoint/2010/main" val="2608280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D3039BF-9FBD-DA79-E375-CEC00A3EE1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3DBB1-624C-9568-ADE4-5DC1E7C2F81B}"/>
              </a:ext>
            </a:extLst>
          </p:cNvPr>
          <p:cNvSpPr>
            <a:spLocks noGrp="1"/>
          </p:cNvSpPr>
          <p:nvPr>
            <p:ph type="sldNum" sz="quarter"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120</a:t>
            </a:fld>
            <a:endParaRPr lang="en" kern="0">
              <a:solidFill>
                <a:srgbClr val="595959"/>
              </a:solidFill>
              <a:latin typeface="Arial"/>
              <a:cs typeface="Arial"/>
              <a:sym typeface="Arial"/>
            </a:endParaRPr>
          </a:p>
        </p:txBody>
      </p:sp>
      <p:sp>
        <p:nvSpPr>
          <p:cNvPr id="60" name="Google Shape;60;p14">
            <a:extLst>
              <a:ext uri="{FF2B5EF4-FFF2-40B4-BE49-F238E27FC236}">
                <a16:creationId xmlns:a16="http://schemas.microsoft.com/office/drawing/2014/main" id="{BF946A27-8D73-B4FD-0B22-97BC2CF8B57D}"/>
              </a:ext>
            </a:extLst>
          </p:cNvPr>
          <p:cNvSpPr txBox="1">
            <a:spLocks noGrp="1"/>
          </p:cNvSpPr>
          <p:nvPr>
            <p:ph type="title" idx="4294967295"/>
          </p:nvPr>
        </p:nvSpPr>
        <p:spPr>
          <a:xfrm>
            <a:off x="354013" y="133350"/>
            <a:ext cx="11837987" cy="763588"/>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Taxonomy of Hallucinations: Causes</a:t>
            </a:r>
            <a:endParaRPr b="1" dirty="0">
              <a:solidFill>
                <a:schemeClr val="accent5"/>
              </a:solidFill>
              <a:latin typeface="Helvetica Neue"/>
            </a:endParaRPr>
          </a:p>
        </p:txBody>
      </p:sp>
      <p:sp>
        <p:nvSpPr>
          <p:cNvPr id="4" name="TextBox 3">
            <a:extLst>
              <a:ext uri="{FF2B5EF4-FFF2-40B4-BE49-F238E27FC236}">
                <a16:creationId xmlns:a16="http://schemas.microsoft.com/office/drawing/2014/main" id="{E6ADE9BE-4039-EB33-8D75-4A4836C0DFAD}"/>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Hallucination of Multimodal Large Language Models: A Survey (Bai et.al, 2024)</a:t>
            </a:r>
          </a:p>
        </p:txBody>
      </p:sp>
      <p:pic>
        <p:nvPicPr>
          <p:cNvPr id="3" name="Picture 2" descr="A chart with text and numbers&#10;&#10;Description automatically generated with medium confidence">
            <a:extLst>
              <a:ext uri="{FF2B5EF4-FFF2-40B4-BE49-F238E27FC236}">
                <a16:creationId xmlns:a16="http://schemas.microsoft.com/office/drawing/2014/main" id="{459F1CC7-5D94-67D6-7CDF-C4A9050FDECA}"/>
              </a:ext>
            </a:extLst>
          </p:cNvPr>
          <p:cNvPicPr>
            <a:picLocks noChangeAspect="1"/>
          </p:cNvPicPr>
          <p:nvPr/>
        </p:nvPicPr>
        <p:blipFill>
          <a:blip r:embed="rId3"/>
          <a:srcRect l="7806" r="2234" b="61780"/>
          <a:stretch/>
        </p:blipFill>
        <p:spPr>
          <a:xfrm>
            <a:off x="600855" y="897467"/>
            <a:ext cx="10671397" cy="5233341"/>
          </a:xfrm>
          <a:prstGeom prst="rect">
            <a:avLst/>
          </a:prstGeom>
        </p:spPr>
      </p:pic>
    </p:spTree>
    <p:extLst>
      <p:ext uri="{BB962C8B-B14F-4D97-AF65-F5344CB8AC3E}">
        <p14:creationId xmlns:p14="http://schemas.microsoft.com/office/powerpoint/2010/main" val="12447558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11E1DD7-8F09-C7D8-284C-DC80432DB8B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1207891-47E7-D82F-B004-49B77C454796}"/>
              </a:ext>
            </a:extLst>
          </p:cNvPr>
          <p:cNvSpPr>
            <a:spLocks noGrp="1"/>
          </p:cNvSpPr>
          <p:nvPr>
            <p:ph type="sldNum" sz="quarter"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121</a:t>
            </a:fld>
            <a:endParaRPr lang="en" kern="0">
              <a:solidFill>
                <a:srgbClr val="595959"/>
              </a:solidFill>
              <a:latin typeface="Arial"/>
              <a:cs typeface="Arial"/>
              <a:sym typeface="Arial"/>
            </a:endParaRPr>
          </a:p>
        </p:txBody>
      </p:sp>
      <p:sp>
        <p:nvSpPr>
          <p:cNvPr id="60" name="Google Shape;60;p14">
            <a:extLst>
              <a:ext uri="{FF2B5EF4-FFF2-40B4-BE49-F238E27FC236}">
                <a16:creationId xmlns:a16="http://schemas.microsoft.com/office/drawing/2014/main" id="{1C5CAFA9-22A7-332C-3CBD-242B897F6D9E}"/>
              </a:ext>
            </a:extLst>
          </p:cNvPr>
          <p:cNvSpPr txBox="1">
            <a:spLocks noGrp="1"/>
          </p:cNvSpPr>
          <p:nvPr>
            <p:ph type="title" idx="4294967295"/>
          </p:nvPr>
        </p:nvSpPr>
        <p:spPr>
          <a:xfrm>
            <a:off x="354013" y="133350"/>
            <a:ext cx="11837987" cy="763588"/>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Taxonomy of Hallucinations: Metrics and Benchmarks</a:t>
            </a:r>
            <a:endParaRPr b="1" dirty="0">
              <a:solidFill>
                <a:schemeClr val="accent5"/>
              </a:solidFill>
              <a:latin typeface="Helvetica Neue"/>
            </a:endParaRPr>
          </a:p>
        </p:txBody>
      </p:sp>
      <p:pic>
        <p:nvPicPr>
          <p:cNvPr id="2" name="Picture 1" descr="A chart with text and numbers&#10;&#10;Description automatically generated with medium confidence">
            <a:extLst>
              <a:ext uri="{FF2B5EF4-FFF2-40B4-BE49-F238E27FC236}">
                <a16:creationId xmlns:a16="http://schemas.microsoft.com/office/drawing/2014/main" id="{D0606FCE-DAA6-EEF6-7FB3-E9261DDF8D5A}"/>
              </a:ext>
            </a:extLst>
          </p:cNvPr>
          <p:cNvPicPr>
            <a:picLocks noChangeAspect="1"/>
          </p:cNvPicPr>
          <p:nvPr/>
        </p:nvPicPr>
        <p:blipFill>
          <a:blip r:embed="rId3"/>
          <a:srcRect l="7564" t="38658" r="16067" b="46539"/>
          <a:stretch/>
        </p:blipFill>
        <p:spPr>
          <a:xfrm>
            <a:off x="288758" y="2129590"/>
            <a:ext cx="11614484" cy="2598821"/>
          </a:xfrm>
          <a:prstGeom prst="rect">
            <a:avLst/>
          </a:prstGeom>
        </p:spPr>
      </p:pic>
      <p:sp>
        <p:nvSpPr>
          <p:cNvPr id="5" name="TextBox 4">
            <a:extLst>
              <a:ext uri="{FF2B5EF4-FFF2-40B4-BE49-F238E27FC236}">
                <a16:creationId xmlns:a16="http://schemas.microsoft.com/office/drawing/2014/main" id="{A9C7DBBC-BE33-CF31-6509-D8FDF2637BD5}"/>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Hallucination of Multimodal Large Language Models: A Survey (Bai et.al, 2024)</a:t>
            </a:r>
          </a:p>
        </p:txBody>
      </p:sp>
    </p:spTree>
    <p:extLst>
      <p:ext uri="{BB962C8B-B14F-4D97-AF65-F5344CB8AC3E}">
        <p14:creationId xmlns:p14="http://schemas.microsoft.com/office/powerpoint/2010/main" val="2397800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0758B29-B8AC-E557-D243-9BF1FA47730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6A37AD-F8E6-2B0D-A78D-F1AFEA631566}"/>
              </a:ext>
            </a:extLst>
          </p:cNvPr>
          <p:cNvSpPr>
            <a:spLocks noGrp="1"/>
          </p:cNvSpPr>
          <p:nvPr>
            <p:ph type="sldNum" sz="quarter"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122</a:t>
            </a:fld>
            <a:endParaRPr lang="en" kern="0">
              <a:solidFill>
                <a:srgbClr val="595959"/>
              </a:solidFill>
              <a:latin typeface="Arial"/>
              <a:cs typeface="Arial"/>
              <a:sym typeface="Arial"/>
            </a:endParaRPr>
          </a:p>
        </p:txBody>
      </p:sp>
      <p:sp>
        <p:nvSpPr>
          <p:cNvPr id="60" name="Google Shape;60;p14">
            <a:extLst>
              <a:ext uri="{FF2B5EF4-FFF2-40B4-BE49-F238E27FC236}">
                <a16:creationId xmlns:a16="http://schemas.microsoft.com/office/drawing/2014/main" id="{795A1C9F-6992-F711-3DEA-DCB72E7ABA3F}"/>
              </a:ext>
            </a:extLst>
          </p:cNvPr>
          <p:cNvSpPr txBox="1">
            <a:spLocks noGrp="1"/>
          </p:cNvSpPr>
          <p:nvPr>
            <p:ph type="title" idx="4294967295"/>
          </p:nvPr>
        </p:nvSpPr>
        <p:spPr>
          <a:xfrm>
            <a:off x="354013" y="133350"/>
            <a:ext cx="11837987" cy="763588"/>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Taxonomy of Hallucinations: Mitigation</a:t>
            </a:r>
            <a:endParaRPr b="1" dirty="0">
              <a:solidFill>
                <a:schemeClr val="accent5"/>
              </a:solidFill>
              <a:latin typeface="Helvetica Neue"/>
            </a:endParaRPr>
          </a:p>
        </p:txBody>
      </p:sp>
      <p:pic>
        <p:nvPicPr>
          <p:cNvPr id="3" name="Picture 2" descr="A chart with text and numbers&#10;&#10;Description automatically generated with medium confidence">
            <a:extLst>
              <a:ext uri="{FF2B5EF4-FFF2-40B4-BE49-F238E27FC236}">
                <a16:creationId xmlns:a16="http://schemas.microsoft.com/office/drawing/2014/main" id="{243DB2A7-8BCA-9370-DCD4-40E21F42A264}"/>
              </a:ext>
            </a:extLst>
          </p:cNvPr>
          <p:cNvPicPr>
            <a:picLocks noChangeAspect="1"/>
          </p:cNvPicPr>
          <p:nvPr/>
        </p:nvPicPr>
        <p:blipFill>
          <a:blip r:embed="rId3"/>
          <a:srcRect l="7655" t="53191"/>
          <a:stretch/>
        </p:blipFill>
        <p:spPr>
          <a:xfrm>
            <a:off x="1684641" y="1014769"/>
            <a:ext cx="8860369" cy="5184329"/>
          </a:xfrm>
          <a:prstGeom prst="rect">
            <a:avLst/>
          </a:prstGeom>
        </p:spPr>
      </p:pic>
      <p:sp>
        <p:nvSpPr>
          <p:cNvPr id="5" name="TextBox 4">
            <a:extLst>
              <a:ext uri="{FF2B5EF4-FFF2-40B4-BE49-F238E27FC236}">
                <a16:creationId xmlns:a16="http://schemas.microsoft.com/office/drawing/2014/main" id="{34C7DA8B-77A6-1437-CB28-FAFE4CC00D1F}"/>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Hallucination of Multimodal Large Language Models: A Survey (Bai et.al, 2024)</a:t>
            </a:r>
          </a:p>
        </p:txBody>
      </p:sp>
    </p:spTree>
    <p:extLst>
      <p:ext uri="{BB962C8B-B14F-4D97-AF65-F5344CB8AC3E}">
        <p14:creationId xmlns:p14="http://schemas.microsoft.com/office/powerpoint/2010/main" val="29473349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0AF95-AC7A-552D-3ACA-0DE2EDB28D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DC289-BA09-6DBB-929A-763668885FDD}"/>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57128C70-6E7C-E129-A930-FD1CC6D3DBBB}"/>
              </a:ext>
            </a:extLst>
          </p:cNvPr>
          <p:cNvSpPr>
            <a:spLocks noGrp="1"/>
          </p:cNvSpPr>
          <p:nvPr>
            <p:ph idx="1"/>
          </p:nvPr>
        </p:nvSpPr>
        <p:spPr/>
        <p:txBody>
          <a:bodyPr>
            <a:normAutofit lnSpcReduction="10000"/>
          </a:bodyPr>
          <a:lstStyle/>
          <a:p>
            <a:r>
              <a:rPr lang="en-IN" dirty="0"/>
              <a:t>Introductions to LLMs and Recap Their Capabilities [25 mins]</a:t>
            </a:r>
          </a:p>
          <a:p>
            <a:r>
              <a:rPr lang="en-IN" dirty="0"/>
              <a:t>Generating Annotations for Reasoning Tasks using LLMs [25 mins]</a:t>
            </a:r>
          </a:p>
          <a:p>
            <a:endParaRPr lang="en-US" sz="2800" dirty="0"/>
          </a:p>
          <a:p>
            <a:r>
              <a:rPr lang="en-IN" dirty="0"/>
              <a:t>Reasoning Datasets with LLM Annotations [25 mins]</a:t>
            </a:r>
          </a:p>
          <a:p>
            <a:r>
              <a:rPr lang="en-IN" dirty="0"/>
              <a:t>Evaluation of LLM Generated Annotations [25 mins]</a:t>
            </a:r>
          </a:p>
          <a:p>
            <a:endParaRPr lang="en-US" sz="2800" dirty="0"/>
          </a:p>
          <a:p>
            <a:r>
              <a:rPr lang="en-IN" dirty="0" err="1"/>
              <a:t>Autolabel</a:t>
            </a:r>
            <a:r>
              <a:rPr lang="en-IN" dirty="0"/>
              <a:t> Tools to Label Reasoning Datasets [25 mins]</a:t>
            </a:r>
          </a:p>
          <a:p>
            <a:r>
              <a:rPr lang="en-IN" b="1" dirty="0">
                <a:solidFill>
                  <a:srgbClr val="FF0000"/>
                </a:solidFill>
              </a:rPr>
              <a:t>Overcoming the Hallucinations in LLM Annotations and Future Trends [25 mins]</a:t>
            </a:r>
          </a:p>
          <a:p>
            <a:pPr marL="634985" lvl="1" indent="-171446">
              <a:buSzPts val="2100"/>
            </a:pPr>
            <a:r>
              <a:rPr lang="en-US" dirty="0">
                <a:solidFill>
                  <a:schemeClr val="tx1"/>
                </a:solidFill>
              </a:rPr>
              <a:t>Taxonomy of hallucinations </a:t>
            </a:r>
          </a:p>
          <a:p>
            <a:pPr marL="634985" lvl="1" indent="-171446">
              <a:buSzPts val="2100"/>
            </a:pPr>
            <a:r>
              <a:rPr lang="en-US" dirty="0">
                <a:solidFill>
                  <a:srgbClr val="FF0000"/>
                </a:solidFill>
              </a:rPr>
              <a:t>Hallucination detection </a:t>
            </a:r>
          </a:p>
          <a:p>
            <a:pPr marL="634985" lvl="1" indent="-171446">
              <a:buSzPts val="2100"/>
            </a:pPr>
            <a:r>
              <a:rPr lang="en-US" dirty="0">
                <a:solidFill>
                  <a:schemeClr val="tx1"/>
                </a:solidFill>
              </a:rPr>
              <a:t>Methods to mitigate hallucination </a:t>
            </a:r>
          </a:p>
          <a:p>
            <a:pPr lvl="1"/>
            <a:endParaRPr lang="en-US" b="1" dirty="0">
              <a:solidFill>
                <a:srgbClr val="FF0000"/>
              </a:solidFill>
            </a:endParaRPr>
          </a:p>
        </p:txBody>
      </p:sp>
      <p:sp>
        <p:nvSpPr>
          <p:cNvPr id="5" name="Footer Placeholder 4">
            <a:extLst>
              <a:ext uri="{FF2B5EF4-FFF2-40B4-BE49-F238E27FC236}">
                <a16:creationId xmlns:a16="http://schemas.microsoft.com/office/drawing/2014/main" id="{56840040-284D-BB42-86FE-B7574830937F}"/>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95BBCAC0-BF53-E6C7-0E8D-50F269D6A1C7}"/>
              </a:ext>
            </a:extLst>
          </p:cNvPr>
          <p:cNvSpPr>
            <a:spLocks noGrp="1"/>
          </p:cNvSpPr>
          <p:nvPr>
            <p:ph type="sldNum" sz="quarter" idx="12"/>
          </p:nvPr>
        </p:nvSpPr>
        <p:spPr/>
        <p:txBody>
          <a:bodyPr/>
          <a:lstStyle/>
          <a:p>
            <a:fld id="{AE17A532-D286-470D-AE82-1500C848B688}" type="slidenum">
              <a:rPr lang="en-US" smtClean="0"/>
              <a:pPr/>
              <a:t>123</a:t>
            </a:fld>
            <a:endParaRPr lang="en-US" dirty="0"/>
          </a:p>
        </p:txBody>
      </p:sp>
      <p:sp>
        <p:nvSpPr>
          <p:cNvPr id="7" name="Content Placeholder 6">
            <a:extLst>
              <a:ext uri="{FF2B5EF4-FFF2-40B4-BE49-F238E27FC236}">
                <a16:creationId xmlns:a16="http://schemas.microsoft.com/office/drawing/2014/main" id="{76A05853-0DB0-919B-EF29-AE5C6EA2B111}"/>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23527314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D6F8085-0918-A5B5-D885-821E64EE4FC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32A8D057-D75F-EF08-52FB-233F807C6131}"/>
              </a:ext>
            </a:extLst>
          </p:cNvPr>
          <p:cNvSpPr txBox="1">
            <a:spLocks noGrp="1"/>
          </p:cNvSpPr>
          <p:nvPr>
            <p:ph type="title"/>
          </p:nvPr>
        </p:nvSpPr>
        <p:spPr>
          <a:xfrm>
            <a:off x="240372" y="0"/>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a:t>
            </a:r>
            <a:endParaRPr b="1" dirty="0">
              <a:solidFill>
                <a:schemeClr val="accent5"/>
              </a:solidFill>
              <a:latin typeface="Helvetica Neue"/>
            </a:endParaRPr>
          </a:p>
        </p:txBody>
      </p:sp>
      <p:sp>
        <p:nvSpPr>
          <p:cNvPr id="8" name="Slide Number Placeholder 7">
            <a:extLst>
              <a:ext uri="{FF2B5EF4-FFF2-40B4-BE49-F238E27FC236}">
                <a16:creationId xmlns:a16="http://schemas.microsoft.com/office/drawing/2014/main" id="{30030C75-CF0B-67D6-8643-293D1D54A34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124</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642633E3-801E-1A60-4ED5-545A1CCA7116}"/>
              </a:ext>
            </a:extLst>
          </p:cNvPr>
          <p:cNvPicPr>
            <a:picLocks noChangeAspect="1"/>
          </p:cNvPicPr>
          <p:nvPr/>
        </p:nvPicPr>
        <p:blipFill>
          <a:blip r:embed="rId3"/>
          <a:srcRect r="57998"/>
          <a:stretch/>
        </p:blipFill>
        <p:spPr>
          <a:xfrm>
            <a:off x="2743498" y="772500"/>
            <a:ext cx="2486229" cy="4859893"/>
          </a:xfrm>
          <a:prstGeom prst="rect">
            <a:avLst/>
          </a:prstGeom>
        </p:spPr>
      </p:pic>
      <p:pic>
        <p:nvPicPr>
          <p:cNvPr id="2" name="Picture 1" descr="A diagram of different colors&#10;&#10;Description automatically generated">
            <a:extLst>
              <a:ext uri="{FF2B5EF4-FFF2-40B4-BE49-F238E27FC236}">
                <a16:creationId xmlns:a16="http://schemas.microsoft.com/office/drawing/2014/main" id="{C442CC71-14F7-109A-59F7-D895E31B1499}"/>
              </a:ext>
            </a:extLst>
          </p:cNvPr>
          <p:cNvPicPr>
            <a:picLocks noChangeAspect="1"/>
          </p:cNvPicPr>
          <p:nvPr/>
        </p:nvPicPr>
        <p:blipFill>
          <a:blip r:embed="rId3"/>
          <a:srcRect l="42002" r="18610"/>
          <a:stretch/>
        </p:blipFill>
        <p:spPr>
          <a:xfrm>
            <a:off x="5229727" y="772500"/>
            <a:ext cx="2331452" cy="4859893"/>
          </a:xfrm>
          <a:prstGeom prst="rect">
            <a:avLst/>
          </a:prstGeom>
        </p:spPr>
      </p:pic>
      <p:pic>
        <p:nvPicPr>
          <p:cNvPr id="3" name="Picture 2" descr="A diagram of different colors&#10;&#10;Description automatically generated">
            <a:extLst>
              <a:ext uri="{FF2B5EF4-FFF2-40B4-BE49-F238E27FC236}">
                <a16:creationId xmlns:a16="http://schemas.microsoft.com/office/drawing/2014/main" id="{FE0CD6C8-B9AA-C976-846F-447590202FF4}"/>
              </a:ext>
            </a:extLst>
          </p:cNvPr>
          <p:cNvPicPr>
            <a:picLocks noChangeAspect="1"/>
          </p:cNvPicPr>
          <p:nvPr/>
        </p:nvPicPr>
        <p:blipFill>
          <a:blip r:embed="rId3"/>
          <a:srcRect l="81390"/>
          <a:stretch/>
        </p:blipFill>
        <p:spPr>
          <a:xfrm>
            <a:off x="7561178" y="772500"/>
            <a:ext cx="1101559" cy="4859893"/>
          </a:xfrm>
          <a:prstGeom prst="rect">
            <a:avLst/>
          </a:prstGeom>
        </p:spPr>
      </p:pic>
      <p:sp>
        <p:nvSpPr>
          <p:cNvPr id="5" name="TextBox 4">
            <a:extLst>
              <a:ext uri="{FF2B5EF4-FFF2-40B4-BE49-F238E27FC236}">
                <a16:creationId xmlns:a16="http://schemas.microsoft.com/office/drawing/2014/main" id="{71FEE565-5F94-5B64-0615-B2D0D0B74EE2}"/>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7" name="Google Shape;337;p44">
            <a:extLst>
              <a:ext uri="{FF2B5EF4-FFF2-40B4-BE49-F238E27FC236}">
                <a16:creationId xmlns:a16="http://schemas.microsoft.com/office/drawing/2014/main" id="{83104E4A-5643-DF46-A2AB-50A124C85340}"/>
              </a:ext>
            </a:extLst>
          </p:cNvPr>
          <p:cNvSpPr txBox="1"/>
          <p:nvPr/>
        </p:nvSpPr>
        <p:spPr>
          <a:xfrm>
            <a:off x="272457" y="5592682"/>
            <a:ext cx="11711255" cy="902885"/>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Hallucination can occur in any NLG task, necessitating a thorough examination based on the fundamental principles of text generation from a given prompt.</a:t>
            </a:r>
            <a:endParaRPr lang="en-US" sz="2000" kern="0" dirty="0">
              <a:solidFill>
                <a:srgbClr val="000000"/>
              </a:solidFill>
              <a:latin typeface="Aptos (Body)"/>
              <a:cs typeface="Arial"/>
              <a:sym typeface="Arial"/>
            </a:endParaRPr>
          </a:p>
        </p:txBody>
      </p:sp>
    </p:spTree>
    <p:extLst>
      <p:ext uri="{BB962C8B-B14F-4D97-AF65-F5344CB8AC3E}">
        <p14:creationId xmlns:p14="http://schemas.microsoft.com/office/powerpoint/2010/main" val="133629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85A861A-1643-7526-2EAB-AE35CA3E2F78}"/>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67C0F350-FA2F-2DF3-1676-862BF7F602F4}"/>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Orientation, Category and Degree</a:t>
            </a:r>
            <a:endParaRPr b="1" dirty="0">
              <a:solidFill>
                <a:schemeClr val="accent5"/>
              </a:solidFill>
              <a:latin typeface="Helvetica Neue"/>
            </a:endParaRPr>
          </a:p>
        </p:txBody>
      </p:sp>
      <p:sp>
        <p:nvSpPr>
          <p:cNvPr id="2" name="Slide Number Placeholder 1">
            <a:extLst>
              <a:ext uri="{FF2B5EF4-FFF2-40B4-BE49-F238E27FC236}">
                <a16:creationId xmlns:a16="http://schemas.microsoft.com/office/drawing/2014/main" id="{12D2EF55-371A-67A1-4A22-3D5A32E3C3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125</a:t>
            </a:fld>
            <a:endParaRPr lang="en" kern="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411BB760-D759-7093-7286-09C7C38A9518}"/>
              </a:ext>
            </a:extLst>
          </p:cNvPr>
          <p:cNvSpPr txBox="1"/>
          <p:nvPr/>
        </p:nvSpPr>
        <p:spPr>
          <a:xfrm>
            <a:off x="8408405" y="6205035"/>
            <a:ext cx="3610284" cy="379656"/>
          </a:xfrm>
          <a:prstGeom prst="rect">
            <a:avLst/>
          </a:prstGeom>
          <a:noFill/>
        </p:spPr>
        <p:txBody>
          <a:bodyPr wrap="none" rtlCol="0">
            <a:spAutoFit/>
          </a:bodyPr>
          <a:lstStyle/>
          <a:p>
            <a:pPr defTabSz="1219170">
              <a:buClr>
                <a:srgbClr val="000000"/>
              </a:buClr>
            </a:pPr>
            <a:r>
              <a:rPr lang="en-IN" sz="1867" kern="0" dirty="0">
                <a:solidFill>
                  <a:srgbClr val="000000"/>
                </a:solidFill>
                <a:latin typeface="Arial"/>
                <a:cs typeface="Arial"/>
                <a:sym typeface="Arial"/>
                <a:hlinkClick r:id="rId3"/>
              </a:rPr>
              <a:t>https://arxiv.org/pdf/2310.04988</a:t>
            </a:r>
            <a:r>
              <a:rPr lang="en-IN" sz="1867" kern="0" dirty="0">
                <a:solidFill>
                  <a:srgbClr val="000000"/>
                </a:solidFill>
                <a:latin typeface="Arial"/>
                <a:cs typeface="Arial"/>
                <a:sym typeface="Arial"/>
              </a:rPr>
              <a:t> </a:t>
            </a:r>
          </a:p>
        </p:txBody>
      </p:sp>
      <p:pic>
        <p:nvPicPr>
          <p:cNvPr id="4" name="Picture 3" descr="A diagram of different colors&#10;&#10;Description automatically generated">
            <a:extLst>
              <a:ext uri="{FF2B5EF4-FFF2-40B4-BE49-F238E27FC236}">
                <a16:creationId xmlns:a16="http://schemas.microsoft.com/office/drawing/2014/main" id="{A9064BC9-794D-89D1-D65D-29DA5B8B4278}"/>
              </a:ext>
            </a:extLst>
          </p:cNvPr>
          <p:cNvPicPr>
            <a:picLocks noChangeAspect="1"/>
          </p:cNvPicPr>
          <p:nvPr/>
        </p:nvPicPr>
        <p:blipFill>
          <a:blip r:embed="rId4"/>
          <a:stretch>
            <a:fillRect/>
          </a:stretch>
        </p:blipFill>
        <p:spPr>
          <a:xfrm>
            <a:off x="3342402" y="1168204"/>
            <a:ext cx="5507197" cy="4521592"/>
          </a:xfrm>
          <a:prstGeom prst="rect">
            <a:avLst/>
          </a:prstGeom>
        </p:spPr>
      </p:pic>
    </p:spTree>
    <p:extLst>
      <p:ext uri="{BB962C8B-B14F-4D97-AF65-F5344CB8AC3E}">
        <p14:creationId xmlns:p14="http://schemas.microsoft.com/office/powerpoint/2010/main" val="29488954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243EC25-A5AE-9444-98B7-0831638EEC2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53D225A6-AAE1-B24F-36E9-9044881E6327}"/>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Orientation</a:t>
            </a:r>
            <a:endParaRPr b="1" dirty="0">
              <a:solidFill>
                <a:schemeClr val="accent5"/>
              </a:solidFill>
              <a:latin typeface="Helvetica Neue"/>
            </a:endParaRPr>
          </a:p>
        </p:txBody>
      </p:sp>
      <p:sp>
        <p:nvSpPr>
          <p:cNvPr id="11" name="Slide Number Placeholder 10">
            <a:extLst>
              <a:ext uri="{FF2B5EF4-FFF2-40B4-BE49-F238E27FC236}">
                <a16:creationId xmlns:a16="http://schemas.microsoft.com/office/drawing/2014/main" id="{3E8F02EF-DFCC-3EA5-BE96-9B0218CA583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126</a:t>
            </a:fld>
            <a:endParaRPr lang="en" kern="0">
              <a:solidFill>
                <a:srgbClr val="595959"/>
              </a:solidFill>
              <a:latin typeface="Arial"/>
              <a:cs typeface="Arial"/>
              <a:sym typeface="Arial"/>
            </a:endParaRPr>
          </a:p>
        </p:txBody>
      </p:sp>
      <p:pic>
        <p:nvPicPr>
          <p:cNvPr id="2" name="Picture 1" descr="A diagram of different colors&#10;&#10;Description automatically generated">
            <a:extLst>
              <a:ext uri="{FF2B5EF4-FFF2-40B4-BE49-F238E27FC236}">
                <a16:creationId xmlns:a16="http://schemas.microsoft.com/office/drawing/2014/main" id="{DAE951A2-C49E-E4CA-E0EF-7A7E3AE6E36B}"/>
              </a:ext>
            </a:extLst>
          </p:cNvPr>
          <p:cNvPicPr>
            <a:picLocks noChangeAspect="1"/>
          </p:cNvPicPr>
          <p:nvPr/>
        </p:nvPicPr>
        <p:blipFill>
          <a:blip r:embed="rId3"/>
          <a:srcRect r="57998" b="50000"/>
          <a:stretch/>
        </p:blipFill>
        <p:spPr>
          <a:xfrm>
            <a:off x="390656" y="1307237"/>
            <a:ext cx="2486229" cy="2429947"/>
          </a:xfrm>
          <a:prstGeom prst="rect">
            <a:avLst/>
          </a:prstGeom>
        </p:spPr>
      </p:pic>
      <p:sp>
        <p:nvSpPr>
          <p:cNvPr id="3" name="Google Shape;701;p37">
            <a:extLst>
              <a:ext uri="{FF2B5EF4-FFF2-40B4-BE49-F238E27FC236}">
                <a16:creationId xmlns:a16="http://schemas.microsoft.com/office/drawing/2014/main" id="{FC8CB189-0214-381D-CCC8-90787EDBF718}"/>
              </a:ext>
            </a:extLst>
          </p:cNvPr>
          <p:cNvSpPr txBox="1"/>
          <p:nvPr/>
        </p:nvSpPr>
        <p:spPr>
          <a:xfrm>
            <a:off x="3554352" y="1072652"/>
            <a:ext cx="8434449" cy="1318191"/>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1867" kern="0" dirty="0">
                <a:solidFill>
                  <a:srgbClr val="000000"/>
                </a:solidFill>
                <a:latin typeface="Montserrat"/>
                <a:ea typeface="Montserrat"/>
                <a:cs typeface="Montserrat"/>
                <a:sym typeface="Montserrat"/>
              </a:rPr>
              <a:t>Factual Mirage</a:t>
            </a:r>
            <a:r>
              <a:rPr lang="en" sz="1867" kern="0" dirty="0">
                <a:solidFill>
                  <a:srgbClr val="212121"/>
                </a:solidFill>
                <a:latin typeface="Montserrat"/>
                <a:ea typeface="Montserrat"/>
                <a:cs typeface="Montserrat"/>
                <a:sym typeface="Montserrat"/>
              </a:rPr>
              <a:t>:</a:t>
            </a:r>
          </a:p>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engages in hallucination or distortion of a given prompt that is factually correct.</a:t>
            </a:r>
          </a:p>
        </p:txBody>
      </p:sp>
      <p:pic>
        <p:nvPicPr>
          <p:cNvPr id="5" name="Picture 4" descr="A close-up of a card&#10;&#10;Description automatically generated">
            <a:extLst>
              <a:ext uri="{FF2B5EF4-FFF2-40B4-BE49-F238E27FC236}">
                <a16:creationId xmlns:a16="http://schemas.microsoft.com/office/drawing/2014/main" id="{81DF3424-94E0-25DF-0272-DD4A42A3AB6B}"/>
              </a:ext>
            </a:extLst>
          </p:cNvPr>
          <p:cNvPicPr>
            <a:picLocks noChangeAspect="1"/>
          </p:cNvPicPr>
          <p:nvPr/>
        </p:nvPicPr>
        <p:blipFill>
          <a:blip r:embed="rId4"/>
          <a:stretch>
            <a:fillRect/>
          </a:stretch>
        </p:blipFill>
        <p:spPr>
          <a:xfrm>
            <a:off x="4454716" y="2293311"/>
            <a:ext cx="5256107" cy="1219285"/>
          </a:xfrm>
          <a:prstGeom prst="rect">
            <a:avLst/>
          </a:prstGeom>
        </p:spPr>
      </p:pic>
      <p:pic>
        <p:nvPicPr>
          <p:cNvPr id="7" name="Picture 6" descr="A close-up of a card&#10;&#10;Description automatically generated">
            <a:extLst>
              <a:ext uri="{FF2B5EF4-FFF2-40B4-BE49-F238E27FC236}">
                <a16:creationId xmlns:a16="http://schemas.microsoft.com/office/drawing/2014/main" id="{6A6DFEA0-6451-A96B-E441-FB2348BED9DD}"/>
              </a:ext>
            </a:extLst>
          </p:cNvPr>
          <p:cNvPicPr>
            <a:picLocks noChangeAspect="1"/>
          </p:cNvPicPr>
          <p:nvPr/>
        </p:nvPicPr>
        <p:blipFill>
          <a:blip r:embed="rId5"/>
          <a:stretch>
            <a:fillRect/>
          </a:stretch>
        </p:blipFill>
        <p:spPr>
          <a:xfrm>
            <a:off x="4347656" y="3512596"/>
            <a:ext cx="5513121" cy="2057011"/>
          </a:xfrm>
          <a:prstGeom prst="rect">
            <a:avLst/>
          </a:prstGeom>
        </p:spPr>
      </p:pic>
      <p:sp>
        <p:nvSpPr>
          <p:cNvPr id="6" name="TextBox 5">
            <a:extLst>
              <a:ext uri="{FF2B5EF4-FFF2-40B4-BE49-F238E27FC236}">
                <a16:creationId xmlns:a16="http://schemas.microsoft.com/office/drawing/2014/main" id="{E27D651C-139F-C35E-8FFE-5CE7F7F70B34}"/>
              </a:ext>
            </a:extLst>
          </p:cNvPr>
          <p:cNvSpPr txBox="1"/>
          <p:nvPr/>
        </p:nvSpPr>
        <p:spPr>
          <a:xfrm>
            <a:off x="9991252" y="2691043"/>
            <a:ext cx="1224547" cy="379656"/>
          </a:xfrm>
          <a:prstGeom prst="rect">
            <a:avLst/>
          </a:prstGeom>
          <a:noFill/>
        </p:spPr>
        <p:txBody>
          <a:bodyPr wrap="square">
            <a:spAutoFit/>
          </a:bodyPr>
          <a:lstStyle/>
          <a:p>
            <a:pPr defTabSz="1219170">
              <a:buClr>
                <a:srgbClr val="000000"/>
              </a:buClr>
            </a:pPr>
            <a:r>
              <a:rPr lang="en" sz="1867" kern="0" dirty="0">
                <a:solidFill>
                  <a:srgbClr val="000000"/>
                </a:solidFill>
                <a:latin typeface="Montserrat"/>
                <a:ea typeface="Montserrat"/>
                <a:cs typeface="Montserrat"/>
                <a:sym typeface="Montserrat"/>
              </a:rPr>
              <a:t>Intrinsic</a:t>
            </a:r>
            <a:endParaRPr lang="en" sz="1867" kern="0" dirty="0">
              <a:solidFill>
                <a:srgbClr val="21212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B0596EA8-73BD-7DCD-6852-E6D138C58E25}"/>
              </a:ext>
            </a:extLst>
          </p:cNvPr>
          <p:cNvSpPr txBox="1"/>
          <p:nvPr/>
        </p:nvSpPr>
        <p:spPr>
          <a:xfrm>
            <a:off x="9991252" y="4335917"/>
            <a:ext cx="1340293" cy="379656"/>
          </a:xfrm>
          <a:prstGeom prst="rect">
            <a:avLst/>
          </a:prstGeom>
          <a:noFill/>
        </p:spPr>
        <p:txBody>
          <a:bodyPr wrap="square">
            <a:spAutoFit/>
          </a:bodyPr>
          <a:lstStyle/>
          <a:p>
            <a:pPr defTabSz="1219170">
              <a:buClr>
                <a:srgbClr val="000000"/>
              </a:buClr>
            </a:pPr>
            <a:r>
              <a:rPr lang="en" sz="1867" kern="0" dirty="0">
                <a:solidFill>
                  <a:srgbClr val="212121"/>
                </a:solidFill>
                <a:latin typeface="Montserrat"/>
                <a:ea typeface="Montserrat"/>
                <a:cs typeface="Montserrat"/>
                <a:sym typeface="Montserrat"/>
              </a:rPr>
              <a:t>Extrensic</a:t>
            </a:r>
          </a:p>
        </p:txBody>
      </p:sp>
      <p:sp>
        <p:nvSpPr>
          <p:cNvPr id="9" name="Google Shape;337;p44">
            <a:extLst>
              <a:ext uri="{FF2B5EF4-FFF2-40B4-BE49-F238E27FC236}">
                <a16:creationId xmlns:a16="http://schemas.microsoft.com/office/drawing/2014/main" id="{20EAFC14-F405-9820-EB43-C4D1F0EF7497}"/>
              </a:ext>
            </a:extLst>
          </p:cNvPr>
          <p:cNvSpPr txBox="1"/>
          <p:nvPr/>
        </p:nvSpPr>
        <p:spPr>
          <a:xfrm>
            <a:off x="277546" y="5706385"/>
            <a:ext cx="11711255"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The generated text that appears to be true or real but is actually misleading or false.</a:t>
            </a:r>
          </a:p>
        </p:txBody>
      </p:sp>
      <p:sp>
        <p:nvSpPr>
          <p:cNvPr id="10" name="TextBox 9">
            <a:extLst>
              <a:ext uri="{FF2B5EF4-FFF2-40B4-BE49-F238E27FC236}">
                <a16:creationId xmlns:a16="http://schemas.microsoft.com/office/drawing/2014/main" id="{F691DD53-A035-0AC1-F2FD-5F48A3A1F099}"/>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Tree>
    <p:extLst>
      <p:ext uri="{BB962C8B-B14F-4D97-AF65-F5344CB8AC3E}">
        <p14:creationId xmlns:p14="http://schemas.microsoft.com/office/powerpoint/2010/main" val="271637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08E626D-2B5F-03B9-7F16-FCD97F9527C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8E95705D-03D0-155F-C245-3767C4FB9012}"/>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Orientation</a:t>
            </a:r>
            <a:endParaRPr b="1" dirty="0">
              <a:solidFill>
                <a:schemeClr val="accent5"/>
              </a:solidFill>
              <a:latin typeface="Helvetica Neue"/>
            </a:endParaRPr>
          </a:p>
        </p:txBody>
      </p:sp>
      <p:sp>
        <p:nvSpPr>
          <p:cNvPr id="13" name="Slide Number Placeholder 12">
            <a:extLst>
              <a:ext uri="{FF2B5EF4-FFF2-40B4-BE49-F238E27FC236}">
                <a16:creationId xmlns:a16="http://schemas.microsoft.com/office/drawing/2014/main" id="{5051B424-F3C5-FC3F-AADD-406DD6D41B2E}"/>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127</a:t>
            </a:fld>
            <a:endParaRPr lang="en" kern="0">
              <a:solidFill>
                <a:srgbClr val="595959"/>
              </a:solidFill>
              <a:latin typeface="Arial"/>
              <a:cs typeface="Arial"/>
              <a:sym typeface="Arial"/>
            </a:endParaRPr>
          </a:p>
        </p:txBody>
      </p:sp>
      <p:sp>
        <p:nvSpPr>
          <p:cNvPr id="3" name="Google Shape;701;p37">
            <a:extLst>
              <a:ext uri="{FF2B5EF4-FFF2-40B4-BE49-F238E27FC236}">
                <a16:creationId xmlns:a16="http://schemas.microsoft.com/office/drawing/2014/main" id="{956A4FDF-9173-6384-5A57-8A05456C1380}"/>
              </a:ext>
            </a:extLst>
          </p:cNvPr>
          <p:cNvSpPr txBox="1"/>
          <p:nvPr/>
        </p:nvSpPr>
        <p:spPr>
          <a:xfrm>
            <a:off x="3554352" y="831906"/>
            <a:ext cx="8434449" cy="1318191"/>
          </a:xfrm>
          <a:prstGeom prst="rect">
            <a:avLst/>
          </a:prstGeom>
          <a:noFill/>
          <a:ln>
            <a:noFill/>
          </a:ln>
        </p:spPr>
        <p:txBody>
          <a:bodyPr spcFirstLastPara="1" wrap="square" lIns="162533" tIns="162533" rIns="162533" bIns="162533" anchor="t" anchorCtr="0">
            <a:spAutoFit/>
          </a:bodyPr>
          <a:lstStyle/>
          <a:p>
            <a:pPr defTabSz="1219170">
              <a:buClr>
                <a:srgbClr val="000000"/>
              </a:buClr>
            </a:pPr>
            <a:r>
              <a:rPr lang="en" sz="1867" kern="0" dirty="0">
                <a:solidFill>
                  <a:srgbClr val="000000"/>
                </a:solidFill>
                <a:latin typeface="Montserrat"/>
                <a:ea typeface="Montserrat"/>
                <a:cs typeface="Montserrat"/>
                <a:sym typeface="Montserrat"/>
              </a:rPr>
              <a:t>Silver Lining</a:t>
            </a:r>
            <a:r>
              <a:rPr lang="en" sz="1867" kern="0" dirty="0">
                <a:solidFill>
                  <a:srgbClr val="212121"/>
                </a:solidFill>
                <a:latin typeface="Montserrat"/>
                <a:ea typeface="Montserrat"/>
                <a:cs typeface="Montserrat"/>
                <a:sym typeface="Montserrat"/>
              </a:rPr>
              <a:t>:</a:t>
            </a:r>
          </a:p>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indulges in hallucination by conjuring an elaborate and captivating narrative based on a given prompt that is factually incorrect.</a:t>
            </a:r>
          </a:p>
        </p:txBody>
      </p:sp>
      <p:sp>
        <p:nvSpPr>
          <p:cNvPr id="6" name="TextBox 5">
            <a:extLst>
              <a:ext uri="{FF2B5EF4-FFF2-40B4-BE49-F238E27FC236}">
                <a16:creationId xmlns:a16="http://schemas.microsoft.com/office/drawing/2014/main" id="{732E2274-F129-B209-8594-B0A7FB234C9B}"/>
              </a:ext>
            </a:extLst>
          </p:cNvPr>
          <p:cNvSpPr txBox="1"/>
          <p:nvPr/>
        </p:nvSpPr>
        <p:spPr>
          <a:xfrm>
            <a:off x="9991252" y="2915631"/>
            <a:ext cx="1224547" cy="379656"/>
          </a:xfrm>
          <a:prstGeom prst="rect">
            <a:avLst/>
          </a:prstGeom>
          <a:noFill/>
        </p:spPr>
        <p:txBody>
          <a:bodyPr wrap="square">
            <a:spAutoFit/>
          </a:bodyPr>
          <a:lstStyle/>
          <a:p>
            <a:pPr defTabSz="1219170">
              <a:buClr>
                <a:srgbClr val="000000"/>
              </a:buClr>
            </a:pPr>
            <a:r>
              <a:rPr lang="en" sz="1867" kern="0" dirty="0">
                <a:solidFill>
                  <a:srgbClr val="000000"/>
                </a:solidFill>
                <a:latin typeface="Montserrat"/>
                <a:ea typeface="Montserrat"/>
                <a:cs typeface="Montserrat"/>
                <a:sym typeface="Montserrat"/>
              </a:rPr>
              <a:t>Intrinsic</a:t>
            </a:r>
            <a:endParaRPr lang="en" sz="1867" kern="0" dirty="0">
              <a:solidFill>
                <a:srgbClr val="21212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63E646FB-25A0-425E-1CC4-F1A454DC70D5}"/>
              </a:ext>
            </a:extLst>
          </p:cNvPr>
          <p:cNvSpPr txBox="1"/>
          <p:nvPr/>
        </p:nvSpPr>
        <p:spPr>
          <a:xfrm>
            <a:off x="9991252" y="4560505"/>
            <a:ext cx="1340293" cy="379656"/>
          </a:xfrm>
          <a:prstGeom prst="rect">
            <a:avLst/>
          </a:prstGeom>
          <a:noFill/>
        </p:spPr>
        <p:txBody>
          <a:bodyPr wrap="square">
            <a:spAutoFit/>
          </a:bodyPr>
          <a:lstStyle/>
          <a:p>
            <a:pPr defTabSz="1219170">
              <a:buClr>
                <a:srgbClr val="000000"/>
              </a:buClr>
            </a:pPr>
            <a:r>
              <a:rPr lang="en" sz="1867" kern="0" dirty="0">
                <a:solidFill>
                  <a:srgbClr val="212121"/>
                </a:solidFill>
                <a:latin typeface="Montserrat"/>
                <a:ea typeface="Montserrat"/>
                <a:cs typeface="Montserrat"/>
                <a:sym typeface="Montserrat"/>
              </a:rPr>
              <a:t>Extrensic</a:t>
            </a:r>
          </a:p>
        </p:txBody>
      </p:sp>
      <p:sp>
        <p:nvSpPr>
          <p:cNvPr id="9" name="Google Shape;337;p44">
            <a:extLst>
              <a:ext uri="{FF2B5EF4-FFF2-40B4-BE49-F238E27FC236}">
                <a16:creationId xmlns:a16="http://schemas.microsoft.com/office/drawing/2014/main" id="{E0CE4B18-08B4-2FA9-F763-6D4CF98D6F1B}"/>
              </a:ext>
            </a:extLst>
          </p:cNvPr>
          <p:cNvSpPr txBox="1"/>
          <p:nvPr/>
        </p:nvSpPr>
        <p:spPr>
          <a:xfrm>
            <a:off x="277546" y="5820910"/>
            <a:ext cx="11711255"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rial"/>
                <a:cs typeface="Arial"/>
                <a:sym typeface="Arial"/>
              </a:rPr>
              <a:t>LLM produces unfaithful content or is inconsistent with the provided source prompt.</a:t>
            </a:r>
            <a:endParaRPr lang="en-US" sz="1867" kern="0" dirty="0">
              <a:solidFill>
                <a:srgbClr val="000000"/>
              </a:solidFill>
              <a:latin typeface="Aptos (Body)"/>
              <a:cs typeface="Arial"/>
              <a:sym typeface="Arial"/>
            </a:endParaRPr>
          </a:p>
        </p:txBody>
      </p:sp>
      <p:sp>
        <p:nvSpPr>
          <p:cNvPr id="10" name="TextBox 9">
            <a:extLst>
              <a:ext uri="{FF2B5EF4-FFF2-40B4-BE49-F238E27FC236}">
                <a16:creationId xmlns:a16="http://schemas.microsoft.com/office/drawing/2014/main" id="{7049B486-9A78-CAEF-05F7-895A36E6DC09}"/>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pic>
        <p:nvPicPr>
          <p:cNvPr id="4" name="Picture 3" descr="A diagram of different colors&#10;&#10;Description automatically generated">
            <a:extLst>
              <a:ext uri="{FF2B5EF4-FFF2-40B4-BE49-F238E27FC236}">
                <a16:creationId xmlns:a16="http://schemas.microsoft.com/office/drawing/2014/main" id="{C71085F3-A273-124A-28B1-A7E91094B332}"/>
              </a:ext>
            </a:extLst>
          </p:cNvPr>
          <p:cNvPicPr>
            <a:picLocks noChangeAspect="1"/>
          </p:cNvPicPr>
          <p:nvPr/>
        </p:nvPicPr>
        <p:blipFill>
          <a:blip r:embed="rId3"/>
          <a:srcRect r="57998"/>
          <a:stretch/>
        </p:blipFill>
        <p:spPr>
          <a:xfrm>
            <a:off x="390656" y="962897"/>
            <a:ext cx="2486229" cy="4764716"/>
          </a:xfrm>
          <a:prstGeom prst="rect">
            <a:avLst/>
          </a:prstGeom>
        </p:spPr>
      </p:pic>
      <p:pic>
        <p:nvPicPr>
          <p:cNvPr id="11" name="Picture 10" descr="A close-up of a paper&#10;&#10;Description automatically generated">
            <a:extLst>
              <a:ext uri="{FF2B5EF4-FFF2-40B4-BE49-F238E27FC236}">
                <a16:creationId xmlns:a16="http://schemas.microsoft.com/office/drawing/2014/main" id="{B02041B2-38B5-653D-DDAF-22987684D461}"/>
              </a:ext>
            </a:extLst>
          </p:cNvPr>
          <p:cNvPicPr>
            <a:picLocks noChangeAspect="1"/>
          </p:cNvPicPr>
          <p:nvPr/>
        </p:nvPicPr>
        <p:blipFill>
          <a:blip r:embed="rId4"/>
          <a:srcRect l="2593" t="3962" r="2161"/>
          <a:stretch/>
        </p:blipFill>
        <p:spPr>
          <a:xfrm>
            <a:off x="4347656" y="2024536"/>
            <a:ext cx="5558029" cy="1445128"/>
          </a:xfrm>
          <a:prstGeom prst="rect">
            <a:avLst/>
          </a:prstGeom>
        </p:spPr>
      </p:pic>
      <p:pic>
        <p:nvPicPr>
          <p:cNvPr id="12" name="Picture 11" descr="A white text with black text&#10;&#10;Description automatically generated">
            <a:extLst>
              <a:ext uri="{FF2B5EF4-FFF2-40B4-BE49-F238E27FC236}">
                <a16:creationId xmlns:a16="http://schemas.microsoft.com/office/drawing/2014/main" id="{9E88E4F4-69EF-86F4-3674-6BAD42119CEB}"/>
              </a:ext>
            </a:extLst>
          </p:cNvPr>
          <p:cNvPicPr>
            <a:picLocks noChangeAspect="1"/>
          </p:cNvPicPr>
          <p:nvPr/>
        </p:nvPicPr>
        <p:blipFill>
          <a:blip r:embed="rId5"/>
          <a:stretch>
            <a:fillRect/>
          </a:stretch>
        </p:blipFill>
        <p:spPr>
          <a:xfrm>
            <a:off x="4347657" y="3429001"/>
            <a:ext cx="5643596" cy="2298612"/>
          </a:xfrm>
          <a:prstGeom prst="rect">
            <a:avLst/>
          </a:prstGeom>
        </p:spPr>
      </p:pic>
    </p:spTree>
    <p:extLst>
      <p:ext uri="{BB962C8B-B14F-4D97-AF65-F5344CB8AC3E}">
        <p14:creationId xmlns:p14="http://schemas.microsoft.com/office/powerpoint/2010/main" val="48643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1D07383-D3B9-2922-00DC-D4860A99AE2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A6D85104-4183-63C1-20A2-3A481A444977}"/>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12" name="Slide Number Placeholder 11">
            <a:extLst>
              <a:ext uri="{FF2B5EF4-FFF2-40B4-BE49-F238E27FC236}">
                <a16:creationId xmlns:a16="http://schemas.microsoft.com/office/drawing/2014/main" id="{87CB3914-F06D-1BC7-625D-1980052C1EAD}"/>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128</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3222A5F7-FA7E-1CA6-F5EC-317108F042A8}"/>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E73A32D0-29B5-F7CE-D47B-99F5D611472C}"/>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pic>
        <p:nvPicPr>
          <p:cNvPr id="8" name="Picture 7" descr="A screenshot of a message&#10;&#10;Description automatically generated">
            <a:extLst>
              <a:ext uri="{FF2B5EF4-FFF2-40B4-BE49-F238E27FC236}">
                <a16:creationId xmlns:a16="http://schemas.microsoft.com/office/drawing/2014/main" id="{E6CC5263-665D-7568-0AA7-90A1F514E45F}"/>
              </a:ext>
            </a:extLst>
          </p:cNvPr>
          <p:cNvPicPr>
            <a:picLocks noChangeAspect="1"/>
          </p:cNvPicPr>
          <p:nvPr/>
        </p:nvPicPr>
        <p:blipFill>
          <a:blip r:embed="rId4"/>
          <a:stretch>
            <a:fillRect/>
          </a:stretch>
        </p:blipFill>
        <p:spPr>
          <a:xfrm>
            <a:off x="5197644" y="2106863"/>
            <a:ext cx="5005136" cy="3872587"/>
          </a:xfrm>
          <a:prstGeom prst="rect">
            <a:avLst/>
          </a:prstGeom>
        </p:spPr>
      </p:pic>
      <p:sp>
        <p:nvSpPr>
          <p:cNvPr id="9" name="Rectangle 8">
            <a:extLst>
              <a:ext uri="{FF2B5EF4-FFF2-40B4-BE49-F238E27FC236}">
                <a16:creationId xmlns:a16="http://schemas.microsoft.com/office/drawing/2014/main" id="{518514E3-8131-F26B-CFA8-468BFFD30FC3}"/>
              </a:ext>
            </a:extLst>
          </p:cNvPr>
          <p:cNvSpPr/>
          <p:nvPr/>
        </p:nvSpPr>
        <p:spPr>
          <a:xfrm>
            <a:off x="234767" y="1561433"/>
            <a:ext cx="2235717" cy="54543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1F40EDCE-D7FB-BB3E-6AA6-66E57080B602}"/>
              </a:ext>
            </a:extLst>
          </p:cNvPr>
          <p:cNvSpPr txBox="1"/>
          <p:nvPr/>
        </p:nvSpPr>
        <p:spPr>
          <a:xfrm>
            <a:off x="3994486" y="1226619"/>
            <a:ext cx="6726989" cy="1030869"/>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LLMs generating text that exhibits a mashed fusion of events from different timelines.</a:t>
            </a:r>
          </a:p>
        </p:txBody>
      </p:sp>
      <p:sp>
        <p:nvSpPr>
          <p:cNvPr id="11" name="Rectangle 10">
            <a:extLst>
              <a:ext uri="{FF2B5EF4-FFF2-40B4-BE49-F238E27FC236}">
                <a16:creationId xmlns:a16="http://schemas.microsoft.com/office/drawing/2014/main" id="{36575620-0556-C5F9-1898-FA46E286F62A}"/>
              </a:ext>
            </a:extLst>
          </p:cNvPr>
          <p:cNvSpPr/>
          <p:nvPr/>
        </p:nvSpPr>
        <p:spPr>
          <a:xfrm>
            <a:off x="5122263" y="4314830"/>
            <a:ext cx="5080517" cy="164323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341282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E4F933E9-387E-6864-A987-0FA48223920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149A977C-2A09-4506-DB4A-8D770C164BC7}"/>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3EEC5FBC-6639-D8A1-6F66-78D4E2D6830E}"/>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129</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D58CCC8E-3564-1459-36CC-32E581BA857D}"/>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A785431F-1A18-7240-A453-D7FF9C22123C}"/>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A2140818-A9B3-E081-E059-6CC7C5C6CC0F}"/>
              </a:ext>
            </a:extLst>
          </p:cNvPr>
          <p:cNvSpPr/>
          <p:nvPr/>
        </p:nvSpPr>
        <p:spPr>
          <a:xfrm>
            <a:off x="234767" y="2249067"/>
            <a:ext cx="2235717" cy="545431"/>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41124A9A-072C-E643-D072-1C7A2A5B2A7F}"/>
              </a:ext>
            </a:extLst>
          </p:cNvPr>
          <p:cNvSpPr txBox="1"/>
          <p:nvPr/>
        </p:nvSpPr>
        <p:spPr>
          <a:xfrm>
            <a:off x="3994486" y="1226619"/>
            <a:ext cx="6726989" cy="794971"/>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LLMs generate an incorrect location with an event. </a:t>
            </a:r>
          </a:p>
        </p:txBody>
      </p:sp>
      <p:pic>
        <p:nvPicPr>
          <p:cNvPr id="3" name="Picture 2" descr="A close-up of a card&#10;&#10;Description automatically generated">
            <a:extLst>
              <a:ext uri="{FF2B5EF4-FFF2-40B4-BE49-F238E27FC236}">
                <a16:creationId xmlns:a16="http://schemas.microsoft.com/office/drawing/2014/main" id="{AA48D131-EB57-9705-EB4B-0E91872343B3}"/>
              </a:ext>
            </a:extLst>
          </p:cNvPr>
          <p:cNvPicPr>
            <a:picLocks noChangeAspect="1"/>
          </p:cNvPicPr>
          <p:nvPr/>
        </p:nvPicPr>
        <p:blipFill>
          <a:blip r:embed="rId4"/>
          <a:stretch>
            <a:fillRect/>
          </a:stretch>
        </p:blipFill>
        <p:spPr>
          <a:xfrm>
            <a:off x="4737769" y="2279443"/>
            <a:ext cx="5886943" cy="2338271"/>
          </a:xfrm>
          <a:prstGeom prst="rect">
            <a:avLst/>
          </a:prstGeom>
        </p:spPr>
      </p:pic>
      <p:sp>
        <p:nvSpPr>
          <p:cNvPr id="6" name="Rectangle 5">
            <a:extLst>
              <a:ext uri="{FF2B5EF4-FFF2-40B4-BE49-F238E27FC236}">
                <a16:creationId xmlns:a16="http://schemas.microsoft.com/office/drawing/2014/main" id="{904B64B4-818A-3857-E839-5CA250D6451B}"/>
              </a:ext>
            </a:extLst>
          </p:cNvPr>
          <p:cNvSpPr/>
          <p:nvPr/>
        </p:nvSpPr>
        <p:spPr>
          <a:xfrm>
            <a:off x="4641516" y="2149643"/>
            <a:ext cx="1240589" cy="2531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1" name="Rectangle 10">
            <a:extLst>
              <a:ext uri="{FF2B5EF4-FFF2-40B4-BE49-F238E27FC236}">
                <a16:creationId xmlns:a16="http://schemas.microsoft.com/office/drawing/2014/main" id="{7377977B-203F-2797-0F8E-2C9ADF793F40}"/>
              </a:ext>
            </a:extLst>
          </p:cNvPr>
          <p:cNvSpPr/>
          <p:nvPr/>
        </p:nvSpPr>
        <p:spPr>
          <a:xfrm>
            <a:off x="4620127" y="2249067"/>
            <a:ext cx="5983195" cy="2384075"/>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246716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1128713"/>
            <a:ext cx="7000875" cy="5167312"/>
          </a:xfrm>
        </p:spPr>
        <p:txBody>
          <a:bodyPr>
            <a:normAutofit/>
          </a:bodyPr>
          <a:lstStyle/>
          <a:p>
            <a:r>
              <a:rPr lang="en-IN" dirty="0"/>
              <a:t>Allows models to decompose multi-step problems into intermediate steps</a:t>
            </a:r>
          </a:p>
          <a:p>
            <a:r>
              <a:rPr lang="en-IN" dirty="0"/>
              <a:t>Improves interpretability: how the model might have arrived at a particular answer and help debug where the reasoning path went wrong</a:t>
            </a:r>
          </a:p>
          <a:p>
            <a:r>
              <a:rPr lang="en-IN" dirty="0" err="1"/>
              <a:t>CoT</a:t>
            </a:r>
            <a:r>
              <a:rPr lang="en-IN" dirty="0"/>
              <a:t> reasoning can be used for tasks such as math word problems, commonsense reasoning, and symbolic manipulation, etc.</a:t>
            </a:r>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US" dirty="0"/>
              <a:t>Wei, Jason, </a:t>
            </a:r>
            <a:r>
              <a:rPr lang="en-US" dirty="0" err="1"/>
              <a:t>Xuezhi</a:t>
            </a:r>
            <a:r>
              <a:rPr lang="en-US" dirty="0"/>
              <a:t> Wang, Dale Schuurmans, Maarten </a:t>
            </a:r>
            <a:r>
              <a:rPr lang="en-US" dirty="0" err="1"/>
              <a:t>Bosma</a:t>
            </a:r>
            <a:r>
              <a:rPr lang="en-US" dirty="0"/>
              <a:t>, Ed Chi, Quoc Le, and Denny Zhou. "Chain of thought prompting elicits reasoning in large language models." arXiv:2201.11903 (2022).</a:t>
            </a:r>
          </a:p>
        </p:txBody>
      </p:sp>
      <p:sp>
        <p:nvSpPr>
          <p:cNvPr id="7" name="Content Placeholder 6">
            <a:extLst>
              <a:ext uri="{FF2B5EF4-FFF2-40B4-BE49-F238E27FC236}">
                <a16:creationId xmlns:a16="http://schemas.microsoft.com/office/drawing/2014/main" id="{A996378E-1220-4D5A-A570-1975319134E8}"/>
              </a:ext>
            </a:extLst>
          </p:cNvPr>
          <p:cNvSpPr>
            <a:spLocks noGrp="1"/>
          </p:cNvSpPr>
          <p:nvPr>
            <p:ph idx="14"/>
          </p:nvPr>
        </p:nvSpPr>
        <p:spPr>
          <a:xfrm>
            <a:off x="7586664" y="4571999"/>
            <a:ext cx="4376736" cy="952501"/>
          </a:xfrm>
        </p:spPr>
        <p:txBody>
          <a:bodyPr>
            <a:normAutofit/>
          </a:bodyPr>
          <a:lstStyle/>
          <a:p>
            <a:pPr marL="0" indent="0">
              <a:buNone/>
            </a:pPr>
            <a:r>
              <a:rPr lang="en-IN" sz="1400" b="1" dirty="0"/>
              <a:t>Prompting </a:t>
            </a:r>
            <a:r>
              <a:rPr lang="en-IN" sz="1400" b="1" dirty="0" err="1"/>
              <a:t>PaLM</a:t>
            </a:r>
            <a:r>
              <a:rPr lang="en-IN" sz="1400" b="1" dirty="0"/>
              <a:t> 540B with just 8 </a:t>
            </a:r>
            <a:r>
              <a:rPr lang="en-IN" sz="1400" b="1" dirty="0" err="1"/>
              <a:t>CoT</a:t>
            </a:r>
            <a:r>
              <a:rPr lang="en-IN" sz="1400" b="1" dirty="0"/>
              <a:t> exemplars achieves SOTA on GSM8K math word problems, surpassing even finetuned GPT-3 with a verifier.</a:t>
            </a:r>
            <a:endParaRPr lang="en-US" sz="1400" b="1"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a:t>What are advantages of chain of thought prompting?</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13</a:t>
            </a:fld>
            <a:endParaRPr lang="en-US" dirty="0"/>
          </a:p>
        </p:txBody>
      </p:sp>
      <p:pic>
        <p:nvPicPr>
          <p:cNvPr id="9" name="Picture 8">
            <a:extLst>
              <a:ext uri="{FF2B5EF4-FFF2-40B4-BE49-F238E27FC236}">
                <a16:creationId xmlns:a16="http://schemas.microsoft.com/office/drawing/2014/main" id="{4AA7A37E-C28C-604E-2528-B51E3344D376}"/>
              </a:ext>
            </a:extLst>
          </p:cNvPr>
          <p:cNvPicPr>
            <a:picLocks noChangeAspect="1"/>
          </p:cNvPicPr>
          <p:nvPr/>
        </p:nvPicPr>
        <p:blipFill>
          <a:blip r:embed="rId2"/>
          <a:stretch>
            <a:fillRect/>
          </a:stretch>
        </p:blipFill>
        <p:spPr>
          <a:xfrm>
            <a:off x="7879975" y="1409701"/>
            <a:ext cx="3128259" cy="3014662"/>
          </a:xfrm>
          <a:prstGeom prst="rect">
            <a:avLst/>
          </a:prstGeom>
        </p:spPr>
      </p:pic>
    </p:spTree>
    <p:extLst>
      <p:ext uri="{BB962C8B-B14F-4D97-AF65-F5344CB8AC3E}">
        <p14:creationId xmlns:p14="http://schemas.microsoft.com/office/powerpoint/2010/main" val="32635868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8168D06-9631-F035-F072-9A22878627A7}"/>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6357F106-86A8-2222-7E77-A97E6B924B0F}"/>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6" name="Slide Number Placeholder 5">
            <a:extLst>
              <a:ext uri="{FF2B5EF4-FFF2-40B4-BE49-F238E27FC236}">
                <a16:creationId xmlns:a16="http://schemas.microsoft.com/office/drawing/2014/main" id="{1D641839-C7DA-4BEB-3107-3C07855DD67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130</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D7563287-2268-C402-A8FF-57C226418135}"/>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2A4D2F23-9895-6D33-ACFA-0BF2C684D21E}"/>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83BF675F-E3FD-DE1D-E50C-C66F3F4378B6}"/>
              </a:ext>
            </a:extLst>
          </p:cNvPr>
          <p:cNvSpPr/>
          <p:nvPr/>
        </p:nvSpPr>
        <p:spPr>
          <a:xfrm>
            <a:off x="256415" y="2983833"/>
            <a:ext cx="2235717" cy="54543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E9D5C2B6-F457-1E47-5501-8DD527006158}"/>
              </a:ext>
            </a:extLst>
          </p:cNvPr>
          <p:cNvSpPr txBox="1"/>
          <p:nvPr/>
        </p:nvSpPr>
        <p:spPr>
          <a:xfrm>
            <a:off x="3994486" y="1226619"/>
            <a:ext cx="6726989" cy="1266767"/>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generates quotations attributed to either fictional or real characters without sufficient evidence to verify the authenticity of such statements.</a:t>
            </a:r>
          </a:p>
        </p:txBody>
      </p:sp>
      <p:pic>
        <p:nvPicPr>
          <p:cNvPr id="3" name="Picture 2" descr="A close-up of a message&#10;&#10;Description automatically generated">
            <a:extLst>
              <a:ext uri="{FF2B5EF4-FFF2-40B4-BE49-F238E27FC236}">
                <a16:creationId xmlns:a16="http://schemas.microsoft.com/office/drawing/2014/main" id="{515C9C06-B092-68BA-93F1-FAE1AC2D6A71}"/>
              </a:ext>
            </a:extLst>
          </p:cNvPr>
          <p:cNvPicPr>
            <a:picLocks noChangeAspect="1"/>
          </p:cNvPicPr>
          <p:nvPr/>
        </p:nvPicPr>
        <p:blipFill>
          <a:blip r:embed="rId4"/>
          <a:stretch>
            <a:fillRect/>
          </a:stretch>
        </p:blipFill>
        <p:spPr>
          <a:xfrm>
            <a:off x="4811966" y="2560550"/>
            <a:ext cx="5701111" cy="2010580"/>
          </a:xfrm>
          <a:prstGeom prst="rect">
            <a:avLst/>
          </a:prstGeom>
        </p:spPr>
      </p:pic>
      <p:sp>
        <p:nvSpPr>
          <p:cNvPr id="5" name="Rectangle 4">
            <a:extLst>
              <a:ext uri="{FF2B5EF4-FFF2-40B4-BE49-F238E27FC236}">
                <a16:creationId xmlns:a16="http://schemas.microsoft.com/office/drawing/2014/main" id="{88366F1A-9006-941F-D6DD-FA112339472A}"/>
              </a:ext>
            </a:extLst>
          </p:cNvPr>
          <p:cNvSpPr/>
          <p:nvPr/>
        </p:nvSpPr>
        <p:spPr>
          <a:xfrm>
            <a:off x="4715455" y="2378990"/>
            <a:ext cx="3765472" cy="3282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1" name="Rectangle 10">
            <a:extLst>
              <a:ext uri="{FF2B5EF4-FFF2-40B4-BE49-F238E27FC236}">
                <a16:creationId xmlns:a16="http://schemas.microsoft.com/office/drawing/2014/main" id="{4B701417-2B3E-8A89-477A-ED5EC2D202FE}"/>
              </a:ext>
            </a:extLst>
          </p:cNvPr>
          <p:cNvSpPr/>
          <p:nvPr/>
        </p:nvSpPr>
        <p:spPr>
          <a:xfrm>
            <a:off x="4768928" y="2551719"/>
            <a:ext cx="5797621" cy="203927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25286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EEF5D8E8-2C8F-5113-CE14-841F78D9B0B8}"/>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78047D77-1886-34E4-A643-124099933949}"/>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5" name="Slide Number Placeholder 4">
            <a:extLst>
              <a:ext uri="{FF2B5EF4-FFF2-40B4-BE49-F238E27FC236}">
                <a16:creationId xmlns:a16="http://schemas.microsoft.com/office/drawing/2014/main" id="{46B10401-9CA9-6807-77FD-0BEE8FE4256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131</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E50917A8-4641-C99C-7D2A-E89E704D3F7D}"/>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B6B3990A-9A8A-40C3-8330-D58473B72EBD}"/>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7DD98DCD-7F5E-F5D2-C240-31FE2D59EAC1}"/>
              </a:ext>
            </a:extLst>
          </p:cNvPr>
          <p:cNvSpPr/>
          <p:nvPr/>
        </p:nvSpPr>
        <p:spPr>
          <a:xfrm>
            <a:off x="256415" y="3703551"/>
            <a:ext cx="2235717" cy="54543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D32B6480-A5F5-E36F-12D3-48A83175497D}"/>
              </a:ext>
            </a:extLst>
          </p:cNvPr>
          <p:cNvSpPr txBox="1"/>
          <p:nvPr/>
        </p:nvSpPr>
        <p:spPr>
          <a:xfrm>
            <a:off x="3994486" y="1226619"/>
            <a:ext cx="6726989" cy="1030869"/>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fabricates an imaginary personality in relation to a past event, without concrete evidence.</a:t>
            </a:r>
          </a:p>
        </p:txBody>
      </p:sp>
      <p:pic>
        <p:nvPicPr>
          <p:cNvPr id="3" name="Picture 2" descr="A close-up of a card&#10;&#10;Description automatically generated">
            <a:extLst>
              <a:ext uri="{FF2B5EF4-FFF2-40B4-BE49-F238E27FC236}">
                <a16:creationId xmlns:a16="http://schemas.microsoft.com/office/drawing/2014/main" id="{26B7838D-94DD-5C8E-5C9B-877A9DFE59A6}"/>
              </a:ext>
            </a:extLst>
          </p:cNvPr>
          <p:cNvPicPr>
            <a:picLocks noChangeAspect="1"/>
          </p:cNvPicPr>
          <p:nvPr/>
        </p:nvPicPr>
        <p:blipFill>
          <a:blip r:embed="rId4"/>
          <a:stretch>
            <a:fillRect/>
          </a:stretch>
        </p:blipFill>
        <p:spPr>
          <a:xfrm>
            <a:off x="4737769" y="2279443"/>
            <a:ext cx="5886943" cy="2338271"/>
          </a:xfrm>
          <a:prstGeom prst="rect">
            <a:avLst/>
          </a:prstGeom>
        </p:spPr>
      </p:pic>
      <p:sp>
        <p:nvSpPr>
          <p:cNvPr id="6" name="Rectangle 5">
            <a:extLst>
              <a:ext uri="{FF2B5EF4-FFF2-40B4-BE49-F238E27FC236}">
                <a16:creationId xmlns:a16="http://schemas.microsoft.com/office/drawing/2014/main" id="{2FA1A0DE-4D16-4A2E-3707-38C2E00A0189}"/>
              </a:ext>
            </a:extLst>
          </p:cNvPr>
          <p:cNvSpPr/>
          <p:nvPr/>
        </p:nvSpPr>
        <p:spPr>
          <a:xfrm>
            <a:off x="4641516" y="2149643"/>
            <a:ext cx="1240589" cy="2531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1" name="Rectangle 10">
            <a:extLst>
              <a:ext uri="{FF2B5EF4-FFF2-40B4-BE49-F238E27FC236}">
                <a16:creationId xmlns:a16="http://schemas.microsoft.com/office/drawing/2014/main" id="{15A14055-8862-8AEB-C41D-DE5A606FA930}"/>
              </a:ext>
            </a:extLst>
          </p:cNvPr>
          <p:cNvSpPr/>
          <p:nvPr/>
        </p:nvSpPr>
        <p:spPr>
          <a:xfrm>
            <a:off x="4620127" y="2249067"/>
            <a:ext cx="5983195" cy="238407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2374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E78255C2-D003-28B2-FB36-A5AB5B3C13C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77AAC719-D86B-3730-7AB6-D737F68B0FD2}"/>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28F29091-2184-ACBB-5AB6-CCE0F66982CA}"/>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132</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8FBB4DE3-80E2-0B23-80B2-9A93E6D83151}"/>
              </a:ext>
            </a:extLst>
          </p:cNvPr>
          <p:cNvPicPr>
            <a:picLocks noChangeAspect="1"/>
          </p:cNvPicPr>
          <p:nvPr/>
        </p:nvPicPr>
        <p:blipFill>
          <a:blip r:embed="rId3"/>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543B8078-78DD-4A57-AE23-BBEC0B754BD1}"/>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861BC895-10CA-597F-29C9-7973E6738445}"/>
              </a:ext>
            </a:extLst>
          </p:cNvPr>
          <p:cNvSpPr/>
          <p:nvPr/>
        </p:nvSpPr>
        <p:spPr>
          <a:xfrm>
            <a:off x="256415" y="4441489"/>
            <a:ext cx="2235717" cy="545431"/>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EAEF9C6B-0F38-E7E2-9F85-01AAA362B89E}"/>
              </a:ext>
            </a:extLst>
          </p:cNvPr>
          <p:cNvSpPr txBox="1"/>
          <p:nvPr/>
        </p:nvSpPr>
        <p:spPr>
          <a:xfrm>
            <a:off x="4064000" y="1100483"/>
            <a:ext cx="6726989" cy="1266767"/>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an LLM generates numeric values related to past events, such as dates, ages, or monetary amounts, that are inconsistent with the actual facts.</a:t>
            </a:r>
          </a:p>
        </p:txBody>
      </p:sp>
      <p:sp>
        <p:nvSpPr>
          <p:cNvPr id="6" name="Rectangle 5">
            <a:extLst>
              <a:ext uri="{FF2B5EF4-FFF2-40B4-BE49-F238E27FC236}">
                <a16:creationId xmlns:a16="http://schemas.microsoft.com/office/drawing/2014/main" id="{9711C989-3BAA-1F2A-C72C-06E3105810EE}"/>
              </a:ext>
            </a:extLst>
          </p:cNvPr>
          <p:cNvSpPr/>
          <p:nvPr/>
        </p:nvSpPr>
        <p:spPr>
          <a:xfrm>
            <a:off x="4641516" y="2149643"/>
            <a:ext cx="1240589" cy="2531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1" name="Rectangle 10">
            <a:extLst>
              <a:ext uri="{FF2B5EF4-FFF2-40B4-BE49-F238E27FC236}">
                <a16:creationId xmlns:a16="http://schemas.microsoft.com/office/drawing/2014/main" id="{75ACB47E-48C6-BCE5-4EE8-FB12BF651299}"/>
              </a:ext>
            </a:extLst>
          </p:cNvPr>
          <p:cNvSpPr/>
          <p:nvPr/>
        </p:nvSpPr>
        <p:spPr>
          <a:xfrm>
            <a:off x="4620127" y="2249067"/>
            <a:ext cx="5983195" cy="238407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5" name="Picture 4" descr="A close-up of a card&#10;&#10;Description automatically generated">
            <a:extLst>
              <a:ext uri="{FF2B5EF4-FFF2-40B4-BE49-F238E27FC236}">
                <a16:creationId xmlns:a16="http://schemas.microsoft.com/office/drawing/2014/main" id="{4395AAED-C57F-1395-B285-800A418BDDC4}"/>
              </a:ext>
            </a:extLst>
          </p:cNvPr>
          <p:cNvPicPr>
            <a:picLocks noChangeAspect="1"/>
          </p:cNvPicPr>
          <p:nvPr/>
        </p:nvPicPr>
        <p:blipFill>
          <a:blip r:embed="rId4"/>
          <a:srcRect l="1" t="409" r="1155" b="4142"/>
          <a:stretch/>
        </p:blipFill>
        <p:spPr>
          <a:xfrm>
            <a:off x="4652212" y="2338332"/>
            <a:ext cx="5903493" cy="2250041"/>
          </a:xfrm>
          <a:prstGeom prst="rect">
            <a:avLst/>
          </a:prstGeom>
        </p:spPr>
      </p:pic>
    </p:spTree>
    <p:extLst>
      <p:ext uri="{BB962C8B-B14F-4D97-AF65-F5344CB8AC3E}">
        <p14:creationId xmlns:p14="http://schemas.microsoft.com/office/powerpoint/2010/main" val="82798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591E1F2-0828-CD34-C5D7-2FC8200785E7}"/>
            </a:ext>
          </a:extLst>
        </p:cNvPr>
        <p:cNvGrpSpPr/>
        <p:nvPr/>
      </p:nvGrpSpPr>
      <p:grpSpPr>
        <a:xfrm>
          <a:off x="0" y="0"/>
          <a:ext cx="0" cy="0"/>
          <a:chOff x="0" y="0"/>
          <a:chExt cx="0" cy="0"/>
        </a:xfrm>
      </p:grpSpPr>
      <p:pic>
        <p:nvPicPr>
          <p:cNvPr id="5" name="Picture 4" descr="A close-up of a sign&#10;&#10;Description automatically generated">
            <a:extLst>
              <a:ext uri="{FF2B5EF4-FFF2-40B4-BE49-F238E27FC236}">
                <a16:creationId xmlns:a16="http://schemas.microsoft.com/office/drawing/2014/main" id="{4906D1E9-FD7D-A74F-8CE9-9D09D42AF90F}"/>
              </a:ext>
            </a:extLst>
          </p:cNvPr>
          <p:cNvPicPr>
            <a:picLocks noChangeAspect="1"/>
          </p:cNvPicPr>
          <p:nvPr/>
        </p:nvPicPr>
        <p:blipFill>
          <a:blip r:embed="rId3"/>
          <a:stretch>
            <a:fillRect/>
          </a:stretch>
        </p:blipFill>
        <p:spPr>
          <a:xfrm>
            <a:off x="4705430" y="2402839"/>
            <a:ext cx="5812588" cy="1985672"/>
          </a:xfrm>
          <a:prstGeom prst="rect">
            <a:avLst/>
          </a:prstGeom>
        </p:spPr>
      </p:pic>
      <p:sp>
        <p:nvSpPr>
          <p:cNvPr id="11" name="Rectangle 10">
            <a:extLst>
              <a:ext uri="{FF2B5EF4-FFF2-40B4-BE49-F238E27FC236}">
                <a16:creationId xmlns:a16="http://schemas.microsoft.com/office/drawing/2014/main" id="{F13E7EC2-7123-0CA5-73B2-F7B7A3AEAA07}"/>
              </a:ext>
            </a:extLst>
          </p:cNvPr>
          <p:cNvSpPr/>
          <p:nvPr/>
        </p:nvSpPr>
        <p:spPr>
          <a:xfrm>
            <a:off x="4641516" y="2256589"/>
            <a:ext cx="5983195" cy="214059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60" name="Google Shape;60;p14">
            <a:extLst>
              <a:ext uri="{FF2B5EF4-FFF2-40B4-BE49-F238E27FC236}">
                <a16:creationId xmlns:a16="http://schemas.microsoft.com/office/drawing/2014/main" id="{B18FF3F4-2A1C-1320-D9C3-CC749E07E9AC}"/>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Category</a:t>
            </a:r>
            <a:endParaRPr b="1" dirty="0">
              <a:solidFill>
                <a:schemeClr val="accent5"/>
              </a:solidFill>
              <a:latin typeface="Helvetica Neue"/>
            </a:endParaRPr>
          </a:p>
        </p:txBody>
      </p:sp>
      <p:sp>
        <p:nvSpPr>
          <p:cNvPr id="7" name="Slide Number Placeholder 6">
            <a:extLst>
              <a:ext uri="{FF2B5EF4-FFF2-40B4-BE49-F238E27FC236}">
                <a16:creationId xmlns:a16="http://schemas.microsoft.com/office/drawing/2014/main" id="{E4C11924-933D-4BEC-4E05-872D27AEE343}"/>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133</a:t>
            </a:fld>
            <a:endParaRPr lang="en" kern="0">
              <a:solidFill>
                <a:srgbClr val="595959"/>
              </a:solidFill>
              <a:latin typeface="Arial"/>
              <a:cs typeface="Arial"/>
              <a:sym typeface="Arial"/>
            </a:endParaRPr>
          </a:p>
        </p:txBody>
      </p:sp>
      <p:pic>
        <p:nvPicPr>
          <p:cNvPr id="4" name="Picture 3" descr="A diagram of different colors&#10;&#10;Description automatically generated">
            <a:extLst>
              <a:ext uri="{FF2B5EF4-FFF2-40B4-BE49-F238E27FC236}">
                <a16:creationId xmlns:a16="http://schemas.microsoft.com/office/drawing/2014/main" id="{39783CB6-0F06-7A32-2172-AD5B3F514E2C}"/>
              </a:ext>
            </a:extLst>
          </p:cNvPr>
          <p:cNvPicPr>
            <a:picLocks noChangeAspect="1"/>
          </p:cNvPicPr>
          <p:nvPr/>
        </p:nvPicPr>
        <p:blipFill>
          <a:blip r:embed="rId4"/>
          <a:srcRect l="44480" r="18428"/>
          <a:stretch/>
        </p:blipFill>
        <p:spPr>
          <a:xfrm>
            <a:off x="352925" y="1168204"/>
            <a:ext cx="2042696" cy="4521592"/>
          </a:xfrm>
          <a:prstGeom prst="rect">
            <a:avLst/>
          </a:prstGeom>
        </p:spPr>
      </p:pic>
      <p:sp>
        <p:nvSpPr>
          <p:cNvPr id="2" name="TextBox 1">
            <a:extLst>
              <a:ext uri="{FF2B5EF4-FFF2-40B4-BE49-F238E27FC236}">
                <a16:creationId xmlns:a16="http://schemas.microsoft.com/office/drawing/2014/main" id="{C2441F3B-F98C-866D-5CEB-9584FCD544D7}"/>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9" name="Rectangle 8">
            <a:extLst>
              <a:ext uri="{FF2B5EF4-FFF2-40B4-BE49-F238E27FC236}">
                <a16:creationId xmlns:a16="http://schemas.microsoft.com/office/drawing/2014/main" id="{2AD25EFB-4D59-CF53-D1FB-13F630331DAB}"/>
              </a:ext>
            </a:extLst>
          </p:cNvPr>
          <p:cNvSpPr/>
          <p:nvPr/>
        </p:nvSpPr>
        <p:spPr>
          <a:xfrm>
            <a:off x="219235" y="5144366"/>
            <a:ext cx="2235717" cy="54543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10" name="Google Shape;701;p37">
            <a:extLst>
              <a:ext uri="{FF2B5EF4-FFF2-40B4-BE49-F238E27FC236}">
                <a16:creationId xmlns:a16="http://schemas.microsoft.com/office/drawing/2014/main" id="{020B4B0A-027A-2D4A-C0BC-57463B831703}"/>
              </a:ext>
            </a:extLst>
          </p:cNvPr>
          <p:cNvSpPr txBox="1"/>
          <p:nvPr/>
        </p:nvSpPr>
        <p:spPr>
          <a:xfrm>
            <a:off x="3994486" y="1226619"/>
            <a:ext cx="6726989" cy="794971"/>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000000"/>
                </a:solidFill>
                <a:latin typeface="Montserrat"/>
                <a:ea typeface="Montserrat"/>
                <a:cs typeface="Montserrat"/>
                <a:sym typeface="Montserrat"/>
              </a:rPr>
              <a:t>LLMs generate an imprecise expansion for an acronym.</a:t>
            </a:r>
          </a:p>
        </p:txBody>
      </p:sp>
      <p:sp>
        <p:nvSpPr>
          <p:cNvPr id="6" name="Rectangle 5">
            <a:extLst>
              <a:ext uri="{FF2B5EF4-FFF2-40B4-BE49-F238E27FC236}">
                <a16:creationId xmlns:a16="http://schemas.microsoft.com/office/drawing/2014/main" id="{5FA776D5-B56E-F9E8-BC5D-49BA5F61377D}"/>
              </a:ext>
            </a:extLst>
          </p:cNvPr>
          <p:cNvSpPr/>
          <p:nvPr/>
        </p:nvSpPr>
        <p:spPr>
          <a:xfrm>
            <a:off x="4678313" y="2331095"/>
            <a:ext cx="3978441" cy="1379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extLst>
      <p:ext uri="{BB962C8B-B14F-4D97-AF65-F5344CB8AC3E}">
        <p14:creationId xmlns:p14="http://schemas.microsoft.com/office/powerpoint/2010/main" val="84178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A2538052-B92D-D45B-918C-2E2CD13FB71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DB2D9D71-70FF-DDF4-E366-F1BC57CD2B5D}"/>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 b="1" dirty="0">
                <a:solidFill>
                  <a:schemeClr val="accent5"/>
                </a:solidFill>
                <a:latin typeface="Helvetica Neue"/>
              </a:rPr>
              <a:t>Hallucination Types: Degree</a:t>
            </a:r>
            <a:endParaRPr b="1" dirty="0">
              <a:solidFill>
                <a:schemeClr val="accent5"/>
              </a:solidFill>
              <a:latin typeface="Helvetica Neue"/>
            </a:endParaRPr>
          </a:p>
        </p:txBody>
      </p:sp>
      <p:sp>
        <p:nvSpPr>
          <p:cNvPr id="12" name="Slide Number Placeholder 11">
            <a:extLst>
              <a:ext uri="{FF2B5EF4-FFF2-40B4-BE49-F238E27FC236}">
                <a16:creationId xmlns:a16="http://schemas.microsoft.com/office/drawing/2014/main" id="{0EF0FDDE-25E5-B4E1-711E-9256161F78A0}"/>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134</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6397F1DD-1399-7CBF-8DE3-79442AB9FFC4}"/>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10" name="Google Shape;701;p37">
            <a:extLst>
              <a:ext uri="{FF2B5EF4-FFF2-40B4-BE49-F238E27FC236}">
                <a16:creationId xmlns:a16="http://schemas.microsoft.com/office/drawing/2014/main" id="{6155FF70-8808-BD23-E646-554F0EBF79B7}"/>
              </a:ext>
            </a:extLst>
          </p:cNvPr>
          <p:cNvSpPr txBox="1"/>
          <p:nvPr/>
        </p:nvSpPr>
        <p:spPr>
          <a:xfrm>
            <a:off x="3005221" y="1280092"/>
            <a:ext cx="7876675" cy="2200228"/>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kern="0" dirty="0">
                <a:solidFill>
                  <a:srgbClr val="FF0000"/>
                </a:solidFill>
                <a:latin typeface="Montserrat"/>
                <a:ea typeface="Montserrat"/>
                <a:cs typeface="Montserrat"/>
                <a:sym typeface="Montserrat"/>
              </a:rPr>
              <a:t>Alarming</a:t>
            </a:r>
            <a:r>
              <a:rPr lang="en-US" sz="1333" kern="0" dirty="0">
                <a:solidFill>
                  <a:srgbClr val="000000"/>
                </a:solidFill>
                <a:latin typeface="Montserrat"/>
                <a:ea typeface="Montserrat"/>
                <a:cs typeface="Montserrat"/>
                <a:sym typeface="Montserrat"/>
              </a:rPr>
              <a:t> indicates added information pieces that bear a radical dissemblance from the topic fed via the prompt.</a:t>
            </a:r>
          </a:p>
          <a:p>
            <a:pPr marL="812760" indent="-541840" defTabSz="1219170">
              <a:lnSpc>
                <a:spcPct val="115000"/>
              </a:lnSpc>
              <a:spcBef>
                <a:spcPts val="1777"/>
              </a:spcBef>
              <a:buClr>
                <a:srgbClr val="000000"/>
              </a:buClr>
              <a:buSzPts val="1200"/>
              <a:buFont typeface="Montserrat"/>
              <a:buChar char="●"/>
            </a:pPr>
            <a:r>
              <a:rPr lang="en-US" sz="1333" kern="0" dirty="0">
                <a:solidFill>
                  <a:srgbClr val="7030A0"/>
                </a:solidFill>
                <a:latin typeface="Montserrat"/>
                <a:ea typeface="Montserrat"/>
                <a:cs typeface="Montserrat"/>
                <a:sym typeface="Montserrat"/>
              </a:rPr>
              <a:t>Moderate</a:t>
            </a:r>
            <a:r>
              <a:rPr lang="en-US" sz="1333" kern="0" dirty="0">
                <a:solidFill>
                  <a:srgbClr val="000000"/>
                </a:solidFill>
                <a:latin typeface="Montserrat"/>
                <a:ea typeface="Montserrat"/>
                <a:cs typeface="Montserrat"/>
                <a:sym typeface="Montserrat"/>
              </a:rPr>
              <a:t> indicates a level of hallucination that introduces facts that are either fictitious or tangential to the topic at hand. </a:t>
            </a:r>
          </a:p>
          <a:p>
            <a:pPr marL="812760" indent="-541840" defTabSz="1219170">
              <a:lnSpc>
                <a:spcPct val="115000"/>
              </a:lnSpc>
              <a:spcBef>
                <a:spcPts val="1777"/>
              </a:spcBef>
              <a:buClr>
                <a:srgbClr val="000000"/>
              </a:buClr>
              <a:buSzPts val="1200"/>
              <a:buFont typeface="Montserrat"/>
              <a:buChar char="●"/>
            </a:pPr>
            <a:r>
              <a:rPr lang="en-US" sz="1333" kern="0" dirty="0">
                <a:solidFill>
                  <a:srgbClr val="0070C0"/>
                </a:solidFill>
                <a:latin typeface="Montserrat"/>
                <a:ea typeface="Montserrat"/>
                <a:cs typeface="Montserrat"/>
                <a:sym typeface="Montserrat"/>
              </a:rPr>
              <a:t>Mild</a:t>
            </a:r>
            <a:r>
              <a:rPr lang="en-US" sz="1333" kern="0" dirty="0">
                <a:solidFill>
                  <a:srgbClr val="000000"/>
                </a:solidFill>
                <a:latin typeface="Montserrat"/>
                <a:ea typeface="Montserrat"/>
                <a:cs typeface="Montserrat"/>
                <a:sym typeface="Montserrat"/>
              </a:rPr>
              <a:t> indicates minor hallucination which is superficial in terms of its impact.</a:t>
            </a:r>
          </a:p>
        </p:txBody>
      </p:sp>
      <p:pic>
        <p:nvPicPr>
          <p:cNvPr id="3" name="Picture 2" descr="A diagram of different colors&#10;&#10;Description automatically generated">
            <a:extLst>
              <a:ext uri="{FF2B5EF4-FFF2-40B4-BE49-F238E27FC236}">
                <a16:creationId xmlns:a16="http://schemas.microsoft.com/office/drawing/2014/main" id="{037722C5-C0A1-FDFB-FE17-3438A16D2D19}"/>
              </a:ext>
            </a:extLst>
          </p:cNvPr>
          <p:cNvPicPr>
            <a:picLocks noChangeAspect="1"/>
          </p:cNvPicPr>
          <p:nvPr/>
        </p:nvPicPr>
        <p:blipFill>
          <a:blip r:embed="rId3"/>
          <a:srcRect l="81390" b="90588"/>
          <a:stretch/>
        </p:blipFill>
        <p:spPr>
          <a:xfrm>
            <a:off x="465731" y="1136121"/>
            <a:ext cx="1101559" cy="457395"/>
          </a:xfrm>
          <a:prstGeom prst="rect">
            <a:avLst/>
          </a:prstGeom>
        </p:spPr>
      </p:pic>
      <p:pic>
        <p:nvPicPr>
          <p:cNvPr id="7" name="Picture 6" descr="A diagram of different colors&#10;&#10;Description automatically generated">
            <a:extLst>
              <a:ext uri="{FF2B5EF4-FFF2-40B4-BE49-F238E27FC236}">
                <a16:creationId xmlns:a16="http://schemas.microsoft.com/office/drawing/2014/main" id="{DB05B061-B309-3C12-7EB5-32AAC2005993}"/>
              </a:ext>
            </a:extLst>
          </p:cNvPr>
          <p:cNvPicPr>
            <a:picLocks noChangeAspect="1"/>
          </p:cNvPicPr>
          <p:nvPr/>
        </p:nvPicPr>
        <p:blipFill>
          <a:blip r:embed="rId3"/>
          <a:srcRect l="84543" t="9412"/>
          <a:stretch/>
        </p:blipFill>
        <p:spPr>
          <a:xfrm>
            <a:off x="652379" y="1619861"/>
            <a:ext cx="914911" cy="4402499"/>
          </a:xfrm>
          <a:prstGeom prst="rect">
            <a:avLst/>
          </a:prstGeom>
        </p:spPr>
      </p:pic>
      <p:sp>
        <p:nvSpPr>
          <p:cNvPr id="8" name="Google Shape;337;p44">
            <a:extLst>
              <a:ext uri="{FF2B5EF4-FFF2-40B4-BE49-F238E27FC236}">
                <a16:creationId xmlns:a16="http://schemas.microsoft.com/office/drawing/2014/main" id="{DE6D4D49-186D-17D4-14B5-8778082BF847}"/>
              </a:ext>
            </a:extLst>
          </p:cNvPr>
          <p:cNvSpPr txBox="1"/>
          <p:nvPr/>
        </p:nvSpPr>
        <p:spPr>
          <a:xfrm>
            <a:off x="1567291" y="4962410"/>
            <a:ext cx="10229005" cy="61556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rial"/>
                <a:cs typeface="Arial"/>
                <a:sym typeface="Arial"/>
              </a:rPr>
              <a:t>How can we detect and evaluate LLM’s hallucinations across different types?</a:t>
            </a:r>
            <a:endParaRPr lang="en-US" sz="1867" kern="0" dirty="0">
              <a:solidFill>
                <a:srgbClr val="000000"/>
              </a:solidFill>
              <a:latin typeface="Aptos (Body)"/>
              <a:cs typeface="Arial"/>
              <a:sym typeface="Arial"/>
            </a:endParaRPr>
          </a:p>
        </p:txBody>
      </p:sp>
    </p:spTree>
    <p:extLst>
      <p:ext uri="{BB962C8B-B14F-4D97-AF65-F5344CB8AC3E}">
        <p14:creationId xmlns:p14="http://schemas.microsoft.com/office/powerpoint/2010/main" val="365480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DCFCA05B-2142-0C37-7EDF-F135C97D2ECF}"/>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32F55105-C007-3B87-6F5C-7DD7172A6905}"/>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Detection: </a:t>
            </a:r>
            <a:r>
              <a:rPr lang="en-US" b="1" dirty="0" err="1">
                <a:solidFill>
                  <a:schemeClr val="accent5"/>
                </a:solidFill>
                <a:latin typeface="Helvetica Neue"/>
              </a:rPr>
              <a:t>SelfCheckGPT</a:t>
            </a:r>
            <a:endParaRPr lang="en-US" b="1" dirty="0">
              <a:solidFill>
                <a:schemeClr val="accent5"/>
              </a:solidFill>
              <a:latin typeface="Helvetica Neue"/>
            </a:endParaRPr>
          </a:p>
        </p:txBody>
      </p:sp>
      <p:sp>
        <p:nvSpPr>
          <p:cNvPr id="3" name="Slide Number Placeholder 2">
            <a:extLst>
              <a:ext uri="{FF2B5EF4-FFF2-40B4-BE49-F238E27FC236}">
                <a16:creationId xmlns:a16="http://schemas.microsoft.com/office/drawing/2014/main" id="{2AA9D0FB-A577-EFEE-B4B8-355185C05C9A}"/>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135</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4ECDDB14-612B-E71F-64B0-EEFBFA6D6365}"/>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err="1">
                <a:solidFill>
                  <a:srgbClr val="000000"/>
                </a:solidFill>
                <a:latin typeface="Aptos (Body)"/>
                <a:cs typeface="Arial"/>
                <a:sym typeface="Arial"/>
              </a:rPr>
              <a:t>Gpteval</a:t>
            </a:r>
            <a:r>
              <a:rPr lang="en-US" sz="1333" kern="0" dirty="0">
                <a:solidFill>
                  <a:srgbClr val="000000"/>
                </a:solidFill>
                <a:latin typeface="Aptos (Body)"/>
                <a:cs typeface="Arial"/>
                <a:sym typeface="Arial"/>
              </a:rPr>
              <a:t>: </a:t>
            </a:r>
            <a:r>
              <a:rPr lang="en-US" sz="1333" kern="0" dirty="0" err="1">
                <a:solidFill>
                  <a:srgbClr val="000000"/>
                </a:solidFill>
                <a:latin typeface="Aptos (Body)"/>
                <a:cs typeface="Arial"/>
                <a:sym typeface="Arial"/>
              </a:rPr>
              <a:t>Nlg</a:t>
            </a:r>
            <a:r>
              <a:rPr lang="en-US" sz="1333" kern="0" dirty="0">
                <a:solidFill>
                  <a:srgbClr val="000000"/>
                </a:solidFill>
                <a:latin typeface="Aptos (Body)"/>
                <a:cs typeface="Arial"/>
                <a:sym typeface="Arial"/>
              </a:rPr>
              <a:t> evaluation using gpt-4 with better human alignment (Yang et.al, 2023)</a:t>
            </a:r>
          </a:p>
        </p:txBody>
      </p:sp>
      <p:sp>
        <p:nvSpPr>
          <p:cNvPr id="8" name="Google Shape;337;p44">
            <a:extLst>
              <a:ext uri="{FF2B5EF4-FFF2-40B4-BE49-F238E27FC236}">
                <a16:creationId xmlns:a16="http://schemas.microsoft.com/office/drawing/2014/main" id="{67ACB25E-A665-D5AC-B054-C2F7B34D4B93}"/>
              </a:ext>
            </a:extLst>
          </p:cNvPr>
          <p:cNvSpPr txBox="1"/>
          <p:nvPr/>
        </p:nvSpPr>
        <p:spPr>
          <a:xfrm>
            <a:off x="406401" y="5471392"/>
            <a:ext cx="11315033" cy="820683"/>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err="1">
                <a:solidFill>
                  <a:srgbClr val="000000"/>
                </a:solidFill>
                <a:latin typeface="Aptos (Body)"/>
                <a:cs typeface="Arial"/>
                <a:sym typeface="Arial"/>
              </a:rPr>
              <a:t>SelfCheckGPT</a:t>
            </a:r>
            <a:r>
              <a:rPr lang="en-US" sz="1600" kern="0" dirty="0">
                <a:solidFill>
                  <a:srgbClr val="000000"/>
                </a:solidFill>
                <a:latin typeface="Aptos (Body)"/>
                <a:cs typeface="Arial"/>
                <a:sym typeface="Arial"/>
              </a:rPr>
              <a:t> can effectively detect hallucinated sentences with higher accuracy compared to several baseline methods</a:t>
            </a:r>
          </a:p>
          <a:p>
            <a:pPr marL="380990" indent="-380990" defTabSz="1219170">
              <a:buClr>
                <a:srgbClr val="000000"/>
              </a:buClr>
              <a:buFont typeface="Arial" panose="020B0604020202020204" pitchFamily="34" charset="0"/>
              <a:buChar char="•"/>
            </a:pPr>
            <a:r>
              <a:rPr lang="en-US" sz="1600" kern="0" dirty="0" err="1">
                <a:solidFill>
                  <a:srgbClr val="000000"/>
                </a:solidFill>
                <a:latin typeface="Aptos (Body)"/>
                <a:cs typeface="Arial"/>
                <a:sym typeface="Arial"/>
              </a:rPr>
              <a:t>SelfCheckGPT's</a:t>
            </a:r>
            <a:r>
              <a:rPr lang="en-US" sz="1600" kern="0" dirty="0">
                <a:solidFill>
                  <a:srgbClr val="000000"/>
                </a:solidFill>
                <a:latin typeface="Aptos (Body)"/>
                <a:cs typeface="Arial"/>
                <a:sym typeface="Arial"/>
              </a:rPr>
              <a:t> prompting method achieved the highest performance in detecting non-factual sentences</a:t>
            </a:r>
          </a:p>
        </p:txBody>
      </p:sp>
      <p:pic>
        <p:nvPicPr>
          <p:cNvPr id="4" name="Picture 3" descr="A diagram of a sample&#10;&#10;Description automatically generated">
            <a:extLst>
              <a:ext uri="{FF2B5EF4-FFF2-40B4-BE49-F238E27FC236}">
                <a16:creationId xmlns:a16="http://schemas.microsoft.com/office/drawing/2014/main" id="{8795B782-7D95-78EF-C015-6605892B91F9}"/>
              </a:ext>
            </a:extLst>
          </p:cNvPr>
          <p:cNvPicPr>
            <a:picLocks noChangeAspect="1"/>
          </p:cNvPicPr>
          <p:nvPr/>
        </p:nvPicPr>
        <p:blipFill>
          <a:blip r:embed="rId3"/>
          <a:stretch>
            <a:fillRect/>
          </a:stretch>
        </p:blipFill>
        <p:spPr>
          <a:xfrm>
            <a:off x="234767" y="897934"/>
            <a:ext cx="5305107" cy="4374573"/>
          </a:xfrm>
          <a:prstGeom prst="rect">
            <a:avLst/>
          </a:prstGeom>
        </p:spPr>
      </p:pic>
      <p:pic>
        <p:nvPicPr>
          <p:cNvPr id="7" name="Picture 6" descr="A screenshot of a table&#10;&#10;Description automatically generated">
            <a:extLst>
              <a:ext uri="{FF2B5EF4-FFF2-40B4-BE49-F238E27FC236}">
                <a16:creationId xmlns:a16="http://schemas.microsoft.com/office/drawing/2014/main" id="{AFCEB8CB-BD02-CFC5-31D7-AFD21A9F65F3}"/>
              </a:ext>
            </a:extLst>
          </p:cNvPr>
          <p:cNvPicPr>
            <a:picLocks noChangeAspect="1"/>
          </p:cNvPicPr>
          <p:nvPr/>
        </p:nvPicPr>
        <p:blipFill>
          <a:blip r:embed="rId4"/>
          <a:stretch>
            <a:fillRect/>
          </a:stretch>
        </p:blipFill>
        <p:spPr>
          <a:xfrm>
            <a:off x="6063917" y="846079"/>
            <a:ext cx="5561263" cy="4363303"/>
          </a:xfrm>
          <a:prstGeom prst="rect">
            <a:avLst/>
          </a:prstGeom>
        </p:spPr>
      </p:pic>
    </p:spTree>
    <p:extLst>
      <p:ext uri="{BB962C8B-B14F-4D97-AF65-F5344CB8AC3E}">
        <p14:creationId xmlns:p14="http://schemas.microsoft.com/office/powerpoint/2010/main" val="148290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F67B827-1609-FA86-8488-240CBD8C25D8}"/>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01B505EE-470C-D4D1-FCCA-F6AC17951C0E}"/>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Detection: </a:t>
            </a:r>
            <a:r>
              <a:rPr lang="en-US" b="1" dirty="0" err="1">
                <a:solidFill>
                  <a:schemeClr val="accent5"/>
                </a:solidFill>
                <a:latin typeface="Helvetica Neue"/>
              </a:rPr>
              <a:t>FACTScore</a:t>
            </a:r>
            <a:endParaRPr lang="en-US" b="1" dirty="0">
              <a:solidFill>
                <a:schemeClr val="accent5"/>
              </a:solidFill>
              <a:latin typeface="Helvetica Neue"/>
            </a:endParaRPr>
          </a:p>
        </p:txBody>
      </p:sp>
      <p:sp>
        <p:nvSpPr>
          <p:cNvPr id="3" name="Slide Number Placeholder 2">
            <a:extLst>
              <a:ext uri="{FF2B5EF4-FFF2-40B4-BE49-F238E27FC236}">
                <a16:creationId xmlns:a16="http://schemas.microsoft.com/office/drawing/2014/main" id="{C50DA6C0-DD01-C301-12A6-E0FB48C1AAE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136</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4DB2D375-EC2F-D192-B30A-00F11E7D77E1}"/>
              </a:ext>
            </a:extLst>
          </p:cNvPr>
          <p:cNvSpPr txBox="1"/>
          <p:nvPr/>
        </p:nvSpPr>
        <p:spPr>
          <a:xfrm>
            <a:off x="0" y="6529706"/>
            <a:ext cx="8598568"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t>
            </a:r>
            <a:r>
              <a:rPr lang="en-US" sz="1333" kern="0" dirty="0" err="1">
                <a:solidFill>
                  <a:srgbClr val="000000"/>
                </a:solidFill>
                <a:latin typeface="Aptos (Body)"/>
                <a:cs typeface="Arial"/>
                <a:sym typeface="Arial"/>
              </a:rPr>
              <a:t>Factscore</a:t>
            </a:r>
            <a:r>
              <a:rPr lang="en-US" sz="1333" kern="0" dirty="0">
                <a:solidFill>
                  <a:srgbClr val="000000"/>
                </a:solidFill>
                <a:latin typeface="Aptos (Body)"/>
                <a:cs typeface="Arial"/>
                <a:sym typeface="Arial"/>
              </a:rPr>
              <a:t>: Fine-grained atomic evaluation of factual precision in long form text generation (</a:t>
            </a:r>
            <a:r>
              <a:rPr lang="en-US" sz="1333" kern="0" dirty="0" err="1">
                <a:solidFill>
                  <a:srgbClr val="000000"/>
                </a:solidFill>
                <a:latin typeface="Aptos (Body)"/>
                <a:cs typeface="Arial"/>
                <a:sym typeface="Arial"/>
              </a:rPr>
              <a:t>Sewon</a:t>
            </a:r>
            <a:r>
              <a:rPr lang="en-US" sz="1333" kern="0" dirty="0">
                <a:solidFill>
                  <a:srgbClr val="000000"/>
                </a:solidFill>
                <a:latin typeface="Aptos (Body)"/>
                <a:cs typeface="Arial"/>
                <a:sym typeface="Arial"/>
              </a:rPr>
              <a:t> et.al, 2023)</a:t>
            </a:r>
          </a:p>
        </p:txBody>
      </p:sp>
      <p:sp>
        <p:nvSpPr>
          <p:cNvPr id="8" name="Google Shape;337;p44">
            <a:extLst>
              <a:ext uri="{FF2B5EF4-FFF2-40B4-BE49-F238E27FC236}">
                <a16:creationId xmlns:a16="http://schemas.microsoft.com/office/drawing/2014/main" id="{3985758C-F6B7-D967-B919-2F343BD058D3}"/>
              </a:ext>
            </a:extLst>
          </p:cNvPr>
          <p:cNvSpPr txBox="1"/>
          <p:nvPr/>
        </p:nvSpPr>
        <p:spPr>
          <a:xfrm>
            <a:off x="352928" y="5628014"/>
            <a:ext cx="11315033" cy="574462"/>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GPT-4 and ChatGPT are more factual than public models, and Vicuna and Alpaca are some of the best public models.</a:t>
            </a:r>
          </a:p>
        </p:txBody>
      </p:sp>
      <p:pic>
        <p:nvPicPr>
          <p:cNvPr id="5" name="Picture 4" descr="A diagram of a movie&#10;&#10;Description automatically generated with medium confidence">
            <a:extLst>
              <a:ext uri="{FF2B5EF4-FFF2-40B4-BE49-F238E27FC236}">
                <a16:creationId xmlns:a16="http://schemas.microsoft.com/office/drawing/2014/main" id="{9470D86D-4A81-7B08-80C0-122030203D9A}"/>
              </a:ext>
            </a:extLst>
          </p:cNvPr>
          <p:cNvPicPr>
            <a:picLocks noChangeAspect="1"/>
          </p:cNvPicPr>
          <p:nvPr/>
        </p:nvPicPr>
        <p:blipFill>
          <a:blip r:embed="rId3"/>
          <a:stretch>
            <a:fillRect/>
          </a:stretch>
        </p:blipFill>
        <p:spPr>
          <a:xfrm>
            <a:off x="121745" y="942755"/>
            <a:ext cx="5273497" cy="4409823"/>
          </a:xfrm>
          <a:prstGeom prst="rect">
            <a:avLst/>
          </a:prstGeom>
        </p:spPr>
      </p:pic>
      <p:pic>
        <p:nvPicPr>
          <p:cNvPr id="9" name="Picture 8" descr="A table with numbers and symbols&#10;&#10;Description automatically generated">
            <a:extLst>
              <a:ext uri="{FF2B5EF4-FFF2-40B4-BE49-F238E27FC236}">
                <a16:creationId xmlns:a16="http://schemas.microsoft.com/office/drawing/2014/main" id="{F9524779-55AD-3581-A3A7-403F9BB0736A}"/>
              </a:ext>
            </a:extLst>
          </p:cNvPr>
          <p:cNvPicPr>
            <a:picLocks noChangeAspect="1"/>
          </p:cNvPicPr>
          <p:nvPr/>
        </p:nvPicPr>
        <p:blipFill>
          <a:blip r:embed="rId4"/>
          <a:stretch>
            <a:fillRect/>
          </a:stretch>
        </p:blipFill>
        <p:spPr>
          <a:xfrm>
            <a:off x="5339568" y="2139892"/>
            <a:ext cx="6730689" cy="1809432"/>
          </a:xfrm>
          <a:prstGeom prst="rect">
            <a:avLst/>
          </a:prstGeom>
        </p:spPr>
      </p:pic>
    </p:spTree>
    <p:extLst>
      <p:ext uri="{BB962C8B-B14F-4D97-AF65-F5344CB8AC3E}">
        <p14:creationId xmlns:p14="http://schemas.microsoft.com/office/powerpoint/2010/main" val="117752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BF36D41B-E35B-AC0C-9680-788B8F13562B}"/>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1A0C1F88-D80E-2D31-8772-6CA2AC72F828}"/>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a:t>
            </a:r>
            <a:r>
              <a:rPr lang="en-US" b="1" dirty="0" err="1">
                <a:solidFill>
                  <a:schemeClr val="accent5"/>
                </a:solidFill>
                <a:latin typeface="Helvetica Neue"/>
              </a:rPr>
              <a:t>eLiciTation</a:t>
            </a:r>
            <a:r>
              <a:rPr lang="en-US" b="1" dirty="0">
                <a:solidFill>
                  <a:schemeClr val="accent5"/>
                </a:solidFill>
                <a:latin typeface="Helvetica Neue"/>
              </a:rPr>
              <a:t> dataset</a:t>
            </a:r>
          </a:p>
        </p:txBody>
      </p:sp>
      <p:sp>
        <p:nvSpPr>
          <p:cNvPr id="6" name="Slide Number Placeholder 5">
            <a:extLst>
              <a:ext uri="{FF2B5EF4-FFF2-40B4-BE49-F238E27FC236}">
                <a16:creationId xmlns:a16="http://schemas.microsoft.com/office/drawing/2014/main" id="{1E7DF305-2462-3F65-1230-A90407BBD803}"/>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137</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CBC8F442-5621-983B-7144-D56AE4CB4C94}"/>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8" name="Google Shape;337;p44">
            <a:extLst>
              <a:ext uri="{FF2B5EF4-FFF2-40B4-BE49-F238E27FC236}">
                <a16:creationId xmlns:a16="http://schemas.microsoft.com/office/drawing/2014/main" id="{029AC413-1DC6-2A7B-7AD5-A2C096EAAE8E}"/>
              </a:ext>
            </a:extLst>
          </p:cNvPr>
          <p:cNvSpPr txBox="1"/>
          <p:nvPr/>
        </p:nvSpPr>
        <p:spPr>
          <a:xfrm>
            <a:off x="1588682" y="4713288"/>
            <a:ext cx="10229005" cy="1477529"/>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Selected 15 LLMs, and used them to generate a total of 75,000 text passages, with each LLM producing 5,000 text prose entries. </a:t>
            </a:r>
          </a:p>
          <a:p>
            <a:pPr marL="380990" indent="-380990" defTabSz="1219170">
              <a:buClr>
                <a:srgbClr val="000000"/>
              </a:buClr>
              <a:buFont typeface="Arial" panose="020B0604020202020204" pitchFamily="34" charset="0"/>
              <a:buChar char="•"/>
            </a:pPr>
            <a:r>
              <a:rPr lang="en-US" sz="1867" kern="0" dirty="0">
                <a:solidFill>
                  <a:srgbClr val="000000"/>
                </a:solidFill>
                <a:latin typeface="Aptos (Body)"/>
                <a:cs typeface="Arial"/>
                <a:sym typeface="Arial"/>
              </a:rPr>
              <a:t>The text prompts provided to these LLMs consisted of tweets from NYTimes and headlines sourced from the </a:t>
            </a:r>
            <a:r>
              <a:rPr lang="en-US" sz="1867" kern="0" dirty="0" err="1">
                <a:solidFill>
                  <a:srgbClr val="000000"/>
                </a:solidFill>
                <a:latin typeface="Aptos (Body)"/>
                <a:cs typeface="Arial"/>
                <a:sym typeface="Arial"/>
              </a:rPr>
              <a:t>Politifact</a:t>
            </a:r>
            <a:r>
              <a:rPr lang="en-US" sz="1867" kern="0" dirty="0">
                <a:solidFill>
                  <a:srgbClr val="000000"/>
                </a:solidFill>
                <a:latin typeface="Aptos (Body)"/>
                <a:cs typeface="Arial"/>
                <a:sym typeface="Arial"/>
              </a:rPr>
              <a:t> dataset</a:t>
            </a:r>
          </a:p>
        </p:txBody>
      </p:sp>
      <p:pic>
        <p:nvPicPr>
          <p:cNvPr id="5" name="Picture 4" descr="A table with numbers and text&#10;&#10;Description automatically generated">
            <a:extLst>
              <a:ext uri="{FF2B5EF4-FFF2-40B4-BE49-F238E27FC236}">
                <a16:creationId xmlns:a16="http://schemas.microsoft.com/office/drawing/2014/main" id="{6436D15C-A34C-19A1-BFDC-0F9263F85101}"/>
              </a:ext>
            </a:extLst>
          </p:cNvPr>
          <p:cNvPicPr>
            <a:picLocks noChangeAspect="1"/>
          </p:cNvPicPr>
          <p:nvPr/>
        </p:nvPicPr>
        <p:blipFill>
          <a:blip r:embed="rId3"/>
          <a:stretch>
            <a:fillRect/>
          </a:stretch>
        </p:blipFill>
        <p:spPr>
          <a:xfrm>
            <a:off x="2417526" y="1119670"/>
            <a:ext cx="7356948" cy="3254476"/>
          </a:xfrm>
          <a:prstGeom prst="rect">
            <a:avLst/>
          </a:prstGeom>
        </p:spPr>
      </p:pic>
    </p:spTree>
    <p:extLst>
      <p:ext uri="{BB962C8B-B14F-4D97-AF65-F5344CB8AC3E}">
        <p14:creationId xmlns:p14="http://schemas.microsoft.com/office/powerpoint/2010/main" val="7043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C706BC6-C046-78EF-CA34-4D4A3D6C541E}"/>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AC2663E2-939D-FBF9-8FFA-8EE024F6CCC7}"/>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Vulnerability Index (HVI)</a:t>
            </a:r>
          </a:p>
        </p:txBody>
      </p:sp>
      <p:sp>
        <p:nvSpPr>
          <p:cNvPr id="11" name="Slide Number Placeholder 10">
            <a:extLst>
              <a:ext uri="{FF2B5EF4-FFF2-40B4-BE49-F238E27FC236}">
                <a16:creationId xmlns:a16="http://schemas.microsoft.com/office/drawing/2014/main" id="{FB761391-91E3-332F-679B-687F96BFBAAE}"/>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138</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4539CB96-8173-EB90-0075-23072D4390B4}"/>
              </a:ext>
            </a:extLst>
          </p:cNvPr>
          <p:cNvSpPr txBox="1"/>
          <p:nvPr/>
        </p:nvSpPr>
        <p:spPr>
          <a:xfrm>
            <a:off x="0" y="6529706"/>
            <a:ext cx="8128000"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Survey of Hallucination in “Large” Foundation Models (</a:t>
            </a:r>
            <a:r>
              <a:rPr lang="en-US" sz="1333" kern="0" dirty="0" err="1">
                <a:solidFill>
                  <a:srgbClr val="000000"/>
                </a:solidFill>
                <a:latin typeface="Aptos (Body)"/>
                <a:cs typeface="Arial"/>
                <a:sym typeface="Arial"/>
              </a:rPr>
              <a:t>Rawte</a:t>
            </a:r>
            <a:r>
              <a:rPr lang="en-US" sz="1333" kern="0" dirty="0">
                <a:solidFill>
                  <a:srgbClr val="000000"/>
                </a:solidFill>
                <a:latin typeface="Aptos (Body)"/>
                <a:cs typeface="Arial"/>
                <a:sym typeface="Arial"/>
              </a:rPr>
              <a:t> et.al, 2023)</a:t>
            </a:r>
          </a:p>
        </p:txBody>
      </p:sp>
      <p:sp>
        <p:nvSpPr>
          <p:cNvPr id="8" name="Google Shape;337;p44">
            <a:extLst>
              <a:ext uri="{FF2B5EF4-FFF2-40B4-BE49-F238E27FC236}">
                <a16:creationId xmlns:a16="http://schemas.microsoft.com/office/drawing/2014/main" id="{66DFC14B-8B52-5023-DAB8-A422E1120102}"/>
              </a:ext>
            </a:extLst>
          </p:cNvPr>
          <p:cNvSpPr txBox="1"/>
          <p:nvPr/>
        </p:nvSpPr>
        <p:spPr>
          <a:xfrm>
            <a:off x="406401" y="5471393"/>
            <a:ext cx="11315033" cy="1066904"/>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Larger LLMs without RLHF are prone to both orientations of hallucination</a:t>
            </a:r>
          </a:p>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For smaller LLMs like T5, Dolly, etc., Generated Golem, Virtual Voice, and Geographic Erratum categories of hallucination are rarely observed.</a:t>
            </a:r>
          </a:p>
        </p:txBody>
      </p:sp>
      <p:pic>
        <p:nvPicPr>
          <p:cNvPr id="5" name="Picture 4" descr="A graph of data on a grid&#10;&#10;Description automatically generated with medium confidence">
            <a:extLst>
              <a:ext uri="{FF2B5EF4-FFF2-40B4-BE49-F238E27FC236}">
                <a16:creationId xmlns:a16="http://schemas.microsoft.com/office/drawing/2014/main" id="{43B7884E-BB86-F14B-EA7C-A92C1B356379}"/>
              </a:ext>
            </a:extLst>
          </p:cNvPr>
          <p:cNvPicPr>
            <a:picLocks noChangeAspect="1"/>
          </p:cNvPicPr>
          <p:nvPr/>
        </p:nvPicPr>
        <p:blipFill>
          <a:blip r:embed="rId3"/>
          <a:stretch>
            <a:fillRect/>
          </a:stretch>
        </p:blipFill>
        <p:spPr>
          <a:xfrm>
            <a:off x="117634" y="897934"/>
            <a:ext cx="6147887" cy="4571743"/>
          </a:xfrm>
          <a:prstGeom prst="rect">
            <a:avLst/>
          </a:prstGeom>
        </p:spPr>
      </p:pic>
      <p:pic>
        <p:nvPicPr>
          <p:cNvPr id="9" name="Picture 8" descr="A chart with numbers and colors&#10;&#10;Description automatically generated with medium confidence">
            <a:extLst>
              <a:ext uri="{FF2B5EF4-FFF2-40B4-BE49-F238E27FC236}">
                <a16:creationId xmlns:a16="http://schemas.microsoft.com/office/drawing/2014/main" id="{396EC63B-0C22-2A1D-91E3-0E2E684C5E83}"/>
              </a:ext>
            </a:extLst>
          </p:cNvPr>
          <p:cNvPicPr>
            <a:picLocks noChangeAspect="1"/>
          </p:cNvPicPr>
          <p:nvPr/>
        </p:nvPicPr>
        <p:blipFill>
          <a:blip r:embed="rId4"/>
          <a:stretch>
            <a:fillRect/>
          </a:stretch>
        </p:blipFill>
        <p:spPr>
          <a:xfrm>
            <a:off x="6504136" y="1084963"/>
            <a:ext cx="5388929" cy="3932015"/>
          </a:xfrm>
          <a:prstGeom prst="rect">
            <a:avLst/>
          </a:prstGeom>
        </p:spPr>
      </p:pic>
    </p:spTree>
    <p:extLst>
      <p:ext uri="{BB962C8B-B14F-4D97-AF65-F5344CB8AC3E}">
        <p14:creationId xmlns:p14="http://schemas.microsoft.com/office/powerpoint/2010/main" val="37635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A6FCE-5513-B59F-F46C-4B5642639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8C7BA9-BD40-1673-BD22-83F617BE4ED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20F0EBA-1030-3068-16E4-5FB7D9B34CBA}"/>
              </a:ext>
            </a:extLst>
          </p:cNvPr>
          <p:cNvSpPr>
            <a:spLocks noGrp="1"/>
          </p:cNvSpPr>
          <p:nvPr>
            <p:ph idx="1"/>
          </p:nvPr>
        </p:nvSpPr>
        <p:spPr/>
        <p:txBody>
          <a:bodyPr>
            <a:normAutofit/>
          </a:bodyPr>
          <a:lstStyle/>
          <a:p>
            <a:r>
              <a:rPr lang="en-IN" dirty="0"/>
              <a:t>Introductions to LLMs and Recap Their Capabilities [25 mins]</a:t>
            </a:r>
          </a:p>
          <a:p>
            <a:r>
              <a:rPr lang="en-IN" dirty="0"/>
              <a:t>Generating Annotations for Reasoning Tasks using LLMs [25 mins]</a:t>
            </a:r>
          </a:p>
          <a:p>
            <a:r>
              <a:rPr lang="en-IN" dirty="0"/>
              <a:t>Reasoning Datasets with LLM Annotations [25 mins]</a:t>
            </a:r>
          </a:p>
          <a:p>
            <a:r>
              <a:rPr lang="en-US" dirty="0"/>
              <a:t>Tea break [30 min]</a:t>
            </a:r>
          </a:p>
          <a:p>
            <a:r>
              <a:rPr lang="en-IN" dirty="0"/>
              <a:t>Evaluation of LLM Generated Annotations [25 mins]</a:t>
            </a:r>
          </a:p>
          <a:p>
            <a:r>
              <a:rPr lang="en-IN" dirty="0" err="1"/>
              <a:t>Autolabel</a:t>
            </a:r>
            <a:r>
              <a:rPr lang="en-IN" dirty="0"/>
              <a:t> Tools to Label Reasoning Datasets [25 mins]</a:t>
            </a:r>
          </a:p>
          <a:p>
            <a:r>
              <a:rPr lang="en-IN" b="1" dirty="0">
                <a:solidFill>
                  <a:srgbClr val="FF0000"/>
                </a:solidFill>
              </a:rPr>
              <a:t>Overcoming the Hallucinations in LLM Annotations and Future Trends [25 mins]</a:t>
            </a:r>
          </a:p>
          <a:p>
            <a:pPr marL="634985" lvl="1" indent="-171446">
              <a:buSzPts val="2100"/>
            </a:pPr>
            <a:r>
              <a:rPr lang="en-US" dirty="0">
                <a:solidFill>
                  <a:schemeClr val="tx1"/>
                </a:solidFill>
              </a:rPr>
              <a:t>Taxonomy of hallucinations </a:t>
            </a:r>
          </a:p>
          <a:p>
            <a:pPr marL="634985" lvl="1" indent="-171446">
              <a:buSzPts val="2100"/>
            </a:pPr>
            <a:r>
              <a:rPr lang="en-US" dirty="0">
                <a:solidFill>
                  <a:schemeClr val="tx1"/>
                </a:solidFill>
              </a:rPr>
              <a:t>Hallucination detection</a:t>
            </a:r>
            <a:r>
              <a:rPr lang="en-US" dirty="0">
                <a:solidFill>
                  <a:srgbClr val="FF0000"/>
                </a:solidFill>
              </a:rPr>
              <a:t> </a:t>
            </a:r>
          </a:p>
          <a:p>
            <a:pPr marL="634985" lvl="1" indent="-171446">
              <a:buSzPts val="2100"/>
            </a:pPr>
            <a:r>
              <a:rPr lang="en-US" dirty="0">
                <a:solidFill>
                  <a:srgbClr val="FF0000"/>
                </a:solidFill>
              </a:rPr>
              <a:t>Methods to mitigate hallucination </a:t>
            </a:r>
          </a:p>
          <a:p>
            <a:pPr lvl="1"/>
            <a:endParaRPr lang="en-US" b="1" dirty="0">
              <a:solidFill>
                <a:srgbClr val="FF0000"/>
              </a:solidFill>
            </a:endParaRPr>
          </a:p>
        </p:txBody>
      </p:sp>
      <p:sp>
        <p:nvSpPr>
          <p:cNvPr id="5" name="Footer Placeholder 4">
            <a:extLst>
              <a:ext uri="{FF2B5EF4-FFF2-40B4-BE49-F238E27FC236}">
                <a16:creationId xmlns:a16="http://schemas.microsoft.com/office/drawing/2014/main" id="{6CAFD88C-B72B-67CE-E8C2-531DD467FEBD}"/>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65A827AA-A7A4-DD07-275A-EC482EF955FC}"/>
              </a:ext>
            </a:extLst>
          </p:cNvPr>
          <p:cNvSpPr>
            <a:spLocks noGrp="1"/>
          </p:cNvSpPr>
          <p:nvPr>
            <p:ph type="sldNum" sz="quarter" idx="12"/>
          </p:nvPr>
        </p:nvSpPr>
        <p:spPr/>
        <p:txBody>
          <a:bodyPr/>
          <a:lstStyle/>
          <a:p>
            <a:fld id="{AE17A532-D286-470D-AE82-1500C848B688}" type="slidenum">
              <a:rPr lang="en-US" smtClean="0"/>
              <a:pPr/>
              <a:t>139</a:t>
            </a:fld>
            <a:endParaRPr lang="en-US" dirty="0"/>
          </a:p>
        </p:txBody>
      </p:sp>
      <p:sp>
        <p:nvSpPr>
          <p:cNvPr id="7" name="Content Placeholder 6">
            <a:extLst>
              <a:ext uri="{FF2B5EF4-FFF2-40B4-BE49-F238E27FC236}">
                <a16:creationId xmlns:a16="http://schemas.microsoft.com/office/drawing/2014/main" id="{C84ECFF1-44F3-59EF-6483-FAB4BB2EF9EE}"/>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3984369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3576638"/>
            <a:ext cx="11858625" cy="2719386"/>
          </a:xfrm>
        </p:spPr>
        <p:txBody>
          <a:bodyPr>
            <a:normAutofit fontScale="77500" lnSpcReduction="20000"/>
          </a:bodyPr>
          <a:lstStyle/>
          <a:p>
            <a:r>
              <a:rPr lang="en-IN" dirty="0"/>
              <a:t>5 datasets</a:t>
            </a:r>
          </a:p>
          <a:p>
            <a:pPr lvl="1"/>
            <a:r>
              <a:rPr lang="en-IN" dirty="0"/>
              <a:t>CSQA asks commonsense questions about the world involving complex semantics that often require prior knowledge. </a:t>
            </a:r>
          </a:p>
          <a:p>
            <a:pPr lvl="1"/>
            <a:r>
              <a:rPr lang="en-IN" dirty="0" err="1"/>
              <a:t>StrategyQA</a:t>
            </a:r>
            <a:r>
              <a:rPr lang="en-IN" dirty="0"/>
              <a:t> involves inferring a multi-hop strategy to answer questions. </a:t>
            </a:r>
          </a:p>
          <a:p>
            <a:pPr lvl="1"/>
            <a:r>
              <a:rPr lang="en-IN" dirty="0"/>
              <a:t>Date Understanding involves inferring a date from a given context</a:t>
            </a:r>
          </a:p>
          <a:p>
            <a:pPr lvl="1"/>
            <a:r>
              <a:rPr lang="en-IN" dirty="0"/>
              <a:t>Sports Understanding involves determining whether a sentence relating to sports is plausible or implausible. </a:t>
            </a:r>
          </a:p>
          <a:p>
            <a:pPr lvl="1"/>
            <a:r>
              <a:rPr lang="en-IN" dirty="0" err="1"/>
              <a:t>SayCan</a:t>
            </a:r>
            <a:r>
              <a:rPr lang="en-IN" dirty="0"/>
              <a:t> involves mapping a natural language instruction to a sequence of robot actions from a discrete set.</a:t>
            </a:r>
          </a:p>
          <a:p>
            <a:r>
              <a:rPr lang="en-IN" dirty="0" err="1"/>
              <a:t>PaLM</a:t>
            </a:r>
            <a:r>
              <a:rPr lang="en-IN" dirty="0"/>
              <a:t> 540B with </a:t>
            </a:r>
            <a:r>
              <a:rPr lang="en-IN" dirty="0" err="1"/>
              <a:t>CoT</a:t>
            </a:r>
            <a:r>
              <a:rPr lang="en-IN" dirty="0"/>
              <a:t> achieved SOTA on </a:t>
            </a:r>
            <a:r>
              <a:rPr lang="en-IN" dirty="0" err="1"/>
              <a:t>StrategyQA</a:t>
            </a:r>
            <a:r>
              <a:rPr lang="en-IN" dirty="0"/>
              <a:t> (75.6% vs 69.4%) and outperforms an unaided sports enthusiast on sports understanding (95.4% vs 84%).</a:t>
            </a:r>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US" dirty="0"/>
              <a:t>Wei, Jason, </a:t>
            </a:r>
            <a:r>
              <a:rPr lang="en-US" dirty="0" err="1"/>
              <a:t>Xuezhi</a:t>
            </a:r>
            <a:r>
              <a:rPr lang="en-US" dirty="0"/>
              <a:t> Wang, Dale Schuurmans, Maarten </a:t>
            </a:r>
            <a:r>
              <a:rPr lang="en-US" dirty="0" err="1"/>
              <a:t>Bosma</a:t>
            </a:r>
            <a:r>
              <a:rPr lang="en-US" dirty="0"/>
              <a:t>, Ed Chi, Quoc Le, and Denny Zhou. "Chain of thought prompting elicits reasoning in large language models." arXiv:2201.11903 (2022).</a:t>
            </a:r>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err="1"/>
              <a:t>CoT</a:t>
            </a:r>
            <a:r>
              <a:rPr lang="en-US" dirty="0"/>
              <a:t> improves </a:t>
            </a:r>
            <a:r>
              <a:rPr lang="en-IN" dirty="0"/>
              <a:t>Commonsense Reasoning</a:t>
            </a:r>
            <a:endParaRPr lang="en-US" dirty="0"/>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14</a:t>
            </a:fld>
            <a:endParaRPr lang="en-US" dirty="0"/>
          </a:p>
        </p:txBody>
      </p:sp>
      <p:pic>
        <p:nvPicPr>
          <p:cNvPr id="9" name="Content Placeholder 8">
            <a:extLst>
              <a:ext uri="{FF2B5EF4-FFF2-40B4-BE49-F238E27FC236}">
                <a16:creationId xmlns:a16="http://schemas.microsoft.com/office/drawing/2014/main" id="{BB59E9E1-D564-9D58-F312-05BD8AAD7A26}"/>
              </a:ext>
            </a:extLst>
          </p:cNvPr>
          <p:cNvPicPr>
            <a:picLocks noGrp="1" noChangeAspect="1"/>
          </p:cNvPicPr>
          <p:nvPr>
            <p:ph idx="14"/>
          </p:nvPr>
        </p:nvPicPr>
        <p:blipFill>
          <a:blip r:embed="rId2"/>
          <a:stretch>
            <a:fillRect/>
          </a:stretch>
        </p:blipFill>
        <p:spPr>
          <a:xfrm>
            <a:off x="2697479" y="1048744"/>
            <a:ext cx="8347117" cy="2452659"/>
          </a:xfrm>
          <a:prstGeom prst="rect">
            <a:avLst/>
          </a:prstGeom>
        </p:spPr>
      </p:pic>
    </p:spTree>
    <p:extLst>
      <p:ext uri="{BB962C8B-B14F-4D97-AF65-F5344CB8AC3E}">
        <p14:creationId xmlns:p14="http://schemas.microsoft.com/office/powerpoint/2010/main" val="33566867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B59C8667-05DB-1013-CDDE-C3B8042D055C}"/>
            </a:ext>
          </a:extLst>
        </p:cNvPr>
        <p:cNvGrpSpPr/>
        <p:nvPr/>
      </p:nvGrpSpPr>
      <p:grpSpPr>
        <a:xfrm>
          <a:off x="0" y="0"/>
          <a:ext cx="0" cy="0"/>
          <a:chOff x="0" y="0"/>
          <a:chExt cx="0" cy="0"/>
        </a:xfrm>
      </p:grpSpPr>
      <p:pic>
        <p:nvPicPr>
          <p:cNvPr id="7" name="Picture 6" descr="A diagram of a baseball game&#10;&#10;Description automatically generated">
            <a:extLst>
              <a:ext uri="{FF2B5EF4-FFF2-40B4-BE49-F238E27FC236}">
                <a16:creationId xmlns:a16="http://schemas.microsoft.com/office/drawing/2014/main" id="{30310013-DB82-B226-E541-6DA7B0B164A5}"/>
              </a:ext>
            </a:extLst>
          </p:cNvPr>
          <p:cNvPicPr>
            <a:picLocks noChangeAspect="1"/>
          </p:cNvPicPr>
          <p:nvPr/>
        </p:nvPicPr>
        <p:blipFill>
          <a:blip r:embed="rId3"/>
          <a:stretch>
            <a:fillRect/>
          </a:stretch>
        </p:blipFill>
        <p:spPr>
          <a:xfrm>
            <a:off x="4456005" y="1184844"/>
            <a:ext cx="7582571" cy="5057949"/>
          </a:xfrm>
          <a:prstGeom prst="rect">
            <a:avLst/>
          </a:prstGeom>
        </p:spPr>
      </p:pic>
      <p:sp>
        <p:nvSpPr>
          <p:cNvPr id="60" name="Google Shape;60;p14">
            <a:extLst>
              <a:ext uri="{FF2B5EF4-FFF2-40B4-BE49-F238E27FC236}">
                <a16:creationId xmlns:a16="http://schemas.microsoft.com/office/drawing/2014/main" id="{906730E5-4046-4BE4-E271-D643103C788C}"/>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Mitigation</a:t>
            </a:r>
          </a:p>
        </p:txBody>
      </p:sp>
      <p:sp>
        <p:nvSpPr>
          <p:cNvPr id="13" name="Slide Number Placeholder 12">
            <a:extLst>
              <a:ext uri="{FF2B5EF4-FFF2-40B4-BE49-F238E27FC236}">
                <a16:creationId xmlns:a16="http://schemas.microsoft.com/office/drawing/2014/main" id="{4DD8D127-AF6B-161B-FEDE-2F953F6FB520}"/>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140</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96DDE8F5-9E39-A5A2-442D-B72C2CA4EC26}"/>
              </a:ext>
            </a:extLst>
          </p:cNvPr>
          <p:cNvSpPr txBox="1"/>
          <p:nvPr/>
        </p:nvSpPr>
        <p:spPr>
          <a:xfrm>
            <a:off x="0" y="6529706"/>
            <a:ext cx="11849768"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Stitch in Time Saves Nine: Detecting and Mitigating Hallucinations of LLMs by Validating Low-Confidence Generation (Neeraj et.al, 2023)</a:t>
            </a:r>
          </a:p>
        </p:txBody>
      </p:sp>
      <p:sp>
        <p:nvSpPr>
          <p:cNvPr id="3" name="Google Shape;701;p37">
            <a:extLst>
              <a:ext uri="{FF2B5EF4-FFF2-40B4-BE49-F238E27FC236}">
                <a16:creationId xmlns:a16="http://schemas.microsoft.com/office/drawing/2014/main" id="{66230FCF-B662-F940-9BDC-FCD2418FF49E}"/>
              </a:ext>
            </a:extLst>
          </p:cNvPr>
          <p:cNvSpPr txBox="1"/>
          <p:nvPr/>
        </p:nvSpPr>
        <p:spPr>
          <a:xfrm>
            <a:off x="153425" y="1016751"/>
            <a:ext cx="5226028" cy="1559347"/>
          </a:xfrm>
          <a:prstGeom prst="rect">
            <a:avLst/>
          </a:prstGeom>
          <a:noFill/>
          <a:ln>
            <a:noFill/>
          </a:ln>
        </p:spPr>
        <p:txBody>
          <a:bodyPr spcFirstLastPara="1" wrap="square" lIns="162533" tIns="162533" rIns="162533" bIns="162533" anchor="t" anchorCtr="0">
            <a:spAutoFit/>
          </a:bodyPr>
          <a:lstStyle/>
          <a:p>
            <a:pPr marL="228594" indent="-228594" defTabSz="1219170">
              <a:buClr>
                <a:srgbClr val="000000"/>
              </a:buClr>
              <a:buFont typeface="Arial" panose="020B0604020202020204" pitchFamily="34" charset="0"/>
              <a:buChar char="•"/>
            </a:pPr>
            <a:r>
              <a:rPr lang="en-US" sz="1600" kern="0" dirty="0">
                <a:solidFill>
                  <a:srgbClr val="000000"/>
                </a:solidFill>
                <a:latin typeface="Montserrat"/>
                <a:ea typeface="Montserrat"/>
                <a:cs typeface="Montserrat"/>
                <a:sym typeface="Montserrat"/>
              </a:rPr>
              <a:t>Leveraging external knowledge to validate the correctness: RAG</a:t>
            </a:r>
          </a:p>
          <a:p>
            <a:pPr marL="228594" indent="-228594" defTabSz="1219170">
              <a:buClr>
                <a:srgbClr val="000000"/>
              </a:buClr>
              <a:buFont typeface="Arial" panose="020B0604020202020204" pitchFamily="34" charset="0"/>
              <a:buChar char="•"/>
            </a:pPr>
            <a:r>
              <a:rPr lang="en-US" sz="1600" kern="0" dirty="0">
                <a:solidFill>
                  <a:srgbClr val="000000"/>
                </a:solidFill>
                <a:latin typeface="Montserrat"/>
                <a:ea typeface="Montserrat"/>
                <a:cs typeface="Montserrat"/>
                <a:sym typeface="Montserrat"/>
              </a:rPr>
              <a:t>Modifying the decoding strategy</a:t>
            </a:r>
            <a:endParaRPr lang="en" sz="1600" kern="0" dirty="0">
              <a:solidFill>
                <a:srgbClr val="212121"/>
              </a:solidFill>
              <a:latin typeface="Montserrat"/>
              <a:ea typeface="Montserrat"/>
              <a:cs typeface="Montserrat"/>
              <a:sym typeface="Montserrat"/>
            </a:endParaRPr>
          </a:p>
          <a:p>
            <a:pPr marL="228594" indent="-228594" defTabSz="1219170">
              <a:buClr>
                <a:srgbClr val="000000"/>
              </a:buClr>
              <a:buFont typeface="Arial" panose="020B0604020202020204" pitchFamily="34" charset="0"/>
              <a:buChar char="•"/>
            </a:pPr>
            <a:r>
              <a:rPr lang="en-US" sz="1600" kern="0" dirty="0">
                <a:solidFill>
                  <a:srgbClr val="000000"/>
                </a:solidFill>
                <a:latin typeface="Montserrat"/>
                <a:ea typeface="Montserrat"/>
                <a:cs typeface="Montserrat"/>
                <a:sym typeface="Montserrat"/>
              </a:rPr>
              <a:t>Sampling multiple outputs and checking their consistency: </a:t>
            </a:r>
            <a:r>
              <a:rPr lang="en-US" sz="1600" kern="0" dirty="0" err="1">
                <a:solidFill>
                  <a:srgbClr val="000000"/>
                </a:solidFill>
                <a:latin typeface="Montserrat"/>
                <a:ea typeface="Montserrat"/>
                <a:cs typeface="Montserrat"/>
                <a:sym typeface="Montserrat"/>
              </a:rPr>
              <a:t>SelfCheckGPT</a:t>
            </a:r>
            <a:endParaRPr lang="en" sz="1600" kern="0" dirty="0">
              <a:solidFill>
                <a:srgbClr val="212121"/>
              </a:solidFill>
              <a:latin typeface="Montserrat"/>
              <a:ea typeface="Montserrat"/>
              <a:cs typeface="Montserrat"/>
              <a:sym typeface="Montserrat"/>
            </a:endParaRPr>
          </a:p>
        </p:txBody>
      </p:sp>
      <p:sp>
        <p:nvSpPr>
          <p:cNvPr id="10" name="Google Shape;337;p44">
            <a:extLst>
              <a:ext uri="{FF2B5EF4-FFF2-40B4-BE49-F238E27FC236}">
                <a16:creationId xmlns:a16="http://schemas.microsoft.com/office/drawing/2014/main" id="{DAB449CF-1569-32CC-E47A-4250850ACB15}"/>
              </a:ext>
            </a:extLst>
          </p:cNvPr>
          <p:cNvSpPr txBox="1"/>
          <p:nvPr/>
        </p:nvSpPr>
        <p:spPr>
          <a:xfrm>
            <a:off x="153425" y="4553371"/>
            <a:ext cx="4167249" cy="1559347"/>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Proposed active detection and mitigation approach successfully reduces the hallucinations of the GPT-3.5 model from 47.5% to 14.5% on average</a:t>
            </a:r>
          </a:p>
        </p:txBody>
      </p:sp>
      <p:pic>
        <p:nvPicPr>
          <p:cNvPr id="12" name="Picture 11" descr="A graph with a bar and numbers&#10;&#10;Description automatically generated with medium confidence">
            <a:extLst>
              <a:ext uri="{FF2B5EF4-FFF2-40B4-BE49-F238E27FC236}">
                <a16:creationId xmlns:a16="http://schemas.microsoft.com/office/drawing/2014/main" id="{54A06575-E31F-8DCD-D8CC-6518A0CF475C}"/>
              </a:ext>
            </a:extLst>
          </p:cNvPr>
          <p:cNvPicPr>
            <a:picLocks noChangeAspect="1"/>
          </p:cNvPicPr>
          <p:nvPr/>
        </p:nvPicPr>
        <p:blipFill>
          <a:blip r:embed="rId4"/>
          <a:stretch>
            <a:fillRect/>
          </a:stretch>
        </p:blipFill>
        <p:spPr>
          <a:xfrm>
            <a:off x="969575" y="2416856"/>
            <a:ext cx="1852184" cy="2024289"/>
          </a:xfrm>
          <a:prstGeom prst="rect">
            <a:avLst/>
          </a:prstGeom>
        </p:spPr>
      </p:pic>
    </p:spTree>
    <p:extLst>
      <p:ext uri="{BB962C8B-B14F-4D97-AF65-F5344CB8AC3E}">
        <p14:creationId xmlns:p14="http://schemas.microsoft.com/office/powerpoint/2010/main" val="362471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791EE34-0B0A-8DA9-6002-0076070408E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87981EC5-8FFF-BF65-3B80-BB7EF1A278EA}"/>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Hallucination Mitigation: Chain-Of-Verification (</a:t>
            </a:r>
            <a:r>
              <a:rPr lang="en-US" b="1" dirty="0" err="1">
                <a:solidFill>
                  <a:schemeClr val="accent5"/>
                </a:solidFill>
                <a:latin typeface="Helvetica Neue"/>
              </a:rPr>
              <a:t>CoVe</a:t>
            </a:r>
            <a:r>
              <a:rPr lang="en-US" b="1" dirty="0">
                <a:solidFill>
                  <a:schemeClr val="accent5"/>
                </a:solidFill>
                <a:latin typeface="Helvetica Neue"/>
              </a:rPr>
              <a:t>)</a:t>
            </a:r>
          </a:p>
        </p:txBody>
      </p:sp>
      <p:sp>
        <p:nvSpPr>
          <p:cNvPr id="6" name="Slide Number Placeholder 5">
            <a:extLst>
              <a:ext uri="{FF2B5EF4-FFF2-40B4-BE49-F238E27FC236}">
                <a16:creationId xmlns:a16="http://schemas.microsoft.com/office/drawing/2014/main" id="{9B29BFF1-05CC-6D69-5D1D-6321409C4252}"/>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141</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A961A245-030A-A431-D9E3-133F49C94D53}"/>
              </a:ext>
            </a:extLst>
          </p:cNvPr>
          <p:cNvSpPr txBox="1"/>
          <p:nvPr/>
        </p:nvSpPr>
        <p:spPr>
          <a:xfrm>
            <a:off x="0" y="6529706"/>
            <a:ext cx="11849768"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A Stitch in Time Saves Nine: Detecting and Mitigating Hallucinations of LLMs by Validating Low-Confidence Generation (Neeraj et.al, 2023)</a:t>
            </a:r>
          </a:p>
        </p:txBody>
      </p:sp>
      <p:sp>
        <p:nvSpPr>
          <p:cNvPr id="10" name="Google Shape;337;p44">
            <a:extLst>
              <a:ext uri="{FF2B5EF4-FFF2-40B4-BE49-F238E27FC236}">
                <a16:creationId xmlns:a16="http://schemas.microsoft.com/office/drawing/2014/main" id="{952414EE-F25B-CED4-08F7-676EA90BA186}"/>
              </a:ext>
            </a:extLst>
          </p:cNvPr>
          <p:cNvSpPr txBox="1"/>
          <p:nvPr/>
        </p:nvSpPr>
        <p:spPr>
          <a:xfrm>
            <a:off x="7490014" y="2756656"/>
            <a:ext cx="4167249" cy="2051789"/>
          </a:xfrm>
          <a:prstGeom prst="rect">
            <a:avLst/>
          </a:prstGeom>
          <a:solidFill>
            <a:srgbClr val="FFF2CC"/>
          </a:solidFill>
          <a:ln>
            <a:noFill/>
          </a:ln>
        </p:spPr>
        <p:txBody>
          <a:bodyPr spcFirstLastPara="1" wrap="square" lIns="162533" tIns="162533" rIns="162533" bIns="162533" anchor="t" anchorCtr="0">
            <a:spAutoFit/>
          </a:bodyPr>
          <a:lstStyle/>
          <a:p>
            <a:pPr marL="380990" indent="-380990" defTabSz="1219170">
              <a:buClr>
                <a:srgbClr val="000000"/>
              </a:buClr>
              <a:buFont typeface="Arial" panose="020B0604020202020204" pitchFamily="34" charset="0"/>
              <a:buChar char="•"/>
            </a:pPr>
            <a:r>
              <a:rPr lang="en-US" sz="1600" kern="0" dirty="0" err="1">
                <a:solidFill>
                  <a:srgbClr val="000000"/>
                </a:solidFill>
                <a:latin typeface="Aptos (Body)"/>
                <a:cs typeface="Arial"/>
                <a:sym typeface="Arial"/>
              </a:rPr>
              <a:t>CoVe</a:t>
            </a:r>
            <a:r>
              <a:rPr lang="en-US" sz="1600" kern="0" dirty="0">
                <a:solidFill>
                  <a:srgbClr val="000000"/>
                </a:solidFill>
                <a:latin typeface="Aptos (Body)"/>
                <a:cs typeface="Arial"/>
                <a:sym typeface="Arial"/>
              </a:rPr>
              <a:t> reduces inaccuracies in LLMs' responses by verifying facts through structured questioning.</a:t>
            </a:r>
          </a:p>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Significant reduction in factual hallucinations.</a:t>
            </a:r>
          </a:p>
          <a:p>
            <a:pPr marL="380990" indent="-380990" defTabSz="1219170">
              <a:buClr>
                <a:srgbClr val="000000"/>
              </a:buClr>
              <a:buFont typeface="Arial" panose="020B0604020202020204" pitchFamily="34" charset="0"/>
              <a:buChar char="•"/>
            </a:pPr>
            <a:r>
              <a:rPr lang="en-US" sz="1600" kern="0" dirty="0">
                <a:solidFill>
                  <a:srgbClr val="000000"/>
                </a:solidFill>
                <a:latin typeface="Aptos (Body)"/>
                <a:cs typeface="Arial"/>
                <a:sym typeface="Arial"/>
              </a:rPr>
              <a:t>Final responses are more reliable and factually accurate.</a:t>
            </a:r>
          </a:p>
        </p:txBody>
      </p:sp>
      <p:pic>
        <p:nvPicPr>
          <p:cNvPr id="5" name="Picture 4" descr="A screenshot of a social media chat&#10;&#10;Description automatically generated">
            <a:extLst>
              <a:ext uri="{FF2B5EF4-FFF2-40B4-BE49-F238E27FC236}">
                <a16:creationId xmlns:a16="http://schemas.microsoft.com/office/drawing/2014/main" id="{1DA5DD15-733C-DB38-9E94-2C0B36EE8149}"/>
              </a:ext>
            </a:extLst>
          </p:cNvPr>
          <p:cNvPicPr>
            <a:picLocks noChangeAspect="1"/>
          </p:cNvPicPr>
          <p:nvPr/>
        </p:nvPicPr>
        <p:blipFill>
          <a:blip r:embed="rId3"/>
          <a:stretch>
            <a:fillRect/>
          </a:stretch>
        </p:blipFill>
        <p:spPr>
          <a:xfrm>
            <a:off x="234768" y="1520772"/>
            <a:ext cx="6856361" cy="4805313"/>
          </a:xfrm>
          <a:prstGeom prst="rect">
            <a:avLst/>
          </a:prstGeom>
        </p:spPr>
      </p:pic>
    </p:spTree>
    <p:extLst>
      <p:ext uri="{BB962C8B-B14F-4D97-AF65-F5344CB8AC3E}">
        <p14:creationId xmlns:p14="http://schemas.microsoft.com/office/powerpoint/2010/main" val="17642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F27D771-C7B5-1CF6-1250-376C9BB8FC93}"/>
            </a:ext>
          </a:extLst>
        </p:cNvPr>
        <p:cNvGrpSpPr/>
        <p:nvPr/>
      </p:nvGrpSpPr>
      <p:grpSpPr>
        <a:xfrm>
          <a:off x="0" y="0"/>
          <a:ext cx="0" cy="0"/>
          <a:chOff x="0" y="0"/>
          <a:chExt cx="0" cy="0"/>
        </a:xfrm>
      </p:grpSpPr>
      <p:sp>
        <p:nvSpPr>
          <p:cNvPr id="60" name="Google Shape;60;p14">
            <a:extLst>
              <a:ext uri="{FF2B5EF4-FFF2-40B4-BE49-F238E27FC236}">
                <a16:creationId xmlns:a16="http://schemas.microsoft.com/office/drawing/2014/main" id="{938CA0C2-C97B-C126-9CA9-AC99A6380726}"/>
              </a:ext>
            </a:extLst>
          </p:cNvPr>
          <p:cNvSpPr txBox="1">
            <a:spLocks noGrp="1"/>
          </p:cNvSpPr>
          <p:nvPr>
            <p:ph type="title"/>
          </p:nvPr>
        </p:nvSpPr>
        <p:spPr>
          <a:xfrm>
            <a:off x="234767" y="134333"/>
            <a:ext cx="11839600" cy="763600"/>
          </a:xfrm>
          <a:prstGeom prst="rect">
            <a:avLst/>
          </a:prstGeom>
        </p:spPr>
        <p:txBody>
          <a:bodyPr spcFirstLastPara="1" wrap="square" lIns="121900" tIns="121900" rIns="121900" bIns="121900" anchor="t" anchorCtr="0">
            <a:noAutofit/>
          </a:bodyPr>
          <a:lstStyle/>
          <a:p>
            <a:r>
              <a:rPr lang="en-US" b="1" dirty="0">
                <a:solidFill>
                  <a:schemeClr val="accent5"/>
                </a:solidFill>
                <a:latin typeface="Helvetica Neue"/>
              </a:rPr>
              <a:t>Is hallucination always bad?</a:t>
            </a:r>
          </a:p>
        </p:txBody>
      </p:sp>
      <p:sp>
        <p:nvSpPr>
          <p:cNvPr id="7" name="Slide Number Placeholder 6">
            <a:extLst>
              <a:ext uri="{FF2B5EF4-FFF2-40B4-BE49-F238E27FC236}">
                <a16:creationId xmlns:a16="http://schemas.microsoft.com/office/drawing/2014/main" id="{CF21401F-5BF8-A66D-C220-12697F29232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142</a:t>
            </a:fld>
            <a:endParaRPr lang="en" kern="0">
              <a:solidFill>
                <a:srgbClr val="595959"/>
              </a:solidFill>
              <a:latin typeface="Arial"/>
              <a:cs typeface="Arial"/>
              <a:sym typeface="Arial"/>
            </a:endParaRPr>
          </a:p>
        </p:txBody>
      </p:sp>
      <p:sp>
        <p:nvSpPr>
          <p:cNvPr id="2" name="TextBox 1">
            <a:extLst>
              <a:ext uri="{FF2B5EF4-FFF2-40B4-BE49-F238E27FC236}">
                <a16:creationId xmlns:a16="http://schemas.microsoft.com/office/drawing/2014/main" id="{80C13B7D-F0EF-7E09-6F1B-B13205B4B5BA}"/>
              </a:ext>
            </a:extLst>
          </p:cNvPr>
          <p:cNvSpPr txBox="1"/>
          <p:nvPr/>
        </p:nvSpPr>
        <p:spPr>
          <a:xfrm>
            <a:off x="0" y="6529706"/>
            <a:ext cx="11849768" cy="297454"/>
          </a:xfrm>
          <a:prstGeom prst="rect">
            <a:avLst/>
          </a:prstGeom>
          <a:noFill/>
        </p:spPr>
        <p:txBody>
          <a:bodyPr wrap="square">
            <a:spAutoFit/>
          </a:bodyPr>
          <a:lstStyle/>
          <a:p>
            <a:pPr defTabSz="1219170">
              <a:buClr>
                <a:srgbClr val="000000"/>
              </a:buClr>
            </a:pPr>
            <a:r>
              <a:rPr lang="en-US" sz="1333" kern="0" dirty="0">
                <a:solidFill>
                  <a:srgbClr val="000000"/>
                </a:solidFill>
                <a:latin typeface="Aptos (Body)"/>
                <a:cs typeface="Arial"/>
                <a:sym typeface="Arial"/>
              </a:rPr>
              <a:t>https://www.washingtonpost.com/opinions/2023/12/27/artificial-intelligence-hallucinations/</a:t>
            </a:r>
          </a:p>
        </p:txBody>
      </p:sp>
      <p:pic>
        <p:nvPicPr>
          <p:cNvPr id="4" name="Picture 3" descr="A person lying down with his arms up&#10;&#10;Description automatically generated">
            <a:extLst>
              <a:ext uri="{FF2B5EF4-FFF2-40B4-BE49-F238E27FC236}">
                <a16:creationId xmlns:a16="http://schemas.microsoft.com/office/drawing/2014/main" id="{0C2DCD3A-77ED-B085-1E23-3BEDA1FC0639}"/>
              </a:ext>
            </a:extLst>
          </p:cNvPr>
          <p:cNvPicPr>
            <a:picLocks noChangeAspect="1"/>
          </p:cNvPicPr>
          <p:nvPr/>
        </p:nvPicPr>
        <p:blipFill>
          <a:blip r:embed="rId3"/>
          <a:stretch>
            <a:fillRect/>
          </a:stretch>
        </p:blipFill>
        <p:spPr>
          <a:xfrm>
            <a:off x="84523" y="1132547"/>
            <a:ext cx="7679339" cy="4592907"/>
          </a:xfrm>
          <a:prstGeom prst="rect">
            <a:avLst/>
          </a:prstGeom>
        </p:spPr>
      </p:pic>
      <p:sp>
        <p:nvSpPr>
          <p:cNvPr id="6" name="Google Shape;701;p37">
            <a:extLst>
              <a:ext uri="{FF2B5EF4-FFF2-40B4-BE49-F238E27FC236}">
                <a16:creationId xmlns:a16="http://schemas.microsoft.com/office/drawing/2014/main" id="{DE64BD3F-41B3-0057-6878-08033E9769C0}"/>
              </a:ext>
            </a:extLst>
          </p:cNvPr>
          <p:cNvSpPr txBox="1"/>
          <p:nvPr/>
        </p:nvSpPr>
        <p:spPr>
          <a:xfrm>
            <a:off x="7763861" y="981474"/>
            <a:ext cx="4428139" cy="5497733"/>
          </a:xfrm>
          <a:prstGeom prst="rect">
            <a:avLst/>
          </a:prstGeom>
          <a:noFill/>
          <a:ln>
            <a:noFill/>
          </a:ln>
        </p:spPr>
        <p:txBody>
          <a:bodyPr spcFirstLastPara="1" wrap="square" lIns="162533" tIns="162533" rIns="162533" bIns="162533" anchor="t" anchorCtr="0">
            <a:spAutoFit/>
          </a:bodyPr>
          <a:lstStyle/>
          <a:p>
            <a:pPr marL="812760" indent="-541840" defTabSz="1219170">
              <a:lnSpc>
                <a:spcPct val="115000"/>
              </a:lnSpc>
              <a:spcBef>
                <a:spcPts val="1777"/>
              </a:spcBef>
              <a:buClr>
                <a:srgbClr val="000000"/>
              </a:buClr>
              <a:buSzPts val="1200"/>
              <a:buFont typeface="Montserrat"/>
              <a:buChar char="●"/>
            </a:pPr>
            <a:r>
              <a:rPr lang="en-US" sz="1333" b="1" kern="0" dirty="0">
                <a:solidFill>
                  <a:srgbClr val="000000"/>
                </a:solidFill>
                <a:latin typeface="Montserrat"/>
                <a:ea typeface="Montserrat"/>
                <a:cs typeface="Montserrat"/>
                <a:sym typeface="Montserrat"/>
              </a:rPr>
              <a:t>Numerals:</a:t>
            </a:r>
            <a:r>
              <a:rPr lang="en-US" sz="1333" kern="0" dirty="0">
                <a:solidFill>
                  <a:srgbClr val="000000"/>
                </a:solidFill>
                <a:latin typeface="Montserrat"/>
                <a:ea typeface="Montserrat"/>
                <a:cs typeface="Montserrat"/>
                <a:sym typeface="Montserrat"/>
              </a:rPr>
              <a:t> Models have been shown to hallucinate a lot while generating numerals, such as dates, quantities, and scalars.</a:t>
            </a:r>
          </a:p>
          <a:p>
            <a:pPr marL="812760" indent="-541840" defTabSz="1219170">
              <a:lnSpc>
                <a:spcPct val="115000"/>
              </a:lnSpc>
              <a:spcBef>
                <a:spcPts val="1777"/>
              </a:spcBef>
              <a:buClr>
                <a:srgbClr val="000000"/>
              </a:buClr>
              <a:buSzPts val="1200"/>
              <a:buFont typeface="Montserrat"/>
              <a:buChar char="●"/>
            </a:pPr>
            <a:r>
              <a:rPr lang="en-US" sz="1333" b="1" kern="0" dirty="0">
                <a:solidFill>
                  <a:srgbClr val="000000"/>
                </a:solidFill>
                <a:latin typeface="Montserrat"/>
                <a:ea typeface="Montserrat"/>
                <a:cs typeface="Montserrat"/>
                <a:sym typeface="Montserrat"/>
              </a:rPr>
              <a:t>Long Text: </a:t>
            </a:r>
            <a:r>
              <a:rPr lang="en-US" sz="1333" kern="0" dirty="0">
                <a:solidFill>
                  <a:srgbClr val="000000"/>
                </a:solidFill>
                <a:latin typeface="Montserrat"/>
                <a:ea typeface="Montserrat"/>
                <a:cs typeface="Montserrat"/>
                <a:sym typeface="Montserrat"/>
              </a:rPr>
              <a:t>Models often tend to self-contradict while generating the output.</a:t>
            </a:r>
          </a:p>
          <a:p>
            <a:pPr marL="812760" indent="-541840" defTabSz="1219170">
              <a:lnSpc>
                <a:spcPct val="115000"/>
              </a:lnSpc>
              <a:spcBef>
                <a:spcPts val="1777"/>
              </a:spcBef>
              <a:buClr>
                <a:srgbClr val="000000"/>
              </a:buClr>
              <a:buSzPts val="1200"/>
              <a:buFont typeface="Montserrat"/>
              <a:buChar char="●"/>
            </a:pPr>
            <a:r>
              <a:rPr lang="en-US" sz="1333" b="1" kern="0" dirty="0">
                <a:solidFill>
                  <a:srgbClr val="000000"/>
                </a:solidFill>
                <a:latin typeface="Montserrat"/>
                <a:ea typeface="Montserrat"/>
                <a:cs typeface="Montserrat"/>
                <a:sym typeface="Montserrat"/>
              </a:rPr>
              <a:t>Reasoning:</a:t>
            </a:r>
            <a:r>
              <a:rPr lang="en-US" sz="1333" kern="0" dirty="0">
                <a:solidFill>
                  <a:srgbClr val="000000"/>
                </a:solidFill>
                <a:latin typeface="Montserrat"/>
                <a:ea typeface="Montserrat"/>
                <a:cs typeface="Montserrat"/>
                <a:sym typeface="Montserrat"/>
              </a:rPr>
              <a:t> Misunderstanding facts/information present in the source text can lead to hallucinations and errors.</a:t>
            </a:r>
          </a:p>
          <a:p>
            <a:pPr marL="812760" indent="-541840" defTabSz="1219170">
              <a:lnSpc>
                <a:spcPct val="115000"/>
              </a:lnSpc>
              <a:spcBef>
                <a:spcPts val="1777"/>
              </a:spcBef>
              <a:buClr>
                <a:srgbClr val="000000"/>
              </a:buClr>
              <a:buSzPts val="1200"/>
              <a:buFont typeface="Montserrat"/>
              <a:buChar char="●"/>
            </a:pPr>
            <a:r>
              <a:rPr lang="en-US" sz="1333" b="1" kern="0" dirty="0">
                <a:solidFill>
                  <a:srgbClr val="000000"/>
                </a:solidFill>
                <a:latin typeface="Montserrat"/>
                <a:ea typeface="Montserrat"/>
                <a:cs typeface="Montserrat"/>
                <a:sym typeface="Montserrat"/>
              </a:rPr>
              <a:t>When Contextual Knowledge Conflicts with the Parametric Knowledge: </a:t>
            </a:r>
            <a:r>
              <a:rPr lang="en-US" sz="1333" kern="0" dirty="0">
                <a:solidFill>
                  <a:srgbClr val="000000"/>
                </a:solidFill>
                <a:latin typeface="Montserrat"/>
                <a:ea typeface="Montserrat"/>
                <a:cs typeface="Montserrat"/>
                <a:sym typeface="Montserrat"/>
              </a:rPr>
              <a:t>Models have been shown to prioritize the parametric knowledge (acquired during pre-training) over the contextual knowledge which leads to hallucinations.</a:t>
            </a:r>
          </a:p>
        </p:txBody>
      </p:sp>
    </p:spTree>
    <p:extLst>
      <p:ext uri="{BB962C8B-B14F-4D97-AF65-F5344CB8AC3E}">
        <p14:creationId xmlns:p14="http://schemas.microsoft.com/office/powerpoint/2010/main" val="1785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99BD-08CB-96EA-830E-5DCD42FE0091}"/>
              </a:ext>
            </a:extLst>
          </p:cNvPr>
          <p:cNvSpPr>
            <a:spLocks noGrp="1"/>
          </p:cNvSpPr>
          <p:nvPr>
            <p:ph type="title"/>
          </p:nvPr>
        </p:nvSpPr>
        <p:spPr/>
        <p:txBody>
          <a:bodyPr/>
          <a:lstStyle/>
          <a:p>
            <a:r>
              <a:rPr lang="en-IN" dirty="0"/>
              <a:t>A big thank you!</a:t>
            </a:r>
          </a:p>
        </p:txBody>
      </p:sp>
      <p:sp>
        <p:nvSpPr>
          <p:cNvPr id="3" name="Content Placeholder 2">
            <a:extLst>
              <a:ext uri="{FF2B5EF4-FFF2-40B4-BE49-F238E27FC236}">
                <a16:creationId xmlns:a16="http://schemas.microsoft.com/office/drawing/2014/main" id="{5949EDBC-AECC-57B7-DCD8-ABF1D679B65B}"/>
              </a:ext>
            </a:extLst>
          </p:cNvPr>
          <p:cNvSpPr>
            <a:spLocks noGrp="1"/>
          </p:cNvSpPr>
          <p:nvPr>
            <p:ph idx="1"/>
          </p:nvPr>
        </p:nvSpPr>
        <p:spPr/>
        <p:txBody>
          <a:bodyPr/>
          <a:lstStyle/>
          <a:p>
            <a:r>
              <a:rPr lang="en-IN" dirty="0"/>
              <a:t>Tutorial, Code and Material</a:t>
            </a:r>
          </a:p>
          <a:p>
            <a:pPr lvl="1"/>
            <a:r>
              <a:rPr lang="en-IN" dirty="0">
                <a:hlinkClick r:id="rId2"/>
              </a:rPr>
              <a:t>https://sites.google.com/view/lllms-as-human-like-annotators</a:t>
            </a:r>
            <a:r>
              <a:rPr lang="en-IN" dirty="0"/>
              <a:t> </a:t>
            </a:r>
          </a:p>
          <a:p>
            <a:endParaRPr lang="en-IN" dirty="0"/>
          </a:p>
        </p:txBody>
      </p:sp>
      <p:sp>
        <p:nvSpPr>
          <p:cNvPr id="4" name="Footer Placeholder 3">
            <a:extLst>
              <a:ext uri="{FF2B5EF4-FFF2-40B4-BE49-F238E27FC236}">
                <a16:creationId xmlns:a16="http://schemas.microsoft.com/office/drawing/2014/main" id="{0FF5F454-EC3A-65A1-EBB6-5CF72F5D077C}"/>
              </a:ext>
            </a:extLst>
          </p:cNvPr>
          <p:cNvSpPr>
            <a:spLocks noGrp="1"/>
          </p:cNvSpPr>
          <p:nvPr>
            <p:ph type="ftr" sz="quarter" idx="11"/>
          </p:nvPr>
        </p:nvSpPr>
        <p:spPr/>
        <p:txBody>
          <a:bodyPr/>
          <a:lstStyle/>
          <a:p>
            <a:r>
              <a:rPr lang="en-IN"/>
              <a:t>KR 2024: LLMs are Human-like Annotators</a:t>
            </a:r>
            <a:endParaRPr lang="en-US" dirty="0"/>
          </a:p>
        </p:txBody>
      </p:sp>
      <p:sp>
        <p:nvSpPr>
          <p:cNvPr id="5" name="Slide Number Placeholder 4">
            <a:extLst>
              <a:ext uri="{FF2B5EF4-FFF2-40B4-BE49-F238E27FC236}">
                <a16:creationId xmlns:a16="http://schemas.microsoft.com/office/drawing/2014/main" id="{8068D633-00A7-8D67-7041-2A5B4F3BB7EC}"/>
              </a:ext>
            </a:extLst>
          </p:cNvPr>
          <p:cNvSpPr>
            <a:spLocks noGrp="1"/>
          </p:cNvSpPr>
          <p:nvPr>
            <p:ph type="sldNum" sz="quarter" idx="12"/>
          </p:nvPr>
        </p:nvSpPr>
        <p:spPr/>
        <p:txBody>
          <a:bodyPr/>
          <a:lstStyle/>
          <a:p>
            <a:fld id="{AE17A532-D286-470D-AE82-1500C848B688}" type="slidenum">
              <a:rPr lang="en-US" smtClean="0"/>
              <a:pPr/>
              <a:t>143</a:t>
            </a:fld>
            <a:endParaRPr lang="en-US" dirty="0"/>
          </a:p>
        </p:txBody>
      </p:sp>
      <p:sp>
        <p:nvSpPr>
          <p:cNvPr id="6" name="Content Placeholder 5">
            <a:extLst>
              <a:ext uri="{FF2B5EF4-FFF2-40B4-BE49-F238E27FC236}">
                <a16:creationId xmlns:a16="http://schemas.microsoft.com/office/drawing/2014/main" id="{AF99B09B-C94C-50C3-6E02-2E1B3222F774}"/>
              </a:ext>
            </a:extLst>
          </p:cNvPr>
          <p:cNvSpPr>
            <a:spLocks noGrp="1"/>
          </p:cNvSpPr>
          <p:nvPr>
            <p:ph idx="4294967295"/>
          </p:nvPr>
        </p:nvSpPr>
        <p:spPr>
          <a:xfrm>
            <a:off x="147638" y="6296025"/>
            <a:ext cx="11891962" cy="236550"/>
          </a:xfrm>
        </p:spPr>
        <p:txBody>
          <a:bodyPr>
            <a:normAutofit fontScale="40000" lnSpcReduction="20000"/>
          </a:bodyPr>
          <a:lstStyle/>
          <a:p>
            <a:endParaRPr lang="en-IN"/>
          </a:p>
        </p:txBody>
      </p:sp>
    </p:spTree>
    <p:extLst>
      <p:ext uri="{BB962C8B-B14F-4D97-AF65-F5344CB8AC3E}">
        <p14:creationId xmlns:p14="http://schemas.microsoft.com/office/powerpoint/2010/main" val="1271435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9E68C3-7BEE-22B8-53CA-37FCF05A788A}"/>
              </a:ext>
            </a:extLst>
          </p:cNvPr>
          <p:cNvSpPr>
            <a:spLocks noGrp="1"/>
          </p:cNvSpPr>
          <p:nvPr>
            <p:ph type="title"/>
          </p:nvPr>
        </p:nvSpPr>
        <p:spPr/>
        <p:txBody>
          <a:bodyPr/>
          <a:lstStyle/>
          <a:p>
            <a:r>
              <a:rPr lang="en-US" dirty="0"/>
              <a:t>Loads of LLMs and SLMs</a:t>
            </a:r>
            <a:endParaRPr lang="en-IN" dirty="0"/>
          </a:p>
        </p:txBody>
      </p:sp>
      <p:pic>
        <p:nvPicPr>
          <p:cNvPr id="12" name="Content Placeholder 11" descr="A diagram of company logos&#10;&#10;Description automatically generated">
            <a:extLst>
              <a:ext uri="{FF2B5EF4-FFF2-40B4-BE49-F238E27FC236}">
                <a16:creationId xmlns:a16="http://schemas.microsoft.com/office/drawing/2014/main" id="{88E5635B-806A-9B61-51E2-5B93464861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342" y="1018869"/>
            <a:ext cx="11076174" cy="4820261"/>
          </a:xfrm>
        </p:spPr>
      </p:pic>
      <p:sp>
        <p:nvSpPr>
          <p:cNvPr id="3" name="Footer Placeholder 2">
            <a:extLst>
              <a:ext uri="{FF2B5EF4-FFF2-40B4-BE49-F238E27FC236}">
                <a16:creationId xmlns:a16="http://schemas.microsoft.com/office/drawing/2014/main" id="{8FC02A66-C2E3-92D4-7561-0FB18779A3A5}"/>
              </a:ext>
            </a:extLst>
          </p:cNvPr>
          <p:cNvSpPr>
            <a:spLocks noGrp="1"/>
          </p:cNvSpPr>
          <p:nvPr>
            <p:ph type="ftr" sz="quarter" idx="11"/>
          </p:nvPr>
        </p:nvSpPr>
        <p:spPr/>
        <p:txBody>
          <a:bodyPr/>
          <a:lstStyle/>
          <a:p>
            <a:r>
              <a:rPr lang="en-IN"/>
              <a:t>KR 2024: LLMs are Human-like Annotators</a:t>
            </a:r>
            <a:endParaRPr lang="en-US" dirty="0"/>
          </a:p>
        </p:txBody>
      </p:sp>
      <p:sp>
        <p:nvSpPr>
          <p:cNvPr id="10" name="Content Placeholder 9">
            <a:extLst>
              <a:ext uri="{FF2B5EF4-FFF2-40B4-BE49-F238E27FC236}">
                <a16:creationId xmlns:a16="http://schemas.microsoft.com/office/drawing/2014/main" id="{197CF826-A5C9-E298-90DB-3978C89CB2C1}"/>
              </a:ext>
            </a:extLst>
          </p:cNvPr>
          <p:cNvSpPr>
            <a:spLocks noGrp="1"/>
          </p:cNvSpPr>
          <p:nvPr>
            <p:ph idx="13"/>
          </p:nvPr>
        </p:nvSpPr>
        <p:spPr/>
        <p:txBody>
          <a:bodyPr/>
          <a:lstStyle/>
          <a:p>
            <a:endParaRPr lang="en-IN"/>
          </a:p>
        </p:txBody>
      </p:sp>
      <p:sp>
        <p:nvSpPr>
          <p:cNvPr id="7" name="Slide Number Placeholder 6">
            <a:extLst>
              <a:ext uri="{FF2B5EF4-FFF2-40B4-BE49-F238E27FC236}">
                <a16:creationId xmlns:a16="http://schemas.microsoft.com/office/drawing/2014/main" id="{72B5BC7D-DDA8-0581-3077-9633309C1544}"/>
              </a:ext>
            </a:extLst>
          </p:cNvPr>
          <p:cNvSpPr>
            <a:spLocks noGrp="1"/>
          </p:cNvSpPr>
          <p:nvPr>
            <p:ph type="sldNum" sz="quarter" idx="12"/>
          </p:nvPr>
        </p:nvSpPr>
        <p:spPr/>
        <p:txBody>
          <a:bodyPr/>
          <a:lstStyle/>
          <a:p>
            <a:fld id="{AE17A532-D286-470D-AE82-1500C848B688}" type="slidenum">
              <a:rPr lang="en-US" smtClean="0"/>
              <a:pPr/>
              <a:t>15</a:t>
            </a:fld>
            <a:endParaRPr lang="en-US" dirty="0"/>
          </a:p>
        </p:txBody>
      </p:sp>
      <p:sp>
        <p:nvSpPr>
          <p:cNvPr id="2" name="TextBox 1">
            <a:extLst>
              <a:ext uri="{FF2B5EF4-FFF2-40B4-BE49-F238E27FC236}">
                <a16:creationId xmlns:a16="http://schemas.microsoft.com/office/drawing/2014/main" id="{093D8C7C-01F8-7D8D-A825-56DC18FB4450}"/>
              </a:ext>
            </a:extLst>
          </p:cNvPr>
          <p:cNvSpPr txBox="1"/>
          <p:nvPr/>
        </p:nvSpPr>
        <p:spPr>
          <a:xfrm>
            <a:off x="9738068" y="4792755"/>
            <a:ext cx="1208985" cy="923330"/>
          </a:xfrm>
          <a:prstGeom prst="rect">
            <a:avLst/>
          </a:prstGeom>
          <a:noFill/>
        </p:spPr>
        <p:txBody>
          <a:bodyPr wrap="none" rtlCol="0">
            <a:spAutoFit/>
          </a:bodyPr>
          <a:lstStyle/>
          <a:p>
            <a:r>
              <a:rPr lang="en-IN" dirty="0"/>
              <a:t>GPT-4o</a:t>
            </a:r>
          </a:p>
          <a:p>
            <a:r>
              <a:rPr lang="en-IN" dirty="0"/>
              <a:t>OpenAI O1</a:t>
            </a:r>
          </a:p>
          <a:p>
            <a:r>
              <a:rPr lang="en-IN" dirty="0"/>
              <a:t>…</a:t>
            </a:r>
          </a:p>
        </p:txBody>
      </p:sp>
    </p:spTree>
    <p:extLst>
      <p:ext uri="{BB962C8B-B14F-4D97-AF65-F5344CB8AC3E}">
        <p14:creationId xmlns:p14="http://schemas.microsoft.com/office/powerpoint/2010/main" val="172679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C457-497C-3B35-3B7A-F0662501AABD}"/>
              </a:ext>
            </a:extLst>
          </p:cNvPr>
          <p:cNvSpPr>
            <a:spLocks noGrp="1"/>
          </p:cNvSpPr>
          <p:nvPr>
            <p:ph type="title"/>
          </p:nvPr>
        </p:nvSpPr>
        <p:spPr/>
        <p:txBody>
          <a:bodyPr/>
          <a:lstStyle/>
          <a:p>
            <a:r>
              <a:rPr lang="en-US" dirty="0"/>
              <a:t>Small language models</a:t>
            </a:r>
            <a:endParaRPr lang="en-IN" dirty="0"/>
          </a:p>
        </p:txBody>
      </p:sp>
      <p:sp>
        <p:nvSpPr>
          <p:cNvPr id="3" name="Content Placeholder 2">
            <a:extLst>
              <a:ext uri="{FF2B5EF4-FFF2-40B4-BE49-F238E27FC236}">
                <a16:creationId xmlns:a16="http://schemas.microsoft.com/office/drawing/2014/main" id="{949EB5C8-E997-BABF-6FA6-281BFA940D46}"/>
              </a:ext>
            </a:extLst>
          </p:cNvPr>
          <p:cNvSpPr>
            <a:spLocks noGrp="1"/>
          </p:cNvSpPr>
          <p:nvPr>
            <p:ph idx="1"/>
          </p:nvPr>
        </p:nvSpPr>
        <p:spPr/>
        <p:txBody>
          <a:bodyPr>
            <a:normAutofit fontScale="92500" lnSpcReduction="20000"/>
          </a:bodyPr>
          <a:lstStyle/>
          <a:p>
            <a:r>
              <a:rPr lang="en-US" dirty="0"/>
              <a:t>Models based on llama and Falcon</a:t>
            </a:r>
          </a:p>
          <a:p>
            <a:pPr lvl="1"/>
            <a:r>
              <a:rPr lang="en-US" dirty="0"/>
              <a:t>llama: open source models</a:t>
            </a:r>
          </a:p>
          <a:p>
            <a:pPr lvl="1"/>
            <a:r>
              <a:rPr lang="en-US" dirty="0"/>
              <a:t>Falcon: clean web data at scale</a:t>
            </a:r>
          </a:p>
          <a:p>
            <a:pPr lvl="1"/>
            <a:r>
              <a:rPr lang="en-US" dirty="0" err="1"/>
              <a:t>LoRA</a:t>
            </a:r>
            <a:r>
              <a:rPr lang="en-US" dirty="0"/>
              <a:t>: fast finetuning with low rank adaptation: Alpaca</a:t>
            </a:r>
          </a:p>
          <a:p>
            <a:pPr lvl="1"/>
            <a:r>
              <a:rPr lang="en-US" dirty="0"/>
              <a:t>Vicuna: Conversation tuning</a:t>
            </a:r>
          </a:p>
          <a:p>
            <a:pPr lvl="1"/>
            <a:r>
              <a:rPr lang="en-US" dirty="0"/>
              <a:t>Falcon Instruct, Alpaca: Instruction tuning</a:t>
            </a:r>
          </a:p>
          <a:p>
            <a:pPr lvl="1"/>
            <a:r>
              <a:rPr lang="en-US" dirty="0"/>
              <a:t>Orca: Explanation tuning</a:t>
            </a:r>
          </a:p>
          <a:p>
            <a:r>
              <a:rPr lang="en-US" dirty="0"/>
              <a:t>Models based on llama2</a:t>
            </a:r>
          </a:p>
          <a:p>
            <a:pPr lvl="1"/>
            <a:r>
              <a:rPr lang="en-IN" dirty="0"/>
              <a:t>llama-2: RLHF</a:t>
            </a:r>
          </a:p>
          <a:p>
            <a:pPr lvl="1"/>
            <a:r>
              <a:rPr lang="en-IN" dirty="0"/>
              <a:t>Orca 2: Cautious Reasoning and Progressive learning</a:t>
            </a:r>
            <a:endParaRPr lang="en-US" dirty="0"/>
          </a:p>
          <a:p>
            <a:r>
              <a:rPr lang="en-US" dirty="0"/>
              <a:t>Models based on Mistral</a:t>
            </a:r>
          </a:p>
          <a:p>
            <a:pPr lvl="1"/>
            <a:r>
              <a:rPr lang="en-IN" dirty="0"/>
              <a:t>Mistral: Sliding Window attention, Pre-fill and chunking, Rolling buffers</a:t>
            </a:r>
          </a:p>
          <a:p>
            <a:pPr lvl="1"/>
            <a:r>
              <a:rPr lang="en-IN" dirty="0" err="1"/>
              <a:t>Mixtral</a:t>
            </a:r>
            <a:r>
              <a:rPr lang="en-IN" dirty="0"/>
              <a:t>: </a:t>
            </a:r>
            <a:r>
              <a:rPr lang="en-IN" dirty="0" err="1"/>
              <a:t>MoE</a:t>
            </a:r>
            <a:endParaRPr lang="en-IN" dirty="0"/>
          </a:p>
          <a:p>
            <a:pPr lvl="1"/>
            <a:r>
              <a:rPr lang="en-IN" dirty="0"/>
              <a:t>SOLAR: Depth-up scaling, alignment tuning, DPO</a:t>
            </a:r>
            <a:endParaRPr lang="en-US" dirty="0"/>
          </a:p>
          <a:p>
            <a:r>
              <a:rPr lang="en-US" dirty="0"/>
              <a:t>The Phi series: Clean textbook quality data</a:t>
            </a:r>
          </a:p>
          <a:p>
            <a:endParaRPr lang="en-IN" dirty="0"/>
          </a:p>
        </p:txBody>
      </p:sp>
      <p:sp>
        <p:nvSpPr>
          <p:cNvPr id="4" name="Content Placeholder 3">
            <a:extLst>
              <a:ext uri="{FF2B5EF4-FFF2-40B4-BE49-F238E27FC236}">
                <a16:creationId xmlns:a16="http://schemas.microsoft.com/office/drawing/2014/main" id="{14574A83-73D3-C6DD-B8BF-BAAF298E0CC9}"/>
              </a:ext>
            </a:extLst>
          </p:cNvPr>
          <p:cNvSpPr>
            <a:spLocks noGrp="1"/>
          </p:cNvSpPr>
          <p:nvPr>
            <p:ph idx="13"/>
          </p:nvPr>
        </p:nvSpPr>
        <p:spPr/>
        <p:txBody>
          <a:bodyPr/>
          <a:lstStyle/>
          <a:p>
            <a:endParaRPr lang="en-IN"/>
          </a:p>
        </p:txBody>
      </p:sp>
      <p:pic>
        <p:nvPicPr>
          <p:cNvPr id="5" name="Picture 4" descr="A group of logos with text&#10;&#10;Description automatically generated">
            <a:extLst>
              <a:ext uri="{FF2B5EF4-FFF2-40B4-BE49-F238E27FC236}">
                <a16:creationId xmlns:a16="http://schemas.microsoft.com/office/drawing/2014/main" id="{CD3B27DE-D581-D0DA-7EF6-70BCF46749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5156" y="78114"/>
            <a:ext cx="5793856" cy="1631081"/>
          </a:xfrm>
          <a:prstGeom prst="rect">
            <a:avLst/>
          </a:prstGeom>
        </p:spPr>
      </p:pic>
      <p:sp>
        <p:nvSpPr>
          <p:cNvPr id="6" name="Footer Placeholder 5">
            <a:extLst>
              <a:ext uri="{FF2B5EF4-FFF2-40B4-BE49-F238E27FC236}">
                <a16:creationId xmlns:a16="http://schemas.microsoft.com/office/drawing/2014/main" id="{705307C9-AE8A-A54F-E21E-C2710F6B1C0C}"/>
              </a:ext>
            </a:extLst>
          </p:cNvPr>
          <p:cNvSpPr>
            <a:spLocks noGrp="1"/>
          </p:cNvSpPr>
          <p:nvPr>
            <p:ph type="ftr" sz="quarter" idx="11"/>
          </p:nvPr>
        </p:nvSpPr>
        <p:spPr/>
        <p:txBody>
          <a:bodyPr/>
          <a:lstStyle/>
          <a:p>
            <a:r>
              <a:rPr lang="en-IN"/>
              <a:t>KR 2024: LLMs are Human-like Annotators</a:t>
            </a:r>
            <a:endParaRPr lang="en-US" dirty="0"/>
          </a:p>
        </p:txBody>
      </p:sp>
      <p:sp>
        <p:nvSpPr>
          <p:cNvPr id="7" name="Slide Number Placeholder 6">
            <a:extLst>
              <a:ext uri="{FF2B5EF4-FFF2-40B4-BE49-F238E27FC236}">
                <a16:creationId xmlns:a16="http://schemas.microsoft.com/office/drawing/2014/main" id="{54EC5CED-B930-15C1-3474-97EED08946A4}"/>
              </a:ext>
            </a:extLst>
          </p:cNvPr>
          <p:cNvSpPr>
            <a:spLocks noGrp="1"/>
          </p:cNvSpPr>
          <p:nvPr>
            <p:ph type="sldNum" sz="quarter" idx="12"/>
          </p:nvPr>
        </p:nvSpPr>
        <p:spPr/>
        <p:txBody>
          <a:bodyPr/>
          <a:lstStyle/>
          <a:p>
            <a:fld id="{AE17A532-D286-470D-AE82-1500C848B688}" type="slidenum">
              <a:rPr lang="en-US" smtClean="0"/>
              <a:pPr/>
              <a:t>16</a:t>
            </a:fld>
            <a:endParaRPr lang="en-US" dirty="0"/>
          </a:p>
        </p:txBody>
      </p:sp>
    </p:spTree>
    <p:extLst>
      <p:ext uri="{BB962C8B-B14F-4D97-AF65-F5344CB8AC3E}">
        <p14:creationId xmlns:p14="http://schemas.microsoft.com/office/powerpoint/2010/main" val="50418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p:txBody>
              <a:bodyPr>
                <a:normAutofit lnSpcReduction="10000"/>
              </a:bodyPr>
              <a:lstStyle/>
              <a:p>
                <a:r>
                  <a:rPr lang="en-IN" dirty="0"/>
                  <a:t>Common Sense Reasoning</a:t>
                </a:r>
              </a:p>
              <a:p>
                <a:pPr lvl="1"/>
                <a:r>
                  <a:rPr lang="en-IN" dirty="0"/>
                  <a:t>LLaMA-65B &gt; Chinchilla-70B. </a:t>
                </a:r>
              </a:p>
              <a:p>
                <a:pPr lvl="1"/>
                <a:r>
                  <a:rPr lang="en-IN" dirty="0"/>
                  <a:t>LLaMA-65B &gt; PaLM540B. </a:t>
                </a:r>
              </a:p>
              <a:p>
                <a:pPr lvl="1"/>
                <a:r>
                  <a:rPr lang="en-IN" dirty="0"/>
                  <a:t>LLaMA-13B &gt; GPT-3 175B</a:t>
                </a:r>
              </a:p>
              <a:p>
                <a:r>
                  <a:rPr lang="en-IN" dirty="0"/>
                  <a:t>QA</a:t>
                </a:r>
              </a:p>
              <a:p>
                <a:pPr lvl="1"/>
                <a:r>
                  <a:rPr lang="en-IN" dirty="0"/>
                  <a:t>Natural Questions and </a:t>
                </a:r>
                <a:r>
                  <a:rPr lang="en-IN" dirty="0" err="1"/>
                  <a:t>TriviaQA</a:t>
                </a:r>
                <a:endParaRPr lang="en-IN" dirty="0"/>
              </a:p>
              <a:p>
                <a:pPr lvl="1"/>
                <a:r>
                  <a:rPr lang="en-IN" dirty="0"/>
                  <a:t>LLaMA-65B is best.</a:t>
                </a:r>
                <a:endParaRPr lang="en-US" dirty="0"/>
              </a:p>
              <a:p>
                <a:r>
                  <a:rPr lang="en-IN" dirty="0"/>
                  <a:t>Reading Comprehension</a:t>
                </a:r>
              </a:p>
              <a:p>
                <a:pPr lvl="1"/>
                <a:r>
                  <a:rPr lang="en-IN" dirty="0"/>
                  <a:t>RACE benchmark: English RC exams for middle and high school Chinese students.</a:t>
                </a:r>
              </a:p>
              <a:p>
                <a:pPr lvl="1"/>
                <a:r>
                  <a:rPr lang="en-IN" dirty="0"/>
                  <a:t>LLaMA-65B </a:t>
                </a:r>
                <a14:m>
                  <m:oMath xmlns:m="http://schemas.openxmlformats.org/officeDocument/2006/math">
                    <m:r>
                      <a:rPr lang="en-US" b="0" i="1" smtClean="0">
                        <a:latin typeface="Cambria Math" panose="02040503050406030204" pitchFamily="18" charset="0"/>
                      </a:rPr>
                      <m:t>≈</m:t>
                    </m:r>
                  </m:oMath>
                </a14:m>
                <a:r>
                  <a:rPr lang="en-IN" dirty="0"/>
                  <a:t> PaLM-540B, LLaMA-13B&gt; GPT-3</a:t>
                </a:r>
                <a:endParaRPr lang="en-US" dirty="0"/>
              </a:p>
              <a:p>
                <a:endParaRPr lang="en-US" dirty="0"/>
              </a:p>
            </p:txBody>
          </p:sp>
        </mc:Choice>
        <mc:Fallback xmlns="">
          <p:sp>
            <p:nvSpPr>
              <p:cNvPr id="2" name="Content Placeholder 1">
                <a:extLst>
                  <a:ext uri="{FF2B5EF4-FFF2-40B4-BE49-F238E27FC236}">
                    <a16:creationId xmlns:a16="http://schemas.microsoft.com/office/drawing/2014/main" id="{0DD7DB7B-0F0F-4880-AEF5-FE3400F0246F}"/>
                  </a:ext>
                </a:extLst>
              </p:cNvPr>
              <p:cNvSpPr>
                <a:spLocks noGrp="1" noRot="1" noChangeAspect="1" noMove="1" noResize="1" noEditPoints="1" noAdjustHandles="1" noChangeArrowheads="1" noChangeShapeType="1" noTextEdit="1"/>
              </p:cNvSpPr>
              <p:nvPr>
                <p:ph idx="1"/>
              </p:nvPr>
            </p:nvSpPr>
            <p:spPr>
              <a:blipFill>
                <a:blip r:embed="rId2"/>
                <a:stretch>
                  <a:fillRect l="-1889" t="-2594" r="-1784"/>
                </a:stretch>
              </a:blipFill>
            </p:spPr>
            <p:txBody>
              <a:bodyPr/>
              <a:lstStyle/>
              <a:p>
                <a:r>
                  <a:rPr lang="en-IN">
                    <a:noFill/>
                  </a:rPr>
                  <a:t> </a:t>
                </a:r>
              </a:p>
            </p:txBody>
          </p:sp>
        </mc:Fallback>
      </mc:AlternateContent>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85000" lnSpcReduction="10000"/>
          </a:bodyPr>
          <a:lstStyle/>
          <a:p>
            <a:r>
              <a:rPr lang="en-US" dirty="0" err="1">
                <a:hlinkClick r:id="rId3"/>
              </a:rPr>
              <a:t>Touvron</a:t>
            </a:r>
            <a:r>
              <a:rPr lang="en-US" dirty="0">
                <a:hlinkClick r:id="rId3"/>
              </a:rPr>
              <a:t>, Hugo, Thibaut </a:t>
            </a:r>
            <a:r>
              <a:rPr lang="en-US" dirty="0" err="1">
                <a:hlinkClick r:id="rId3"/>
              </a:rPr>
              <a:t>Lavril</a:t>
            </a:r>
            <a:r>
              <a:rPr lang="en-US" dirty="0">
                <a:hlinkClick r:id="rId3"/>
              </a:rPr>
              <a:t>, Gautier </a:t>
            </a:r>
            <a:r>
              <a:rPr lang="en-US" dirty="0" err="1">
                <a:hlinkClick r:id="rId3"/>
              </a:rPr>
              <a:t>Izacard</a:t>
            </a:r>
            <a:r>
              <a:rPr lang="en-US" dirty="0">
                <a:hlinkClick r:id="rId3"/>
              </a:rPr>
              <a:t>, Xavier Martinet, Marie-Anne </a:t>
            </a:r>
            <a:r>
              <a:rPr lang="en-US" dirty="0" err="1">
                <a:hlinkClick r:id="rId3"/>
              </a:rPr>
              <a:t>Lachaux</a:t>
            </a:r>
            <a:r>
              <a:rPr lang="en-US" dirty="0">
                <a:hlinkClick r:id="rId3"/>
              </a:rPr>
              <a:t>, </a:t>
            </a:r>
            <a:r>
              <a:rPr lang="en-US" dirty="0" err="1">
                <a:hlinkClick r:id="rId3"/>
              </a:rPr>
              <a:t>Timothée</a:t>
            </a:r>
            <a:r>
              <a:rPr lang="en-US" dirty="0">
                <a:hlinkClick r:id="rId3"/>
              </a:rPr>
              <a:t> Lacroix, Baptiste </a:t>
            </a:r>
            <a:r>
              <a:rPr lang="en-US" dirty="0" err="1">
                <a:hlinkClick r:id="rId3"/>
              </a:rPr>
              <a:t>Rozière</a:t>
            </a:r>
            <a:r>
              <a:rPr lang="en-US" dirty="0">
                <a:hlinkClick r:id="rId3"/>
              </a:rPr>
              <a:t> et al. "Llama: Open and efficient foundation language models." </a:t>
            </a:r>
            <a:r>
              <a:rPr lang="en-US" dirty="0" err="1">
                <a:hlinkClick r:id="rId3"/>
              </a:rPr>
              <a:t>arXiv</a:t>
            </a:r>
            <a:r>
              <a:rPr lang="en-US" dirty="0">
                <a:hlinkClick r:id="rId3"/>
              </a:rPr>
              <a:t> preprint arXiv:2302.13971 (2023).</a:t>
            </a:r>
            <a:endParaRPr lang="en-US"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normAutofit/>
          </a:bodyPr>
          <a:lstStyle/>
          <a:p>
            <a:r>
              <a:rPr lang="en-US" dirty="0" err="1"/>
              <a:t>LLaMA</a:t>
            </a:r>
            <a:r>
              <a:rPr lang="en-US" dirty="0"/>
              <a:t> 1</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17</a:t>
            </a:fld>
            <a:endParaRPr lang="en-US" dirty="0"/>
          </a:p>
        </p:txBody>
      </p:sp>
      <p:sp>
        <p:nvSpPr>
          <p:cNvPr id="7" name="Content Placeholder 6">
            <a:extLst>
              <a:ext uri="{FF2B5EF4-FFF2-40B4-BE49-F238E27FC236}">
                <a16:creationId xmlns:a16="http://schemas.microsoft.com/office/drawing/2014/main" id="{485D69A3-1365-6A13-4D2D-12FD4FE78D15}"/>
              </a:ext>
            </a:extLst>
          </p:cNvPr>
          <p:cNvSpPr>
            <a:spLocks noGrp="1"/>
          </p:cNvSpPr>
          <p:nvPr>
            <p:ph idx="14"/>
          </p:nvPr>
        </p:nvSpPr>
        <p:spPr>
          <a:xfrm>
            <a:off x="6234113" y="1742439"/>
            <a:ext cx="5805487" cy="4553585"/>
          </a:xfrm>
        </p:spPr>
        <p:txBody>
          <a:bodyPr>
            <a:normAutofit fontScale="85000" lnSpcReduction="20000"/>
          </a:bodyPr>
          <a:lstStyle/>
          <a:p>
            <a:r>
              <a:rPr lang="en-IN" dirty="0"/>
              <a:t>Mathematical reasoning</a:t>
            </a:r>
          </a:p>
          <a:p>
            <a:pPr lvl="1"/>
            <a:r>
              <a:rPr lang="en-IN" dirty="0"/>
              <a:t>MATH: 12K middle school and high school math problems in LaTeX. </a:t>
            </a:r>
          </a:p>
          <a:p>
            <a:pPr lvl="1"/>
            <a:r>
              <a:rPr lang="en-IN" dirty="0"/>
              <a:t>GSM8k: Middle school math problems.</a:t>
            </a:r>
          </a:p>
          <a:p>
            <a:pPr lvl="1"/>
            <a:r>
              <a:rPr lang="en-IN" sz="2400" dirty="0"/>
              <a:t>LLaMA-65B &gt;Minerva 62B</a:t>
            </a:r>
          </a:p>
          <a:p>
            <a:pPr lvl="2"/>
            <a:r>
              <a:rPr lang="en-IN" dirty="0"/>
              <a:t>Minerva: </a:t>
            </a:r>
            <a:r>
              <a:rPr lang="en-IN" dirty="0" err="1"/>
              <a:t>PaLM</a:t>
            </a:r>
            <a:r>
              <a:rPr lang="en-IN" dirty="0"/>
              <a:t> models finetuned on 38.5B tokens from </a:t>
            </a:r>
            <a:r>
              <a:rPr lang="en-IN" dirty="0" err="1"/>
              <a:t>ArXiv</a:t>
            </a:r>
            <a:r>
              <a:rPr lang="en-IN" dirty="0"/>
              <a:t> and Math pages</a:t>
            </a:r>
          </a:p>
          <a:p>
            <a:r>
              <a:rPr lang="en-IN" dirty="0"/>
              <a:t>Code generation</a:t>
            </a:r>
          </a:p>
          <a:p>
            <a:pPr lvl="1"/>
            <a:r>
              <a:rPr lang="en-IN" dirty="0" err="1"/>
              <a:t>HumanEval</a:t>
            </a:r>
            <a:r>
              <a:rPr lang="en-IN" dirty="0"/>
              <a:t> and MBPP.</a:t>
            </a:r>
          </a:p>
          <a:p>
            <a:pPr lvl="1"/>
            <a:r>
              <a:rPr lang="en-IN" dirty="0" err="1"/>
              <a:t>LLaMA</a:t>
            </a:r>
            <a:r>
              <a:rPr lang="en-IN" dirty="0"/>
              <a:t> &gt; LaMDA and </a:t>
            </a:r>
            <a:r>
              <a:rPr lang="en-IN" dirty="0" err="1"/>
              <a:t>PaLM</a:t>
            </a:r>
            <a:endParaRPr lang="en-IN" dirty="0"/>
          </a:p>
          <a:p>
            <a:r>
              <a:rPr lang="en-IN" dirty="0"/>
              <a:t>Massive Multitask Language Understanding (MMLU)</a:t>
            </a:r>
          </a:p>
          <a:p>
            <a:pPr lvl="1"/>
            <a:r>
              <a:rPr lang="en-IN" dirty="0"/>
              <a:t>MCQs on humanities, STEM and social sciences. </a:t>
            </a:r>
          </a:p>
          <a:p>
            <a:pPr lvl="1"/>
            <a:r>
              <a:rPr lang="en-IN" dirty="0"/>
              <a:t>Instruction tuned </a:t>
            </a:r>
            <a:r>
              <a:rPr lang="en-IN" dirty="0" err="1"/>
              <a:t>LLaMA</a:t>
            </a:r>
            <a:r>
              <a:rPr lang="en-IN" dirty="0"/>
              <a:t>-I 65B led to better results</a:t>
            </a:r>
          </a:p>
          <a:p>
            <a:pPr lvl="1"/>
            <a:endParaRPr lang="en-IN" dirty="0"/>
          </a:p>
          <a:p>
            <a:endParaRPr lang="en-IN" dirty="0"/>
          </a:p>
          <a:p>
            <a:pPr lvl="1"/>
            <a:endParaRPr lang="en-IN" dirty="0"/>
          </a:p>
          <a:p>
            <a:pPr lvl="1"/>
            <a:endParaRPr lang="en-US" dirty="0"/>
          </a:p>
          <a:p>
            <a:pPr lvl="1"/>
            <a:endParaRPr lang="en-US" dirty="0"/>
          </a:p>
          <a:p>
            <a:endParaRPr lang="en-IN" dirty="0"/>
          </a:p>
        </p:txBody>
      </p:sp>
      <p:pic>
        <p:nvPicPr>
          <p:cNvPr id="11" name="Picture 10">
            <a:extLst>
              <a:ext uri="{FF2B5EF4-FFF2-40B4-BE49-F238E27FC236}">
                <a16:creationId xmlns:a16="http://schemas.microsoft.com/office/drawing/2014/main" id="{8C13A22C-0B8D-D0CF-60BE-1D36BCA13D79}"/>
              </a:ext>
            </a:extLst>
          </p:cNvPr>
          <p:cNvPicPr>
            <a:picLocks noChangeAspect="1"/>
          </p:cNvPicPr>
          <p:nvPr/>
        </p:nvPicPr>
        <p:blipFill rotWithShape="1">
          <a:blip r:embed="rId4"/>
          <a:srcRect r="46526"/>
          <a:stretch/>
        </p:blipFill>
        <p:spPr>
          <a:xfrm>
            <a:off x="7303477" y="157482"/>
            <a:ext cx="3481364" cy="1469362"/>
          </a:xfrm>
          <a:prstGeom prst="rect">
            <a:avLst/>
          </a:prstGeom>
        </p:spPr>
      </p:pic>
    </p:spTree>
    <p:extLst>
      <p:ext uri="{BB962C8B-B14F-4D97-AF65-F5344CB8AC3E}">
        <p14:creationId xmlns:p14="http://schemas.microsoft.com/office/powerpoint/2010/main" val="3014502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103C13-A3F3-1724-7072-2D1F5256306C}"/>
              </a:ext>
            </a:extLst>
          </p:cNvPr>
          <p:cNvPicPr>
            <a:picLocks noChangeAspect="1"/>
          </p:cNvPicPr>
          <p:nvPr/>
        </p:nvPicPr>
        <p:blipFill>
          <a:blip r:embed="rId2"/>
          <a:stretch>
            <a:fillRect/>
          </a:stretch>
        </p:blipFill>
        <p:spPr>
          <a:xfrm>
            <a:off x="1307371" y="2921456"/>
            <a:ext cx="3498030" cy="3374569"/>
          </a:xfrm>
          <a:prstGeom prst="rect">
            <a:avLst/>
          </a:prstGeom>
        </p:spPr>
      </p:pic>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1128713"/>
            <a:ext cx="6605587" cy="1781175"/>
          </a:xfrm>
        </p:spPr>
        <p:txBody>
          <a:bodyPr>
            <a:normAutofit fontScale="70000" lnSpcReduction="20000"/>
          </a:bodyPr>
          <a:lstStyle/>
          <a:p>
            <a:r>
              <a:rPr lang="en-IN" dirty="0"/>
              <a:t>A collection of pretrained and fine-tuned LLMs: 7B, 13B, 34B, 70B.</a:t>
            </a:r>
          </a:p>
          <a:p>
            <a:r>
              <a:rPr lang="en-IN" dirty="0"/>
              <a:t>Fine-tuned LLMs: Llama 2-Chat.</a:t>
            </a:r>
          </a:p>
          <a:p>
            <a:r>
              <a:rPr lang="en-US" dirty="0"/>
              <a:t>Llama 2</a:t>
            </a:r>
            <a:r>
              <a:rPr lang="en-IN" dirty="0"/>
              <a:t> models &gt; open-source chat models on most benchmarks. </a:t>
            </a:r>
          </a:p>
          <a:p>
            <a:r>
              <a:rPr lang="en-IN" dirty="0"/>
              <a:t>Commercial use license.</a:t>
            </a:r>
          </a:p>
          <a:p>
            <a:endParaRPr lang="en-IN" dirty="0"/>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IN" dirty="0"/>
              <a:t>Llama 2: Open Foundation and Fine-Tuned Chat Models. Hugo </a:t>
            </a:r>
            <a:r>
              <a:rPr lang="en-IN" dirty="0" err="1"/>
              <a:t>Touvron</a:t>
            </a:r>
            <a:r>
              <a:rPr lang="en-IN" dirty="0"/>
              <a:t>, Louis Martin, Kevin Stone, Peter Albert, Amjad </a:t>
            </a:r>
            <a:r>
              <a:rPr lang="en-IN" dirty="0" err="1"/>
              <a:t>Almahairi</a:t>
            </a:r>
            <a:r>
              <a:rPr lang="en-IN" dirty="0"/>
              <a:t> and others. July 2023. </a:t>
            </a:r>
            <a:endParaRPr lang="en-US" dirty="0"/>
          </a:p>
        </p:txBody>
      </p:sp>
      <p:pic>
        <p:nvPicPr>
          <p:cNvPr id="10" name="Content Placeholder 9">
            <a:extLst>
              <a:ext uri="{FF2B5EF4-FFF2-40B4-BE49-F238E27FC236}">
                <a16:creationId xmlns:a16="http://schemas.microsoft.com/office/drawing/2014/main" id="{C76F2868-5698-A70E-FBCD-3FD0DFAD0A79}"/>
              </a:ext>
            </a:extLst>
          </p:cNvPr>
          <p:cNvPicPr>
            <a:picLocks noGrp="1" noChangeAspect="1"/>
          </p:cNvPicPr>
          <p:nvPr>
            <p:ph idx="14"/>
          </p:nvPr>
        </p:nvPicPr>
        <p:blipFill>
          <a:blip r:embed="rId3"/>
          <a:stretch>
            <a:fillRect/>
          </a:stretch>
        </p:blipFill>
        <p:spPr>
          <a:xfrm>
            <a:off x="6517342" y="183198"/>
            <a:ext cx="5128480" cy="3210616"/>
          </a:xfrm>
          <a:prstGeom prst="rect">
            <a:avLst/>
          </a:prstGeom>
        </p:spPr>
      </p:pic>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err="1"/>
              <a:t>LLaMA</a:t>
            </a:r>
            <a:r>
              <a:rPr lang="en-US" dirty="0"/>
              <a:t> 2</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18</a:t>
            </a:fld>
            <a:endParaRPr lang="en-US" dirty="0"/>
          </a:p>
        </p:txBody>
      </p:sp>
      <p:sp>
        <p:nvSpPr>
          <p:cNvPr id="12" name="TextBox 11">
            <a:extLst>
              <a:ext uri="{FF2B5EF4-FFF2-40B4-BE49-F238E27FC236}">
                <a16:creationId xmlns:a16="http://schemas.microsoft.com/office/drawing/2014/main" id="{F462BF5B-99C4-AAAB-DE52-5396CAD347FA}"/>
              </a:ext>
            </a:extLst>
          </p:cNvPr>
          <p:cNvSpPr txBox="1"/>
          <p:nvPr/>
        </p:nvSpPr>
        <p:spPr>
          <a:xfrm>
            <a:off x="7347272" y="3425390"/>
            <a:ext cx="5143521" cy="307777"/>
          </a:xfrm>
          <a:prstGeom prst="rect">
            <a:avLst/>
          </a:prstGeom>
          <a:noFill/>
        </p:spPr>
        <p:txBody>
          <a:bodyPr wrap="square">
            <a:spAutoFit/>
          </a:bodyPr>
          <a:lstStyle/>
          <a:p>
            <a:r>
              <a:rPr lang="en-IN" sz="1400" b="1" dirty="0"/>
              <a:t>Helpfulness human evaluation on ~4k prompts</a:t>
            </a:r>
          </a:p>
        </p:txBody>
      </p:sp>
      <p:pic>
        <p:nvPicPr>
          <p:cNvPr id="11" name="Content Placeholder 9">
            <a:extLst>
              <a:ext uri="{FF2B5EF4-FFF2-40B4-BE49-F238E27FC236}">
                <a16:creationId xmlns:a16="http://schemas.microsoft.com/office/drawing/2014/main" id="{1E628239-327E-9C56-7559-155CF84D4281}"/>
              </a:ext>
            </a:extLst>
          </p:cNvPr>
          <p:cNvPicPr>
            <a:picLocks noChangeAspect="1"/>
          </p:cNvPicPr>
          <p:nvPr/>
        </p:nvPicPr>
        <p:blipFill rotWithShape="1">
          <a:blip r:embed="rId4"/>
          <a:srcRect r="87775"/>
          <a:stretch/>
        </p:blipFill>
        <p:spPr>
          <a:xfrm>
            <a:off x="6909264" y="3945579"/>
            <a:ext cx="709696" cy="2011093"/>
          </a:xfrm>
          <a:prstGeom prst="rect">
            <a:avLst/>
          </a:prstGeom>
        </p:spPr>
      </p:pic>
      <p:pic>
        <p:nvPicPr>
          <p:cNvPr id="13" name="Content Placeholder 9">
            <a:extLst>
              <a:ext uri="{FF2B5EF4-FFF2-40B4-BE49-F238E27FC236}">
                <a16:creationId xmlns:a16="http://schemas.microsoft.com/office/drawing/2014/main" id="{53FA539A-171A-AC2E-DF01-F7F88AA7F1C8}"/>
              </a:ext>
            </a:extLst>
          </p:cNvPr>
          <p:cNvPicPr>
            <a:picLocks noChangeAspect="1"/>
          </p:cNvPicPr>
          <p:nvPr/>
        </p:nvPicPr>
        <p:blipFill rotWithShape="1">
          <a:blip r:embed="rId4"/>
          <a:srcRect l="47494"/>
          <a:stretch/>
        </p:blipFill>
        <p:spPr>
          <a:xfrm>
            <a:off x="7618960" y="3945578"/>
            <a:ext cx="3048252" cy="2011093"/>
          </a:xfrm>
          <a:prstGeom prst="rect">
            <a:avLst/>
          </a:prstGeom>
        </p:spPr>
      </p:pic>
    </p:spTree>
    <p:extLst>
      <p:ext uri="{BB962C8B-B14F-4D97-AF65-F5344CB8AC3E}">
        <p14:creationId xmlns:p14="http://schemas.microsoft.com/office/powerpoint/2010/main" val="311319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IN" dirty="0">
                <a:hlinkClick r:id="rId2"/>
              </a:rPr>
              <a:t>Introducing Meta Llama 3: The most capable openly available LLM to date. 18-Apr-2024. Meta. </a:t>
            </a:r>
            <a:endParaRPr lang="en-US"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err="1"/>
              <a:t>LLaMA</a:t>
            </a:r>
            <a:r>
              <a:rPr lang="en-US" dirty="0"/>
              <a:t> 3</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19</a:t>
            </a:fld>
            <a:endParaRPr lang="en-US" dirty="0"/>
          </a:p>
        </p:txBody>
      </p:sp>
      <p:grpSp>
        <p:nvGrpSpPr>
          <p:cNvPr id="16" name="Group 15">
            <a:extLst>
              <a:ext uri="{FF2B5EF4-FFF2-40B4-BE49-F238E27FC236}">
                <a16:creationId xmlns:a16="http://schemas.microsoft.com/office/drawing/2014/main" id="{6A843119-028F-5D32-3AE8-318D14FFA77C}"/>
              </a:ext>
            </a:extLst>
          </p:cNvPr>
          <p:cNvGrpSpPr/>
          <p:nvPr/>
        </p:nvGrpSpPr>
        <p:grpSpPr>
          <a:xfrm>
            <a:off x="109487" y="1954888"/>
            <a:ext cx="4738806" cy="3371852"/>
            <a:chOff x="3619466" y="1480314"/>
            <a:chExt cx="7486700" cy="4953038"/>
          </a:xfrm>
        </p:grpSpPr>
        <p:pic>
          <p:nvPicPr>
            <p:cNvPr id="17" name="Picture 16">
              <a:extLst>
                <a:ext uri="{FF2B5EF4-FFF2-40B4-BE49-F238E27FC236}">
                  <a16:creationId xmlns:a16="http://schemas.microsoft.com/office/drawing/2014/main" id="{92199185-51AC-07FB-C1F7-5ABB22D5D2D4}"/>
                </a:ext>
              </a:extLst>
            </p:cNvPr>
            <p:cNvPicPr>
              <a:picLocks noChangeAspect="1"/>
            </p:cNvPicPr>
            <p:nvPr/>
          </p:nvPicPr>
          <p:blipFill rotWithShape="1">
            <a:blip r:embed="rId3"/>
            <a:srcRect r="54415"/>
            <a:stretch/>
          </p:blipFill>
          <p:spPr>
            <a:xfrm>
              <a:off x="3619466" y="1480314"/>
              <a:ext cx="4229134" cy="4933986"/>
            </a:xfrm>
            <a:prstGeom prst="rect">
              <a:avLst/>
            </a:prstGeom>
          </p:spPr>
        </p:pic>
        <p:pic>
          <p:nvPicPr>
            <p:cNvPr id="18" name="Picture 17">
              <a:extLst>
                <a:ext uri="{FF2B5EF4-FFF2-40B4-BE49-F238E27FC236}">
                  <a16:creationId xmlns:a16="http://schemas.microsoft.com/office/drawing/2014/main" id="{06CFF064-A5B8-6B78-77D9-111484CAB91A}"/>
                </a:ext>
              </a:extLst>
            </p:cNvPr>
            <p:cNvPicPr>
              <a:picLocks noChangeAspect="1"/>
            </p:cNvPicPr>
            <p:nvPr/>
          </p:nvPicPr>
          <p:blipFill rotWithShape="1">
            <a:blip r:embed="rId3"/>
            <a:srcRect l="64477"/>
            <a:stretch/>
          </p:blipFill>
          <p:spPr>
            <a:xfrm>
              <a:off x="7810499" y="1499366"/>
              <a:ext cx="3295667" cy="4933986"/>
            </a:xfrm>
            <a:prstGeom prst="rect">
              <a:avLst/>
            </a:prstGeom>
          </p:spPr>
        </p:pic>
      </p:grpSp>
      <p:sp>
        <p:nvSpPr>
          <p:cNvPr id="10" name="TextBox 9">
            <a:extLst>
              <a:ext uri="{FF2B5EF4-FFF2-40B4-BE49-F238E27FC236}">
                <a16:creationId xmlns:a16="http://schemas.microsoft.com/office/drawing/2014/main" id="{501DB746-FF01-AFE8-62AE-33369E3FA341}"/>
              </a:ext>
            </a:extLst>
          </p:cNvPr>
          <p:cNvSpPr txBox="1"/>
          <p:nvPr/>
        </p:nvSpPr>
        <p:spPr>
          <a:xfrm>
            <a:off x="1031078" y="1485373"/>
            <a:ext cx="6243636" cy="369332"/>
          </a:xfrm>
          <a:prstGeom prst="rect">
            <a:avLst/>
          </a:prstGeom>
          <a:noFill/>
        </p:spPr>
        <p:txBody>
          <a:bodyPr wrap="square">
            <a:spAutoFit/>
          </a:bodyPr>
          <a:lstStyle/>
          <a:p>
            <a:r>
              <a:rPr lang="en-US" dirty="0"/>
              <a:t>Meta llama 3 instruct model</a:t>
            </a:r>
          </a:p>
        </p:txBody>
      </p:sp>
      <p:grpSp>
        <p:nvGrpSpPr>
          <p:cNvPr id="13" name="Group 12">
            <a:extLst>
              <a:ext uri="{FF2B5EF4-FFF2-40B4-BE49-F238E27FC236}">
                <a16:creationId xmlns:a16="http://schemas.microsoft.com/office/drawing/2014/main" id="{D2EAA1A4-F03F-EB34-09C5-BAD0B89AC136}"/>
              </a:ext>
            </a:extLst>
          </p:cNvPr>
          <p:cNvGrpSpPr/>
          <p:nvPr/>
        </p:nvGrpSpPr>
        <p:grpSpPr>
          <a:xfrm>
            <a:off x="5088731" y="1967859"/>
            <a:ext cx="4783905" cy="3358882"/>
            <a:chOff x="666711" y="538141"/>
            <a:chExt cx="8672590" cy="5781717"/>
          </a:xfrm>
        </p:grpSpPr>
        <p:pic>
          <p:nvPicPr>
            <p:cNvPr id="11" name="Picture 10">
              <a:extLst>
                <a:ext uri="{FF2B5EF4-FFF2-40B4-BE49-F238E27FC236}">
                  <a16:creationId xmlns:a16="http://schemas.microsoft.com/office/drawing/2014/main" id="{94280239-BC3B-B135-D90C-1EBADF269A6F}"/>
                </a:ext>
              </a:extLst>
            </p:cNvPr>
            <p:cNvPicPr>
              <a:picLocks noChangeAspect="1"/>
            </p:cNvPicPr>
            <p:nvPr/>
          </p:nvPicPr>
          <p:blipFill rotWithShape="1">
            <a:blip r:embed="rId4"/>
            <a:srcRect l="66052"/>
            <a:stretch/>
          </p:blipFill>
          <p:spPr>
            <a:xfrm>
              <a:off x="5653087" y="538141"/>
              <a:ext cx="3686214" cy="5781717"/>
            </a:xfrm>
            <a:prstGeom prst="rect">
              <a:avLst/>
            </a:prstGeom>
          </p:spPr>
        </p:pic>
        <p:pic>
          <p:nvPicPr>
            <p:cNvPr id="12" name="Picture 11">
              <a:extLst>
                <a:ext uri="{FF2B5EF4-FFF2-40B4-BE49-F238E27FC236}">
                  <a16:creationId xmlns:a16="http://schemas.microsoft.com/office/drawing/2014/main" id="{E4DE049E-B5A0-007E-B54A-4A10DD5A80B9}"/>
                </a:ext>
              </a:extLst>
            </p:cNvPr>
            <p:cNvPicPr>
              <a:picLocks noChangeAspect="1"/>
            </p:cNvPicPr>
            <p:nvPr/>
          </p:nvPicPr>
          <p:blipFill rotWithShape="1">
            <a:blip r:embed="rId4"/>
            <a:srcRect r="53465"/>
            <a:stretch/>
          </p:blipFill>
          <p:spPr>
            <a:xfrm>
              <a:off x="666711" y="538141"/>
              <a:ext cx="5053092" cy="5781717"/>
            </a:xfrm>
            <a:prstGeom prst="rect">
              <a:avLst/>
            </a:prstGeom>
          </p:spPr>
        </p:pic>
      </p:grpSp>
      <p:sp>
        <p:nvSpPr>
          <p:cNvPr id="15" name="TextBox 14">
            <a:extLst>
              <a:ext uri="{FF2B5EF4-FFF2-40B4-BE49-F238E27FC236}">
                <a16:creationId xmlns:a16="http://schemas.microsoft.com/office/drawing/2014/main" id="{C460E8F9-17E6-370D-5023-F237F9166020}"/>
              </a:ext>
            </a:extLst>
          </p:cNvPr>
          <p:cNvSpPr txBox="1"/>
          <p:nvPr/>
        </p:nvSpPr>
        <p:spPr>
          <a:xfrm>
            <a:off x="7846219" y="1218507"/>
            <a:ext cx="6243636" cy="369332"/>
          </a:xfrm>
          <a:prstGeom prst="rect">
            <a:avLst/>
          </a:prstGeom>
          <a:noFill/>
        </p:spPr>
        <p:txBody>
          <a:bodyPr wrap="square">
            <a:spAutoFit/>
          </a:bodyPr>
          <a:lstStyle/>
          <a:p>
            <a:r>
              <a:rPr lang="en-US" dirty="0"/>
              <a:t>Meta llama 3 pretrained model</a:t>
            </a:r>
            <a:endParaRPr lang="en-IN" dirty="0"/>
          </a:p>
        </p:txBody>
      </p:sp>
      <p:grpSp>
        <p:nvGrpSpPr>
          <p:cNvPr id="22" name="Group 21">
            <a:extLst>
              <a:ext uri="{FF2B5EF4-FFF2-40B4-BE49-F238E27FC236}">
                <a16:creationId xmlns:a16="http://schemas.microsoft.com/office/drawing/2014/main" id="{5D120EB1-559F-AB2F-515B-3143C98DE1B1}"/>
              </a:ext>
            </a:extLst>
          </p:cNvPr>
          <p:cNvGrpSpPr/>
          <p:nvPr/>
        </p:nvGrpSpPr>
        <p:grpSpPr>
          <a:xfrm>
            <a:off x="10020278" y="1810100"/>
            <a:ext cx="2033359" cy="3534156"/>
            <a:chOff x="8933256" y="2324158"/>
            <a:chExt cx="1997654" cy="3472098"/>
          </a:xfrm>
        </p:grpSpPr>
        <p:pic>
          <p:nvPicPr>
            <p:cNvPr id="19" name="Picture 18">
              <a:extLst>
                <a:ext uri="{FF2B5EF4-FFF2-40B4-BE49-F238E27FC236}">
                  <a16:creationId xmlns:a16="http://schemas.microsoft.com/office/drawing/2014/main" id="{68B30371-AD0B-CBED-8CC7-DAEB6EA324B2}"/>
                </a:ext>
              </a:extLst>
            </p:cNvPr>
            <p:cNvPicPr>
              <a:picLocks noChangeAspect="1"/>
            </p:cNvPicPr>
            <p:nvPr/>
          </p:nvPicPr>
          <p:blipFill rotWithShape="1">
            <a:blip r:embed="rId5"/>
            <a:srcRect l="24672" r="59625"/>
            <a:stretch/>
          </p:blipFill>
          <p:spPr>
            <a:xfrm>
              <a:off x="8933256" y="2324158"/>
              <a:ext cx="998827" cy="3472098"/>
            </a:xfrm>
            <a:prstGeom prst="rect">
              <a:avLst/>
            </a:prstGeom>
          </p:spPr>
        </p:pic>
        <p:pic>
          <p:nvPicPr>
            <p:cNvPr id="20" name="Picture 19">
              <a:extLst>
                <a:ext uri="{FF2B5EF4-FFF2-40B4-BE49-F238E27FC236}">
                  <a16:creationId xmlns:a16="http://schemas.microsoft.com/office/drawing/2014/main" id="{E887EC00-52CC-1051-FB3A-95063235F785}"/>
                </a:ext>
              </a:extLst>
            </p:cNvPr>
            <p:cNvPicPr>
              <a:picLocks noChangeAspect="1"/>
            </p:cNvPicPr>
            <p:nvPr/>
          </p:nvPicPr>
          <p:blipFill rotWithShape="1">
            <a:blip r:embed="rId5"/>
            <a:srcRect l="79856" r="4441"/>
            <a:stretch/>
          </p:blipFill>
          <p:spPr>
            <a:xfrm>
              <a:off x="9932084" y="2324158"/>
              <a:ext cx="998826" cy="3472098"/>
            </a:xfrm>
            <a:prstGeom prst="rect">
              <a:avLst/>
            </a:prstGeom>
          </p:spPr>
        </p:pic>
      </p:grpSp>
    </p:spTree>
    <p:extLst>
      <p:ext uri="{BB962C8B-B14F-4D97-AF65-F5344CB8AC3E}">
        <p14:creationId xmlns:p14="http://schemas.microsoft.com/office/powerpoint/2010/main" val="298055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Introductions to LLMs and Recap Their Capabilities [25 mins]: Manish</a:t>
            </a:r>
          </a:p>
          <a:p>
            <a:r>
              <a:rPr lang="en-IN" dirty="0"/>
              <a:t>Generating Annotations for Reasoning Tasks using LLMs [25 mins]: Manish</a:t>
            </a:r>
          </a:p>
          <a:p>
            <a:r>
              <a:rPr lang="en-IN" dirty="0"/>
              <a:t>Reasoning Datasets with LLM Annotations [25 mins]: Subba</a:t>
            </a:r>
          </a:p>
          <a:p>
            <a:r>
              <a:rPr lang="en-US" dirty="0"/>
              <a:t>Tea break [30 min]</a:t>
            </a:r>
          </a:p>
          <a:p>
            <a:r>
              <a:rPr lang="en-IN" dirty="0"/>
              <a:t>Evaluation of LLM Generated Annotations [25 mins]: Subba</a:t>
            </a:r>
          </a:p>
          <a:p>
            <a:r>
              <a:rPr lang="en-IN" dirty="0" err="1"/>
              <a:t>Autolabel</a:t>
            </a:r>
            <a:r>
              <a:rPr lang="en-IN" dirty="0"/>
              <a:t> Tools to Label Reasoning Datasets [25 mins]: Mounika</a:t>
            </a:r>
          </a:p>
          <a:p>
            <a:r>
              <a:rPr lang="en-IN" dirty="0"/>
              <a:t>Overcoming the Hallucinations in LLM Annotations and Future Trends [25 mins]: Mounika</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2</a:t>
            </a:fld>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306047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67ED-7CCE-CAFF-9BA1-054FF3C40FAF}"/>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D713D38-517E-A64A-D402-5BE35D4AA9BC}"/>
              </a:ext>
            </a:extLst>
          </p:cNvPr>
          <p:cNvSpPr>
            <a:spLocks noGrp="1"/>
          </p:cNvSpPr>
          <p:nvPr>
            <p:ph type="ftr" sz="quarter" idx="11"/>
          </p:nvPr>
        </p:nvSpPr>
        <p:spPr/>
        <p:txBody>
          <a:bodyPr/>
          <a:lstStyle/>
          <a:p>
            <a:r>
              <a:rPr lang="en-IN"/>
              <a:t>KR 2024: LLMs are Human-like Annotators</a:t>
            </a:r>
            <a:endParaRPr lang="en-US" dirty="0"/>
          </a:p>
        </p:txBody>
      </p:sp>
      <p:sp>
        <p:nvSpPr>
          <p:cNvPr id="6" name="Content Placeholder 5">
            <a:extLst>
              <a:ext uri="{FF2B5EF4-FFF2-40B4-BE49-F238E27FC236}">
                <a16:creationId xmlns:a16="http://schemas.microsoft.com/office/drawing/2014/main" id="{E915F5CB-8AAF-0066-FCE3-F0266285E0BF}"/>
              </a:ext>
            </a:extLst>
          </p:cNvPr>
          <p:cNvSpPr>
            <a:spLocks noGrp="1"/>
          </p:cNvSpPr>
          <p:nvPr>
            <p:ph idx="13"/>
          </p:nvPr>
        </p:nvSpPr>
        <p:spPr/>
        <p:txBody>
          <a:bodyPr/>
          <a:lstStyle/>
          <a:p>
            <a:r>
              <a:rPr lang="en-IN" b="0" i="0" u="none" strike="noStrike" dirty="0">
                <a:solidFill>
                  <a:srgbClr val="000000"/>
                </a:solidFill>
                <a:effectLst/>
                <a:latin typeface="Calibri" panose="020F0502020204030204" pitchFamily="34" charset="0"/>
                <a:hlinkClick r:id="rId2"/>
              </a:rPr>
              <a:t>Meta AI. Llama 3.2: Revolutionizing edge AI and vision with open, customizable models. Sep 2024. </a:t>
            </a:r>
            <a:endParaRPr lang="en-IN" dirty="0"/>
          </a:p>
        </p:txBody>
      </p:sp>
      <p:sp>
        <p:nvSpPr>
          <p:cNvPr id="10" name="Title 9">
            <a:extLst>
              <a:ext uri="{FF2B5EF4-FFF2-40B4-BE49-F238E27FC236}">
                <a16:creationId xmlns:a16="http://schemas.microsoft.com/office/drawing/2014/main" id="{C0143170-5124-9748-7970-CB08F820C8A1}"/>
              </a:ext>
            </a:extLst>
          </p:cNvPr>
          <p:cNvSpPr>
            <a:spLocks noGrp="1"/>
          </p:cNvSpPr>
          <p:nvPr>
            <p:ph type="title"/>
          </p:nvPr>
        </p:nvSpPr>
        <p:spPr/>
        <p:txBody>
          <a:bodyPr/>
          <a:lstStyle/>
          <a:p>
            <a:r>
              <a:rPr lang="en-US" dirty="0" err="1"/>
              <a:t>LLaMA</a:t>
            </a:r>
            <a:r>
              <a:rPr lang="en-US" dirty="0"/>
              <a:t> 3.2</a:t>
            </a:r>
            <a:endParaRPr lang="en-IN" dirty="0"/>
          </a:p>
        </p:txBody>
      </p:sp>
      <p:sp>
        <p:nvSpPr>
          <p:cNvPr id="7" name="Slide Number Placeholder 6">
            <a:extLst>
              <a:ext uri="{FF2B5EF4-FFF2-40B4-BE49-F238E27FC236}">
                <a16:creationId xmlns:a16="http://schemas.microsoft.com/office/drawing/2014/main" id="{9ED89158-4F01-18BE-2458-0A66B442DC4D}"/>
              </a:ext>
            </a:extLst>
          </p:cNvPr>
          <p:cNvSpPr>
            <a:spLocks noGrp="1"/>
          </p:cNvSpPr>
          <p:nvPr>
            <p:ph type="sldNum" sz="quarter" idx="12"/>
          </p:nvPr>
        </p:nvSpPr>
        <p:spPr/>
        <p:txBody>
          <a:bodyPr/>
          <a:lstStyle/>
          <a:p>
            <a:fld id="{AE17A532-D286-470D-AE82-1500C848B688}" type="slidenum">
              <a:rPr lang="en-US" smtClean="0"/>
              <a:pPr/>
              <a:t>20</a:t>
            </a:fld>
            <a:endParaRPr lang="en-US" dirty="0"/>
          </a:p>
        </p:txBody>
      </p:sp>
      <p:graphicFrame>
        <p:nvGraphicFramePr>
          <p:cNvPr id="9" name="Table 8">
            <a:extLst>
              <a:ext uri="{FF2B5EF4-FFF2-40B4-BE49-F238E27FC236}">
                <a16:creationId xmlns:a16="http://schemas.microsoft.com/office/drawing/2014/main" id="{DFF90F4A-0E9F-2E8A-F971-771D32178A5D}"/>
              </a:ext>
            </a:extLst>
          </p:cNvPr>
          <p:cNvGraphicFramePr>
            <a:graphicFrameLocks noGrp="1"/>
          </p:cNvGraphicFramePr>
          <p:nvPr/>
        </p:nvGraphicFramePr>
        <p:xfrm>
          <a:off x="6169819" y="1187575"/>
          <a:ext cx="5549464" cy="4731111"/>
        </p:xfrm>
        <a:graphic>
          <a:graphicData uri="http://schemas.openxmlformats.org/drawingml/2006/table">
            <a:tbl>
              <a:tblPr>
                <a:tableStyleId>{5C22544A-7EE6-4342-B048-85BDC9FD1C3A}</a:tableStyleId>
              </a:tblPr>
              <a:tblGrid>
                <a:gridCol w="197770">
                  <a:extLst>
                    <a:ext uri="{9D8B030D-6E8A-4147-A177-3AD203B41FA5}">
                      <a16:colId xmlns:a16="http://schemas.microsoft.com/office/drawing/2014/main" val="483309791"/>
                    </a:ext>
                  </a:extLst>
                </a:gridCol>
                <a:gridCol w="1085773">
                  <a:extLst>
                    <a:ext uri="{9D8B030D-6E8A-4147-A177-3AD203B41FA5}">
                      <a16:colId xmlns:a16="http://schemas.microsoft.com/office/drawing/2014/main" val="2326588457"/>
                    </a:ext>
                  </a:extLst>
                </a:gridCol>
                <a:gridCol w="1807728">
                  <a:extLst>
                    <a:ext uri="{9D8B030D-6E8A-4147-A177-3AD203B41FA5}">
                      <a16:colId xmlns:a16="http://schemas.microsoft.com/office/drawing/2014/main" val="3517427223"/>
                    </a:ext>
                  </a:extLst>
                </a:gridCol>
                <a:gridCol w="667000">
                  <a:extLst>
                    <a:ext uri="{9D8B030D-6E8A-4147-A177-3AD203B41FA5}">
                      <a16:colId xmlns:a16="http://schemas.microsoft.com/office/drawing/2014/main" val="3648549314"/>
                    </a:ext>
                  </a:extLst>
                </a:gridCol>
                <a:gridCol w="667000">
                  <a:extLst>
                    <a:ext uri="{9D8B030D-6E8A-4147-A177-3AD203B41FA5}">
                      <a16:colId xmlns:a16="http://schemas.microsoft.com/office/drawing/2014/main" val="1237978325"/>
                    </a:ext>
                  </a:extLst>
                </a:gridCol>
                <a:gridCol w="608275">
                  <a:extLst>
                    <a:ext uri="{9D8B030D-6E8A-4147-A177-3AD203B41FA5}">
                      <a16:colId xmlns:a16="http://schemas.microsoft.com/office/drawing/2014/main" val="1154674319"/>
                    </a:ext>
                  </a:extLst>
                </a:gridCol>
                <a:gridCol w="515918">
                  <a:extLst>
                    <a:ext uri="{9D8B030D-6E8A-4147-A177-3AD203B41FA5}">
                      <a16:colId xmlns:a16="http://schemas.microsoft.com/office/drawing/2014/main" val="1755210371"/>
                    </a:ext>
                  </a:extLst>
                </a:gridCol>
              </a:tblGrid>
              <a:tr h="415762">
                <a:tc>
                  <a:txBody>
                    <a:bodyPr/>
                    <a:lstStyle/>
                    <a:p>
                      <a:pPr algn="l" fontAlgn="b"/>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Category</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Benchmark</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Llama 3.2</a:t>
                      </a:r>
                    </a:p>
                    <a:p>
                      <a:pPr algn="ctr" fontAlgn="b"/>
                      <a:r>
                        <a:rPr lang="en-IN" sz="1300" b="1" u="none" strike="noStrike" dirty="0">
                          <a:effectLst/>
                        </a:rPr>
                        <a:t>11B</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Llama 3.2</a:t>
                      </a:r>
                    </a:p>
                    <a:p>
                      <a:pPr algn="ctr" fontAlgn="b"/>
                      <a:r>
                        <a:rPr lang="en-IN" sz="1300" b="1" u="none" strike="noStrike" dirty="0">
                          <a:effectLst/>
                        </a:rPr>
                        <a:t>90B </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Claude 3</a:t>
                      </a:r>
                    </a:p>
                    <a:p>
                      <a:pPr algn="ctr" fontAlgn="b"/>
                      <a:r>
                        <a:rPr lang="en-IN" sz="1300" b="1" u="none" strike="noStrike" dirty="0">
                          <a:effectLst/>
                        </a:rPr>
                        <a:t>Haiku</a:t>
                      </a:r>
                      <a:endParaRPr lang="en-IN" sz="1300" b="1" i="0" u="none" strike="noStrike" dirty="0">
                        <a:solidFill>
                          <a:srgbClr val="000000"/>
                        </a:solidFill>
                        <a:effectLst/>
                        <a:latin typeface="Aptos Narrow" panose="020B0004020202020204" pitchFamily="34" charset="0"/>
                      </a:endParaRPr>
                    </a:p>
                  </a:txBody>
                  <a:tcPr marL="2918" marR="2918" marT="2918" marB="0" anchor="b"/>
                </a:tc>
                <a:tc>
                  <a:txBody>
                    <a:bodyPr/>
                    <a:lstStyle/>
                    <a:p>
                      <a:pPr algn="ctr" fontAlgn="b"/>
                      <a:r>
                        <a:rPr lang="en-IN" sz="1300" b="1" u="none" strike="noStrike" dirty="0">
                          <a:effectLst/>
                        </a:rPr>
                        <a:t>GPT-40</a:t>
                      </a:r>
                    </a:p>
                    <a:p>
                      <a:pPr algn="ctr" fontAlgn="b"/>
                      <a:r>
                        <a:rPr lang="en-IN" sz="1300" b="1" u="none" strike="noStrike" dirty="0">
                          <a:effectLst/>
                        </a:rPr>
                        <a:t>mini </a:t>
                      </a:r>
                      <a:endParaRPr lang="en-IN" sz="1300" b="1" i="0" u="none" strike="noStrike" dirty="0">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3020012980"/>
                  </a:ext>
                </a:extLst>
              </a:tr>
              <a:tr h="751844">
                <a:tc rowSpan="8">
                  <a:txBody>
                    <a:bodyPr/>
                    <a:lstStyle/>
                    <a:p>
                      <a:pPr algn="ctr" fontAlgn="ctr"/>
                      <a:r>
                        <a:rPr lang="en-IN" sz="1300" u="none" strike="noStrike" dirty="0">
                          <a:effectLst/>
                        </a:rPr>
                        <a:t>Image</a:t>
                      </a:r>
                      <a:endParaRPr lang="en-IN" sz="1300" b="0" i="0" u="none" strike="noStrike" dirty="0">
                        <a:solidFill>
                          <a:srgbClr val="000000"/>
                        </a:solidFill>
                        <a:effectLst/>
                        <a:latin typeface="Aptos Narrow" panose="020B0004020202020204" pitchFamily="34" charset="0"/>
                      </a:endParaRPr>
                    </a:p>
                  </a:txBody>
                  <a:tcPr marL="2918" marR="2918" marT="2918" marB="0" vert="vert270" anchor="ctr"/>
                </a:tc>
                <a:tc rowSpan="4">
                  <a:txBody>
                    <a:bodyPr/>
                    <a:lstStyle/>
                    <a:p>
                      <a:pPr algn="l" fontAlgn="b"/>
                      <a:r>
                        <a:rPr lang="en-IN" sz="1300" u="none" strike="noStrike" dirty="0">
                          <a:effectLst/>
                        </a:rPr>
                        <a:t>College-level Problems and Mathematical Reasoning </a:t>
                      </a:r>
                    </a:p>
                    <a:p>
                      <a:pPr algn="l" fontAlgn="b"/>
                      <a:r>
                        <a:rPr lang="en-IN" sz="1300" u="none" strike="noStrike" dirty="0">
                          <a:effectLst/>
                        </a:rPr>
                        <a:t> </a:t>
                      </a:r>
                    </a:p>
                    <a:p>
                      <a:pPr algn="l" fontAlgn="b"/>
                      <a:r>
                        <a:rPr lang="en-IN" sz="1300" u="none" strike="noStrike" dirty="0">
                          <a:effectLst/>
                        </a:rPr>
                        <a:t> </a:t>
                      </a:r>
                    </a:p>
                    <a:p>
                      <a:pPr algn="l" fontAlgn="b"/>
                      <a:r>
                        <a:rPr lang="en-IN" sz="1300" u="none" strike="noStrike" dirty="0">
                          <a:effectLst/>
                        </a:rPr>
                        <a:t> </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MMMU (val, O-shot COT, micro avg accuracy)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50.7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60.3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50.2</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59.4</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4207498352"/>
                  </a:ext>
                </a:extLst>
              </a:tr>
              <a:tr h="537899">
                <a:tc vMerge="1">
                  <a:txBody>
                    <a:bodyPr/>
                    <a:lstStyle/>
                    <a:p>
                      <a:endParaRPr lang="en-IN"/>
                    </a:p>
                  </a:txBody>
                  <a:tcPr/>
                </a:tc>
                <a:tc vMerge="1">
                  <a:txBody>
                    <a:bodyPr/>
                    <a:lstStyle/>
                    <a:p>
                      <a:endParaRPr/>
                    </a:p>
                  </a:txBody>
                  <a:tcPr marL="2918" marR="2918" marT="2918" marB="0" anchor="b"/>
                </a:tc>
                <a:tc>
                  <a:txBody>
                    <a:bodyPr/>
                    <a:lstStyle/>
                    <a:p>
                      <a:pPr algn="l" fontAlgn="b"/>
                      <a:r>
                        <a:rPr lang="en-IN" sz="1300" u="none" strike="noStrike">
                          <a:effectLst/>
                        </a:rPr>
                        <a:t>MMMU-Pro, Standard (10 opts, test)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45.2</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27.3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42.3</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3921968442"/>
                  </a:ext>
                </a:extLst>
              </a:tr>
              <a:tr h="323955">
                <a:tc vMerge="1">
                  <a:txBody>
                    <a:bodyPr/>
                    <a:lstStyle/>
                    <a:p>
                      <a:endParaRPr lang="en-IN"/>
                    </a:p>
                  </a:txBody>
                  <a:tcPr/>
                </a:tc>
                <a:tc vMerge="1">
                  <a:txBody>
                    <a:bodyPr/>
                    <a:lstStyle/>
                    <a:p>
                      <a:endParaRPr/>
                    </a:p>
                  </a:txBody>
                  <a:tcPr marL="2918" marR="2918" marT="2918" marB="0" anchor="b"/>
                </a:tc>
                <a:tc>
                  <a:txBody>
                    <a:bodyPr/>
                    <a:lstStyle/>
                    <a:p>
                      <a:pPr algn="l" fontAlgn="b"/>
                      <a:r>
                        <a:rPr lang="en-IN" sz="1300" u="none" strike="noStrike">
                          <a:effectLst/>
                        </a:rPr>
                        <a:t>MMMU-Pro, Vision (test)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23.7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33.8</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20.1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36.5</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2560729009"/>
                  </a:ext>
                </a:extLst>
              </a:tr>
              <a:tr h="216983">
                <a:tc vMerge="1">
                  <a:txBody>
                    <a:bodyPr/>
                    <a:lstStyle/>
                    <a:p>
                      <a:endParaRPr lang="en-IN"/>
                    </a:p>
                  </a:txBody>
                  <a:tcPr/>
                </a:tc>
                <a:tc vMerge="1">
                  <a:txBody>
                    <a:bodyPr/>
                    <a:lstStyle/>
                    <a:p>
                      <a:endParaRPr dirty="0"/>
                    </a:p>
                  </a:txBody>
                  <a:tcPr marL="2918" marR="2918" marT="2918" marB="0" anchor="b"/>
                </a:tc>
                <a:tc>
                  <a:txBody>
                    <a:bodyPr/>
                    <a:lstStyle/>
                    <a:p>
                      <a:pPr algn="l" fontAlgn="b"/>
                      <a:r>
                        <a:rPr lang="en-IN" sz="1300" u="none" strike="noStrike">
                          <a:effectLst/>
                        </a:rPr>
                        <a:t>MathVista (testmini)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51.5</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57.3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46.4</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56.7</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46204611"/>
                  </a:ext>
                </a:extLst>
              </a:tr>
              <a:tr h="537899">
                <a:tc vMerge="1">
                  <a:txBody>
                    <a:bodyPr/>
                    <a:lstStyle/>
                    <a:p>
                      <a:endParaRPr lang="en-IN"/>
                    </a:p>
                  </a:txBody>
                  <a:tcPr/>
                </a:tc>
                <a:tc rowSpan="3">
                  <a:txBody>
                    <a:bodyPr/>
                    <a:lstStyle/>
                    <a:p>
                      <a:pPr algn="l" fontAlgn="b"/>
                      <a:r>
                        <a:rPr lang="en-IN" sz="1300" u="none" strike="noStrike" dirty="0">
                          <a:effectLst/>
                        </a:rPr>
                        <a:t>Charts and Diagram Understanding </a:t>
                      </a:r>
                    </a:p>
                    <a:p>
                      <a:pPr algn="ctr" fontAlgn="b"/>
                      <a:r>
                        <a:rPr lang="en-IN" sz="1300" u="none" strike="noStrike" dirty="0">
                          <a:effectLst/>
                        </a:rPr>
                        <a:t> </a:t>
                      </a:r>
                    </a:p>
                    <a:p>
                      <a:pPr algn="ctr" fontAlgn="b"/>
                      <a:r>
                        <a:rPr lang="en-IN" sz="1300" u="none" strike="noStrike" dirty="0">
                          <a:effectLst/>
                        </a:rPr>
                        <a:t> </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dirty="0" err="1">
                          <a:effectLst/>
                        </a:rPr>
                        <a:t>ChartQA</a:t>
                      </a:r>
                      <a:r>
                        <a:rPr lang="en-IN" sz="1300" u="none" strike="noStrike" dirty="0">
                          <a:effectLst/>
                        </a:rPr>
                        <a:t> (test, O-shot COT relaxed accuracy)</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83.4</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85.5</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81.7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418573632"/>
                  </a:ext>
                </a:extLst>
              </a:tr>
              <a:tr h="323955">
                <a:tc vMerge="1">
                  <a:txBody>
                    <a:bodyPr/>
                    <a:lstStyle/>
                    <a:p>
                      <a:endParaRPr lang="en-IN"/>
                    </a:p>
                  </a:txBody>
                  <a:tcPr/>
                </a:tc>
                <a:tc vMerge="1">
                  <a:txBody>
                    <a:bodyPr/>
                    <a:lstStyle/>
                    <a:p>
                      <a:endParaRPr/>
                    </a:p>
                  </a:txBody>
                  <a:tcPr marL="2918" marR="2918" marT="2918" marB="0" anchor="b"/>
                </a:tc>
                <a:tc>
                  <a:txBody>
                    <a:bodyPr/>
                    <a:lstStyle/>
                    <a:p>
                      <a:pPr algn="l" fontAlgn="b"/>
                      <a:r>
                        <a:rPr lang="en-IN" sz="1300" u="none" strike="noStrike" dirty="0">
                          <a:effectLst/>
                        </a:rPr>
                        <a:t>A12 Diagram (test)</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91.1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92.3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86.7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622067072"/>
                  </a:ext>
                </a:extLst>
              </a:tr>
              <a:tr h="323955">
                <a:tc vMerge="1">
                  <a:txBody>
                    <a:bodyPr/>
                    <a:lstStyle/>
                    <a:p>
                      <a:endParaRPr lang="en-IN"/>
                    </a:p>
                  </a:txBody>
                  <a:tcPr/>
                </a:tc>
                <a:tc vMerge="1">
                  <a:txBody>
                    <a:bodyPr/>
                    <a:lstStyle/>
                    <a:p>
                      <a:endParaRPr dirty="0"/>
                    </a:p>
                  </a:txBody>
                  <a:tcPr marL="2918" marR="2918" marT="2918" marB="0" anchor="b"/>
                </a:tc>
                <a:tc>
                  <a:txBody>
                    <a:bodyPr/>
                    <a:lstStyle/>
                    <a:p>
                      <a:pPr algn="l" fontAlgn="b"/>
                      <a:r>
                        <a:rPr lang="en-IN" sz="1300" u="none" strike="noStrike" dirty="0" err="1">
                          <a:effectLst/>
                        </a:rPr>
                        <a:t>DocVQA</a:t>
                      </a:r>
                      <a:r>
                        <a:rPr lang="en-IN" sz="1300" u="none" strike="noStrike" dirty="0">
                          <a:effectLst/>
                        </a:rPr>
                        <a:t> (test, ANLS)</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88.4</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90.1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88.8</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045913734"/>
                  </a:ext>
                </a:extLst>
              </a:tr>
              <a:tr h="430927">
                <a:tc vMerge="1">
                  <a:txBody>
                    <a:bodyPr/>
                    <a:lstStyle/>
                    <a:p>
                      <a:endParaRPr lang="en-IN"/>
                    </a:p>
                  </a:txBody>
                  <a:tcPr/>
                </a:tc>
                <a:tc>
                  <a:txBody>
                    <a:bodyPr/>
                    <a:lstStyle/>
                    <a:p>
                      <a:pPr algn="l" fontAlgn="b"/>
                      <a:r>
                        <a:rPr lang="en-IN" sz="1300" u="none" strike="noStrike" dirty="0">
                          <a:effectLst/>
                        </a:rPr>
                        <a:t>General VQA </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VQAv2 (test)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75.2</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78.1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2278268155"/>
                  </a:ext>
                </a:extLst>
              </a:tr>
              <a:tr h="216983">
                <a:tc rowSpan="4">
                  <a:txBody>
                    <a:bodyPr/>
                    <a:lstStyle/>
                    <a:p>
                      <a:pPr algn="ctr" fontAlgn="ctr"/>
                      <a:r>
                        <a:rPr lang="en-IN" sz="1300" u="none" strike="noStrike" dirty="0">
                          <a:effectLst/>
                        </a:rPr>
                        <a:t>Text</a:t>
                      </a:r>
                      <a:endParaRPr lang="en-IN" sz="1300" b="0" i="0" u="none" strike="noStrike" dirty="0">
                        <a:solidFill>
                          <a:srgbClr val="000000"/>
                        </a:solidFill>
                        <a:effectLst/>
                        <a:latin typeface="Aptos Narrow" panose="020B0004020202020204" pitchFamily="34" charset="0"/>
                      </a:endParaRPr>
                    </a:p>
                  </a:txBody>
                  <a:tcPr marL="2918" marR="2918" marT="2918" marB="0" vert="vert270" anchor="ctr"/>
                </a:tc>
                <a:tc>
                  <a:txBody>
                    <a:bodyPr/>
                    <a:lstStyle/>
                    <a:p>
                      <a:pPr algn="l" fontAlgn="b"/>
                      <a:r>
                        <a:rPr lang="en-IN" sz="1300" u="none" strike="noStrike">
                          <a:effectLst/>
                        </a:rPr>
                        <a:t>General</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MMLU (O-shot, COT)</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86</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dirty="0">
                          <a:effectLst/>
                        </a:rPr>
                        <a:t>75.2</a:t>
                      </a:r>
                      <a:endParaRPr lang="en-IN" sz="1300" b="0" i="0" u="none" strike="noStrike" dirty="0">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82</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21350832"/>
                  </a:ext>
                </a:extLst>
              </a:tr>
              <a:tr h="216983">
                <a:tc vMerge="1">
                  <a:txBody>
                    <a:bodyPr/>
                    <a:lstStyle/>
                    <a:p>
                      <a:endParaRPr lang="en-IN"/>
                    </a:p>
                  </a:txBody>
                  <a:tcPr/>
                </a:tc>
                <a:tc>
                  <a:txBody>
                    <a:bodyPr/>
                    <a:lstStyle/>
                    <a:p>
                      <a:pPr algn="l" fontAlgn="b"/>
                      <a:r>
                        <a:rPr lang="en-IN" sz="1300" u="none" strike="noStrike">
                          <a:effectLst/>
                        </a:rPr>
                        <a:t>Math</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MATH (O-shot, COT)</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51.9</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68</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38.9</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70.2</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3774391902"/>
                  </a:ext>
                </a:extLst>
              </a:tr>
              <a:tr h="216983">
                <a:tc vMerge="1">
                  <a:txBody>
                    <a:bodyPr/>
                    <a:lstStyle/>
                    <a:p>
                      <a:endParaRPr lang="en-IN"/>
                    </a:p>
                  </a:txBody>
                  <a:tcPr/>
                </a:tc>
                <a:tc>
                  <a:txBody>
                    <a:bodyPr/>
                    <a:lstStyle/>
                    <a:p>
                      <a:pPr algn="l" fontAlgn="b"/>
                      <a:r>
                        <a:rPr lang="en-IN" sz="1300" u="none" strike="noStrike">
                          <a:effectLst/>
                        </a:rPr>
                        <a:t>Reasoning</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GPQA (O-shot, COT)</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32.8</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46.7</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33.3</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40.2</a:t>
                      </a:r>
                      <a:endParaRPr lang="en-IN" sz="1300" b="0" i="0" u="none" strike="noStrike">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1160218178"/>
                  </a:ext>
                </a:extLst>
              </a:tr>
              <a:tr h="216983">
                <a:tc vMerge="1">
                  <a:txBody>
                    <a:bodyPr/>
                    <a:lstStyle/>
                    <a:p>
                      <a:endParaRPr lang="en-IN"/>
                    </a:p>
                  </a:txBody>
                  <a:tcPr/>
                </a:tc>
                <a:tc>
                  <a:txBody>
                    <a:bodyPr/>
                    <a:lstStyle/>
                    <a:p>
                      <a:pPr algn="l" fontAlgn="b"/>
                      <a:r>
                        <a:rPr lang="en-IN" sz="1300" u="none" strike="noStrike">
                          <a:effectLst/>
                        </a:rPr>
                        <a:t>Multilingual</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l" fontAlgn="b"/>
                      <a:r>
                        <a:rPr lang="en-IN" sz="1300" u="none" strike="noStrike">
                          <a:effectLst/>
                        </a:rPr>
                        <a:t>MGSM (O-shot, COT) </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68.9</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86.9</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a:effectLst/>
                        </a:rPr>
                        <a:t>75.1</a:t>
                      </a:r>
                      <a:endParaRPr lang="en-IN" sz="1300" b="0" i="0" u="none" strike="noStrike">
                        <a:solidFill>
                          <a:srgbClr val="000000"/>
                        </a:solidFill>
                        <a:effectLst/>
                        <a:latin typeface="Aptos Narrow" panose="020B0004020202020204" pitchFamily="34" charset="0"/>
                      </a:endParaRPr>
                    </a:p>
                  </a:txBody>
                  <a:tcPr marL="2918" marR="2918" marT="2918" marB="0" anchor="b"/>
                </a:tc>
                <a:tc>
                  <a:txBody>
                    <a:bodyPr/>
                    <a:lstStyle/>
                    <a:p>
                      <a:pPr algn="r" fontAlgn="b"/>
                      <a:r>
                        <a:rPr lang="en-IN" sz="1300" u="none" strike="noStrike" dirty="0">
                          <a:effectLst/>
                        </a:rPr>
                        <a:t>87</a:t>
                      </a:r>
                      <a:endParaRPr lang="en-IN" sz="1300" b="0" i="0" u="none" strike="noStrike" dirty="0">
                        <a:solidFill>
                          <a:srgbClr val="000000"/>
                        </a:solidFill>
                        <a:effectLst/>
                        <a:latin typeface="Aptos Narrow" panose="020B0004020202020204" pitchFamily="34" charset="0"/>
                      </a:endParaRPr>
                    </a:p>
                  </a:txBody>
                  <a:tcPr marL="2918" marR="2918" marT="2918" marB="0" anchor="b"/>
                </a:tc>
                <a:extLst>
                  <a:ext uri="{0D108BD9-81ED-4DB2-BD59-A6C34878D82A}">
                    <a16:rowId xmlns:a16="http://schemas.microsoft.com/office/drawing/2014/main" val="4185825366"/>
                  </a:ext>
                </a:extLst>
              </a:tr>
            </a:tbl>
          </a:graphicData>
        </a:graphic>
      </p:graphicFrame>
      <p:graphicFrame>
        <p:nvGraphicFramePr>
          <p:cNvPr id="2" name="Table 1">
            <a:extLst>
              <a:ext uri="{FF2B5EF4-FFF2-40B4-BE49-F238E27FC236}">
                <a16:creationId xmlns:a16="http://schemas.microsoft.com/office/drawing/2014/main" id="{0D7425E7-2598-4CF3-17D9-369A9C57B453}"/>
              </a:ext>
            </a:extLst>
          </p:cNvPr>
          <p:cNvGraphicFramePr>
            <a:graphicFrameLocks noGrp="1"/>
          </p:cNvGraphicFramePr>
          <p:nvPr/>
        </p:nvGraphicFramePr>
        <p:xfrm>
          <a:off x="565923" y="1187575"/>
          <a:ext cx="5272900" cy="4732587"/>
        </p:xfrm>
        <a:graphic>
          <a:graphicData uri="http://schemas.openxmlformats.org/drawingml/2006/table">
            <a:tbl>
              <a:tblPr>
                <a:tableStyleId>{5C22544A-7EE6-4342-B048-85BDC9FD1C3A}</a:tableStyleId>
              </a:tblPr>
              <a:tblGrid>
                <a:gridCol w="929822">
                  <a:extLst>
                    <a:ext uri="{9D8B030D-6E8A-4147-A177-3AD203B41FA5}">
                      <a16:colId xmlns:a16="http://schemas.microsoft.com/office/drawing/2014/main" val="2361002582"/>
                    </a:ext>
                  </a:extLst>
                </a:gridCol>
                <a:gridCol w="1822257">
                  <a:extLst>
                    <a:ext uri="{9D8B030D-6E8A-4147-A177-3AD203B41FA5}">
                      <a16:colId xmlns:a16="http://schemas.microsoft.com/office/drawing/2014/main" val="1211359615"/>
                    </a:ext>
                  </a:extLst>
                </a:gridCol>
                <a:gridCol w="671094">
                  <a:extLst>
                    <a:ext uri="{9D8B030D-6E8A-4147-A177-3AD203B41FA5}">
                      <a16:colId xmlns:a16="http://schemas.microsoft.com/office/drawing/2014/main" val="2582276576"/>
                    </a:ext>
                  </a:extLst>
                </a:gridCol>
                <a:gridCol w="671094">
                  <a:extLst>
                    <a:ext uri="{9D8B030D-6E8A-4147-A177-3AD203B41FA5}">
                      <a16:colId xmlns:a16="http://schemas.microsoft.com/office/drawing/2014/main" val="2494661161"/>
                    </a:ext>
                  </a:extLst>
                </a:gridCol>
                <a:gridCol w="677267">
                  <a:extLst>
                    <a:ext uri="{9D8B030D-6E8A-4147-A177-3AD203B41FA5}">
                      <a16:colId xmlns:a16="http://schemas.microsoft.com/office/drawing/2014/main" val="2241957239"/>
                    </a:ext>
                  </a:extLst>
                </a:gridCol>
                <a:gridCol w="501366">
                  <a:extLst>
                    <a:ext uri="{9D8B030D-6E8A-4147-A177-3AD203B41FA5}">
                      <a16:colId xmlns:a16="http://schemas.microsoft.com/office/drawing/2014/main" val="4165007726"/>
                    </a:ext>
                  </a:extLst>
                </a:gridCol>
              </a:tblGrid>
              <a:tr h="442562">
                <a:tc>
                  <a:txBody>
                    <a:bodyPr/>
                    <a:lstStyle/>
                    <a:p>
                      <a:pPr algn="ctr" fontAlgn="b"/>
                      <a:r>
                        <a:rPr lang="en-IN" sz="1300" b="1" u="none" strike="noStrike" dirty="0">
                          <a:effectLst/>
                        </a:rPr>
                        <a:t>Category</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Benchmark</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Llama 3.2</a:t>
                      </a:r>
                    </a:p>
                    <a:p>
                      <a:pPr algn="ctr" fontAlgn="b"/>
                      <a:r>
                        <a:rPr lang="en-IN" sz="1300" b="1" u="none" strike="noStrike" dirty="0">
                          <a:effectLst/>
                        </a:rPr>
                        <a:t>1B</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Llama 3.2</a:t>
                      </a:r>
                    </a:p>
                    <a:p>
                      <a:pPr algn="ctr" fontAlgn="b"/>
                      <a:r>
                        <a:rPr lang="en-IN" sz="1300" b="1" u="none" strike="noStrike" dirty="0">
                          <a:effectLst/>
                        </a:rPr>
                        <a:t>3B </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Gemma 2</a:t>
                      </a:r>
                    </a:p>
                    <a:p>
                      <a:pPr algn="ctr" fontAlgn="b"/>
                      <a:r>
                        <a:rPr lang="en-IN" sz="1300" b="1" u="none" strike="noStrike" dirty="0">
                          <a:effectLst/>
                        </a:rPr>
                        <a:t>2B IT</a:t>
                      </a:r>
                      <a:endParaRPr lang="en-IN" sz="1300" b="1" i="0" u="none" strike="noStrike" dirty="0">
                        <a:solidFill>
                          <a:srgbClr val="000000"/>
                        </a:solidFill>
                        <a:effectLst/>
                        <a:latin typeface="Aptos Narrow" panose="020B0004020202020204" pitchFamily="34" charset="0"/>
                      </a:endParaRPr>
                    </a:p>
                  </a:txBody>
                  <a:tcPr marL="3121" marR="3121" marT="3121" marB="0" anchor="b"/>
                </a:tc>
                <a:tc>
                  <a:txBody>
                    <a:bodyPr/>
                    <a:lstStyle/>
                    <a:p>
                      <a:pPr algn="ctr" fontAlgn="b"/>
                      <a:r>
                        <a:rPr lang="en-IN" sz="1300" b="1" u="none" strike="noStrike" dirty="0">
                          <a:effectLst/>
                        </a:rPr>
                        <a:t>Phi-3.5</a:t>
                      </a:r>
                    </a:p>
                    <a:p>
                      <a:pPr algn="ctr" fontAlgn="b"/>
                      <a:r>
                        <a:rPr lang="en-IN" sz="1300" b="1" u="none" strike="noStrike" dirty="0">
                          <a:effectLst/>
                        </a:rPr>
                        <a:t>mini IT</a:t>
                      </a:r>
                      <a:endParaRPr lang="en-IN" sz="1300" b="1" i="0" u="none" strike="noStrike" dirty="0">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3546169552"/>
                  </a:ext>
                </a:extLst>
              </a:tr>
              <a:tr h="222842">
                <a:tc rowSpan="4">
                  <a:txBody>
                    <a:bodyPr/>
                    <a:lstStyle/>
                    <a:p>
                      <a:pPr algn="ctr" fontAlgn="ctr"/>
                      <a:r>
                        <a:rPr lang="en-IN" sz="1300" u="none" strike="noStrike">
                          <a:effectLst/>
                        </a:rPr>
                        <a:t>General</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MMLU (5-shot)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49.3</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63.4</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57.8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69</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660412338"/>
                  </a:ext>
                </a:extLst>
              </a:tr>
              <a:tr h="552422">
                <a:tc vMerge="1">
                  <a:txBody>
                    <a:bodyPr/>
                    <a:lstStyle/>
                    <a:p>
                      <a:endParaRPr lang="en-IN"/>
                    </a:p>
                  </a:txBody>
                  <a:tcPr/>
                </a:tc>
                <a:tc>
                  <a:txBody>
                    <a:bodyPr/>
                    <a:lstStyle/>
                    <a:p>
                      <a:pPr algn="l" fontAlgn="b"/>
                      <a:r>
                        <a:rPr lang="en-IN" sz="1300" u="none" strike="noStrike">
                          <a:effectLst/>
                        </a:rPr>
                        <a:t>Open-rewrite eval (O-shot, rougeL)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41.6</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40.1</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31.2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34.5</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080474318"/>
                  </a:ext>
                </a:extLst>
              </a:tr>
              <a:tr h="442562">
                <a:tc vMerge="1">
                  <a:txBody>
                    <a:bodyPr/>
                    <a:lstStyle/>
                    <a:p>
                      <a:endParaRPr lang="en-IN"/>
                    </a:p>
                  </a:txBody>
                  <a:tcPr/>
                </a:tc>
                <a:tc>
                  <a:txBody>
                    <a:bodyPr/>
                    <a:lstStyle/>
                    <a:p>
                      <a:pPr algn="l" fontAlgn="b"/>
                      <a:r>
                        <a:rPr lang="en-IN" sz="1300" u="none" strike="noStrike" dirty="0">
                          <a:effectLst/>
                        </a:rPr>
                        <a:t>TLDR9+ (test, I-shot, </a:t>
                      </a:r>
                      <a:r>
                        <a:rPr lang="en-IN" sz="1300" u="none" strike="noStrike" dirty="0" err="1">
                          <a:effectLst/>
                        </a:rPr>
                        <a:t>rougeL</a:t>
                      </a:r>
                      <a:r>
                        <a:rPr lang="en-IN" sz="1300" u="none" strike="noStrike" dirty="0">
                          <a:effectLst/>
                        </a:rPr>
                        <a:t>) </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16.8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19</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13.9</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12.8</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685828561"/>
                  </a:ext>
                </a:extLst>
              </a:tr>
              <a:tr h="118599">
                <a:tc vMerge="1">
                  <a:txBody>
                    <a:bodyPr/>
                    <a:lstStyle/>
                    <a:p>
                      <a:endParaRPr lang="en-IN"/>
                    </a:p>
                  </a:txBody>
                  <a:tcPr/>
                </a:tc>
                <a:tc>
                  <a:txBody>
                    <a:bodyPr/>
                    <a:lstStyle/>
                    <a:p>
                      <a:pPr algn="l" fontAlgn="b"/>
                      <a:r>
                        <a:rPr lang="en-IN" sz="1300" u="none" strike="noStrike">
                          <a:effectLst/>
                        </a:rPr>
                        <a:t>IFEval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59.5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77.4</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61.9</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59.2</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506121320"/>
                  </a:ext>
                </a:extLst>
              </a:tr>
              <a:tr h="118599">
                <a:tc rowSpan="2">
                  <a:txBody>
                    <a:bodyPr/>
                    <a:lstStyle/>
                    <a:p>
                      <a:pPr algn="ctr" fontAlgn="ctr"/>
                      <a:r>
                        <a:rPr lang="en-IN" sz="1300" u="none" strike="noStrike">
                          <a:effectLst/>
                        </a:rPr>
                        <a:t>Tool Use</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BFCL V2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25.7</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67</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27.4</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58.4</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1245700577"/>
                  </a:ext>
                </a:extLst>
              </a:tr>
              <a:tr h="118599">
                <a:tc vMerge="1">
                  <a:txBody>
                    <a:bodyPr/>
                    <a:lstStyle/>
                    <a:p>
                      <a:endParaRPr lang="en-IN"/>
                    </a:p>
                  </a:txBody>
                  <a:tcPr/>
                </a:tc>
                <a:tc>
                  <a:txBody>
                    <a:bodyPr/>
                    <a:lstStyle/>
                    <a:p>
                      <a:pPr algn="l" fontAlgn="b"/>
                      <a:r>
                        <a:rPr lang="en-IN" sz="1300" u="none" strike="noStrike">
                          <a:effectLst/>
                        </a:rPr>
                        <a:t>Nexus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13.5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34.3</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21</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26.1</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66553752"/>
                  </a:ext>
                </a:extLst>
              </a:tr>
              <a:tr h="222842">
                <a:tc rowSpan="2">
                  <a:txBody>
                    <a:bodyPr/>
                    <a:lstStyle/>
                    <a:p>
                      <a:pPr algn="ctr" fontAlgn="ctr"/>
                      <a:r>
                        <a:rPr lang="en-IN" sz="1300" u="none" strike="noStrike">
                          <a:effectLst/>
                        </a:rPr>
                        <a:t>Math</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GSM8K (8-shot, COT)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44.4</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77.7</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62.5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86.2</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127124905"/>
                  </a:ext>
                </a:extLst>
              </a:tr>
              <a:tr h="222842">
                <a:tc vMerge="1">
                  <a:txBody>
                    <a:bodyPr/>
                    <a:lstStyle/>
                    <a:p>
                      <a:endParaRPr lang="en-IN"/>
                    </a:p>
                  </a:txBody>
                  <a:tcPr/>
                </a:tc>
                <a:tc>
                  <a:txBody>
                    <a:bodyPr/>
                    <a:lstStyle/>
                    <a:p>
                      <a:pPr algn="l" fontAlgn="b"/>
                      <a:r>
                        <a:rPr lang="en-IN" sz="1300" u="none" strike="noStrike">
                          <a:effectLst/>
                        </a:rPr>
                        <a:t>MATH (O-shot, COT)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30.6</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48</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23.8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44.2</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4142235398"/>
                  </a:ext>
                </a:extLst>
              </a:tr>
              <a:tr h="332702">
                <a:tc rowSpan="3">
                  <a:txBody>
                    <a:bodyPr/>
                    <a:lstStyle/>
                    <a:p>
                      <a:pPr algn="ctr" fontAlgn="ctr"/>
                      <a:r>
                        <a:rPr lang="en-IN" sz="1300" u="none" strike="noStrike">
                          <a:effectLst/>
                        </a:rPr>
                        <a:t>Reasoning</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ARC Challenge (O-shot)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59.4</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78.6</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76.7</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87.4</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3531804036"/>
                  </a:ext>
                </a:extLst>
              </a:tr>
              <a:tr h="222842">
                <a:tc vMerge="1">
                  <a:txBody>
                    <a:bodyPr/>
                    <a:lstStyle/>
                    <a:p>
                      <a:endParaRPr lang="en-IN"/>
                    </a:p>
                  </a:txBody>
                  <a:tcPr/>
                </a:tc>
                <a:tc>
                  <a:txBody>
                    <a:bodyPr/>
                    <a:lstStyle/>
                    <a:p>
                      <a:pPr algn="l" fontAlgn="b"/>
                      <a:r>
                        <a:rPr lang="en-IN" sz="1300" u="none" strike="noStrike">
                          <a:effectLst/>
                        </a:rPr>
                        <a:t>GPQA (O-shot)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27.2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32.8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27.5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31.9</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183602344"/>
                  </a:ext>
                </a:extLst>
              </a:tr>
              <a:tr h="222842">
                <a:tc vMerge="1">
                  <a:txBody>
                    <a:bodyPr/>
                    <a:lstStyle/>
                    <a:p>
                      <a:endParaRPr lang="en-IN"/>
                    </a:p>
                  </a:txBody>
                  <a:tcPr/>
                </a:tc>
                <a:tc>
                  <a:txBody>
                    <a:bodyPr/>
                    <a:lstStyle/>
                    <a:p>
                      <a:pPr algn="l" fontAlgn="b"/>
                      <a:r>
                        <a:rPr lang="en-IN" sz="1300" u="none" strike="noStrike">
                          <a:effectLst/>
                        </a:rPr>
                        <a:t>Hellaswag (O-shot)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41.2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69.8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61.1</a:t>
                      </a:r>
                      <a:endParaRPr lang="en-IN" sz="1300" b="0" i="0" u="none" strike="noStrike" dirty="0">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81.4</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16510106"/>
                  </a:ext>
                </a:extLst>
              </a:tr>
              <a:tr h="332702">
                <a:tc rowSpan="3">
                  <a:txBody>
                    <a:bodyPr/>
                    <a:lstStyle/>
                    <a:p>
                      <a:pPr algn="ctr" fontAlgn="ctr"/>
                      <a:r>
                        <a:rPr lang="en-IN" sz="1300" u="none" strike="noStrike">
                          <a:effectLst/>
                        </a:rPr>
                        <a:t>Long Context </a:t>
                      </a:r>
                      <a:endParaRPr lang="en-IN" sz="1300" b="0" i="0" u="none" strike="noStrike">
                        <a:solidFill>
                          <a:srgbClr val="000000"/>
                        </a:solidFill>
                        <a:effectLst/>
                        <a:latin typeface="Aptos Narrow" panose="020B0004020202020204" pitchFamily="34" charset="0"/>
                      </a:endParaRPr>
                    </a:p>
                  </a:txBody>
                  <a:tcPr marL="3121" marR="3121" marT="3121" marB="0" anchor="ctr"/>
                </a:tc>
                <a:tc>
                  <a:txBody>
                    <a:bodyPr/>
                    <a:lstStyle/>
                    <a:p>
                      <a:pPr algn="l" fontAlgn="b"/>
                      <a:r>
                        <a:rPr lang="en-IN" sz="1300" u="none" strike="noStrike">
                          <a:effectLst/>
                        </a:rPr>
                        <a:t>InfiniteBench/En.MC (128k)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38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63.3</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39.2</a:t>
                      </a:r>
                      <a:endParaRPr lang="en-IN" sz="1300" b="0" i="0" u="none" strike="noStrike" dirty="0">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091145114"/>
                  </a:ext>
                </a:extLst>
              </a:tr>
              <a:tr h="332702">
                <a:tc vMerge="1">
                  <a:txBody>
                    <a:bodyPr/>
                    <a:lstStyle/>
                    <a:p>
                      <a:endParaRPr lang="en-IN"/>
                    </a:p>
                  </a:txBody>
                  <a:tcPr/>
                </a:tc>
                <a:tc>
                  <a:txBody>
                    <a:bodyPr/>
                    <a:lstStyle/>
                    <a:p>
                      <a:pPr algn="l" fontAlgn="b"/>
                      <a:r>
                        <a:rPr lang="en-IN" sz="1300" u="none" strike="noStrike">
                          <a:effectLst/>
                        </a:rPr>
                        <a:t>InfiniteBench/En.QA (128k)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20.3</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19.8</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11.3</a:t>
                      </a:r>
                      <a:endParaRPr lang="en-IN" sz="1300" b="0" i="0" u="none" strike="noStrike">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2016382649"/>
                  </a:ext>
                </a:extLst>
              </a:tr>
              <a:tr h="222842">
                <a:tc vMerge="1">
                  <a:txBody>
                    <a:bodyPr/>
                    <a:lstStyle/>
                    <a:p>
                      <a:endParaRPr lang="en-IN"/>
                    </a:p>
                  </a:txBody>
                  <a:tcPr/>
                </a:tc>
                <a:tc>
                  <a:txBody>
                    <a:bodyPr/>
                    <a:lstStyle/>
                    <a:p>
                      <a:pPr algn="l" fontAlgn="b"/>
                      <a:r>
                        <a:rPr lang="en-IN" sz="1300" u="none" strike="noStrike">
                          <a:effectLst/>
                        </a:rPr>
                        <a:t>NIH/Multi-needle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75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84.7</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l" fontAlgn="b"/>
                      <a:r>
                        <a:rPr lang="en-IN" sz="1300" u="none" strike="noStrike">
                          <a:effectLst/>
                        </a:rPr>
                        <a:t>-</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52.7</a:t>
                      </a:r>
                      <a:endParaRPr lang="en-IN" sz="1300" b="0" i="0" u="none" strike="noStrike" dirty="0">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1032616185"/>
                  </a:ext>
                </a:extLst>
              </a:tr>
              <a:tr h="222842">
                <a:tc>
                  <a:txBody>
                    <a:bodyPr/>
                    <a:lstStyle/>
                    <a:p>
                      <a:pPr algn="l" fontAlgn="b"/>
                      <a:r>
                        <a:rPr lang="en-IN" sz="1300" u="none" strike="noStrike">
                          <a:effectLst/>
                        </a:rPr>
                        <a:t>Multilingual</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l" fontAlgn="b"/>
                      <a:r>
                        <a:rPr lang="en-IN" sz="1300" u="none" strike="noStrike">
                          <a:effectLst/>
                        </a:rPr>
                        <a:t>MGSM (O-shot, COT) </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24.5</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58.2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a:effectLst/>
                        </a:rPr>
                        <a:t>40.2</a:t>
                      </a:r>
                      <a:endParaRPr lang="en-IN" sz="1300" b="0" i="0" u="none" strike="noStrike">
                        <a:solidFill>
                          <a:srgbClr val="000000"/>
                        </a:solidFill>
                        <a:effectLst/>
                        <a:latin typeface="Aptos Narrow" panose="020B0004020202020204" pitchFamily="34" charset="0"/>
                      </a:endParaRPr>
                    </a:p>
                  </a:txBody>
                  <a:tcPr marL="3121" marR="3121" marT="3121" marB="0" anchor="b"/>
                </a:tc>
                <a:tc>
                  <a:txBody>
                    <a:bodyPr/>
                    <a:lstStyle/>
                    <a:p>
                      <a:pPr algn="r" fontAlgn="b"/>
                      <a:r>
                        <a:rPr lang="en-IN" sz="1300" u="none" strike="noStrike" dirty="0">
                          <a:effectLst/>
                        </a:rPr>
                        <a:t>49.8</a:t>
                      </a:r>
                      <a:endParaRPr lang="en-IN" sz="1300" b="0" i="0" u="none" strike="noStrike" dirty="0">
                        <a:solidFill>
                          <a:srgbClr val="000000"/>
                        </a:solidFill>
                        <a:effectLst/>
                        <a:latin typeface="Aptos Narrow" panose="020B0004020202020204" pitchFamily="34" charset="0"/>
                      </a:endParaRPr>
                    </a:p>
                  </a:txBody>
                  <a:tcPr marL="3121" marR="3121" marT="3121" marB="0" anchor="b"/>
                </a:tc>
                <a:extLst>
                  <a:ext uri="{0D108BD9-81ED-4DB2-BD59-A6C34878D82A}">
                    <a16:rowId xmlns:a16="http://schemas.microsoft.com/office/drawing/2014/main" val="3213450802"/>
                  </a:ext>
                </a:extLst>
              </a:tr>
            </a:tbl>
          </a:graphicData>
        </a:graphic>
      </p:graphicFrame>
    </p:spTree>
    <p:extLst>
      <p:ext uri="{BB962C8B-B14F-4D97-AF65-F5344CB8AC3E}">
        <p14:creationId xmlns:p14="http://schemas.microsoft.com/office/powerpoint/2010/main" val="3441390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9" y="1128713"/>
            <a:ext cx="3382962" cy="5167312"/>
          </a:xfrm>
        </p:spPr>
        <p:txBody>
          <a:bodyPr>
            <a:normAutofit/>
          </a:bodyPr>
          <a:lstStyle/>
          <a:p>
            <a:r>
              <a:rPr lang="en-IN" dirty="0"/>
              <a:t>GPT-4 exhibits human-level performance on the majority of these professional and academic exams.</a:t>
            </a:r>
          </a:p>
          <a:p>
            <a:r>
              <a:rPr lang="en-IN" dirty="0"/>
              <a:t>It passes a simulated version of the Uniform Bar Examination with a score in the top 10% of test takers</a:t>
            </a:r>
            <a:endParaRPr lang="en-US" dirty="0"/>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92500" lnSpcReduction="10000"/>
          </a:bodyPr>
          <a:lstStyle/>
          <a:p>
            <a:r>
              <a:rPr lang="en-IN" dirty="0"/>
              <a:t>GPT-4 Technical Report. </a:t>
            </a:r>
            <a:r>
              <a:rPr lang="en-IN" dirty="0" err="1"/>
              <a:t>OpenAI</a:t>
            </a:r>
            <a:r>
              <a:rPr lang="en-IN" dirty="0"/>
              <a:t>. https://cdn.openai.com/papers/gpt-4.pdf</a:t>
            </a:r>
            <a:endParaRPr lang="en-US" dirty="0"/>
          </a:p>
          <a:p>
            <a:endParaRPr lang="en-US"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normAutofit/>
          </a:bodyPr>
          <a:lstStyle/>
          <a:p>
            <a:r>
              <a:rPr lang="en-US" dirty="0"/>
              <a:t>GPT-4</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21</a:t>
            </a:fld>
            <a:endParaRPr lang="en-US" dirty="0"/>
          </a:p>
        </p:txBody>
      </p:sp>
      <p:pic>
        <p:nvPicPr>
          <p:cNvPr id="9" name="Content Placeholder 9">
            <a:extLst>
              <a:ext uri="{FF2B5EF4-FFF2-40B4-BE49-F238E27FC236}">
                <a16:creationId xmlns:a16="http://schemas.microsoft.com/office/drawing/2014/main" id="{8D62526F-D7B5-C3EF-D1F0-43F628D4AB3E}"/>
              </a:ext>
            </a:extLst>
          </p:cNvPr>
          <p:cNvPicPr>
            <a:picLocks noGrp="1" noChangeAspect="1"/>
          </p:cNvPicPr>
          <p:nvPr>
            <p:ph idx="14"/>
          </p:nvPr>
        </p:nvPicPr>
        <p:blipFill>
          <a:blip r:embed="rId2"/>
          <a:stretch>
            <a:fillRect/>
          </a:stretch>
        </p:blipFill>
        <p:spPr>
          <a:xfrm>
            <a:off x="3926840" y="644184"/>
            <a:ext cx="7447279" cy="5621062"/>
          </a:xfrm>
        </p:spPr>
      </p:pic>
    </p:spTree>
    <p:extLst>
      <p:ext uri="{BB962C8B-B14F-4D97-AF65-F5344CB8AC3E}">
        <p14:creationId xmlns:p14="http://schemas.microsoft.com/office/powerpoint/2010/main" val="3133583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37AC0-324D-7CA8-12BD-9FB8ABD7A44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68D0809-EEF0-E075-B9D0-108FE2D5D199}"/>
              </a:ext>
            </a:extLst>
          </p:cNvPr>
          <p:cNvSpPr>
            <a:spLocks noGrp="1"/>
          </p:cNvSpPr>
          <p:nvPr>
            <p:ph idx="13"/>
          </p:nvPr>
        </p:nvSpPr>
        <p:spPr/>
        <p:txBody>
          <a:bodyPr>
            <a:normAutofit fontScale="55000" lnSpcReduction="20000"/>
          </a:bodyPr>
          <a:lstStyle/>
          <a:p>
            <a:r>
              <a:rPr lang="en-IN" sz="1800" b="0" i="0" u="none" strike="noStrike" dirty="0">
                <a:solidFill>
                  <a:srgbClr val="000000"/>
                </a:solidFill>
                <a:effectLst/>
                <a:latin typeface="Calibri" panose="020F0502020204030204" pitchFamily="34" charset="0"/>
                <a:hlinkClick r:id="rId2"/>
              </a:rPr>
              <a:t>Mitra, Arindam, Luciano Del </a:t>
            </a:r>
            <a:r>
              <a:rPr lang="en-IN" sz="1800" b="0" i="0" u="none" strike="noStrike" dirty="0" err="1">
                <a:solidFill>
                  <a:srgbClr val="000000"/>
                </a:solidFill>
                <a:effectLst/>
                <a:latin typeface="Calibri" panose="020F0502020204030204" pitchFamily="34" charset="0"/>
                <a:hlinkClick r:id="rId2"/>
              </a:rPr>
              <a:t>Corro</a:t>
            </a:r>
            <a:r>
              <a:rPr lang="en-IN" sz="1800" b="0" i="0" u="none" strike="noStrike" dirty="0">
                <a:solidFill>
                  <a:srgbClr val="000000"/>
                </a:solidFill>
                <a:effectLst/>
                <a:latin typeface="Calibri" panose="020F0502020204030204" pitchFamily="34" charset="0"/>
                <a:hlinkClick r:id="rId2"/>
              </a:rPr>
              <a:t>, Shweti Mahajan, Andres Codas, Clarisse </a:t>
            </a:r>
            <a:r>
              <a:rPr lang="en-IN" sz="1800" b="0" i="0" u="none" strike="noStrike" dirty="0" err="1">
                <a:solidFill>
                  <a:srgbClr val="000000"/>
                </a:solidFill>
                <a:effectLst/>
                <a:latin typeface="Calibri" panose="020F0502020204030204" pitchFamily="34" charset="0"/>
                <a:hlinkClick r:id="rId2"/>
              </a:rPr>
              <a:t>Simoes</a:t>
            </a:r>
            <a:r>
              <a:rPr lang="en-IN" sz="1800" b="0" i="0" u="none" strike="noStrike" dirty="0">
                <a:solidFill>
                  <a:srgbClr val="000000"/>
                </a:solidFill>
                <a:effectLst/>
                <a:latin typeface="Calibri" panose="020F0502020204030204" pitchFamily="34" charset="0"/>
                <a:hlinkClick r:id="rId2"/>
              </a:rPr>
              <a:t>, Sahaj Agarwal, </a:t>
            </a:r>
            <a:r>
              <a:rPr lang="en-IN" sz="1800" b="0" i="0" u="none" strike="noStrike" dirty="0" err="1">
                <a:solidFill>
                  <a:srgbClr val="000000"/>
                </a:solidFill>
                <a:effectLst/>
                <a:latin typeface="Calibri" panose="020F0502020204030204" pitchFamily="34" charset="0"/>
                <a:hlinkClick r:id="rId2"/>
              </a:rPr>
              <a:t>Xuxi</a:t>
            </a:r>
            <a:r>
              <a:rPr lang="en-IN" sz="1800" b="0" i="0" u="none" strike="noStrike" dirty="0">
                <a:solidFill>
                  <a:srgbClr val="000000"/>
                </a:solidFill>
                <a:effectLst/>
                <a:latin typeface="Calibri" panose="020F0502020204030204" pitchFamily="34" charset="0"/>
                <a:hlinkClick r:id="rId2"/>
              </a:rPr>
              <a:t> Chen et al. "Orca 2: Teaching small language models how to reason." </a:t>
            </a:r>
            <a:r>
              <a:rPr lang="en-IN" sz="1800" b="0" i="0" u="none" strike="noStrike" dirty="0" err="1">
                <a:solidFill>
                  <a:srgbClr val="000000"/>
                </a:solidFill>
                <a:effectLst/>
                <a:latin typeface="Calibri" panose="020F0502020204030204" pitchFamily="34" charset="0"/>
                <a:hlinkClick r:id="rId2"/>
              </a:rPr>
              <a:t>arXiv</a:t>
            </a:r>
            <a:r>
              <a:rPr lang="en-IN" sz="1800" b="0" i="0" u="none" strike="noStrike" dirty="0">
                <a:solidFill>
                  <a:srgbClr val="000000"/>
                </a:solidFill>
                <a:effectLst/>
                <a:latin typeface="Calibri" panose="020F0502020204030204" pitchFamily="34" charset="0"/>
                <a:hlinkClick r:id="rId2"/>
              </a:rPr>
              <a:t> preprint arXiv:2311.11045 (2023).</a:t>
            </a:r>
            <a:r>
              <a:rPr lang="en-IN" dirty="0">
                <a:hlinkClick r:id="rId2"/>
              </a:rPr>
              <a:t> </a:t>
            </a:r>
            <a:endParaRPr lang="en-US" dirty="0"/>
          </a:p>
        </p:txBody>
      </p:sp>
      <p:sp>
        <p:nvSpPr>
          <p:cNvPr id="8" name="Title 7">
            <a:extLst>
              <a:ext uri="{FF2B5EF4-FFF2-40B4-BE49-F238E27FC236}">
                <a16:creationId xmlns:a16="http://schemas.microsoft.com/office/drawing/2014/main" id="{49692092-0AAF-4938-9F30-D84F4D8FC937}"/>
              </a:ext>
            </a:extLst>
          </p:cNvPr>
          <p:cNvSpPr>
            <a:spLocks noGrp="1"/>
          </p:cNvSpPr>
          <p:nvPr>
            <p:ph type="title"/>
          </p:nvPr>
        </p:nvSpPr>
        <p:spPr/>
        <p:txBody>
          <a:bodyPr/>
          <a:lstStyle/>
          <a:p>
            <a:r>
              <a:rPr lang="en-US" dirty="0"/>
              <a:t>Math word problems and reasoning QA</a:t>
            </a:r>
          </a:p>
        </p:txBody>
      </p:sp>
      <p:sp>
        <p:nvSpPr>
          <p:cNvPr id="3" name="Footer Placeholder 2">
            <a:extLst>
              <a:ext uri="{FF2B5EF4-FFF2-40B4-BE49-F238E27FC236}">
                <a16:creationId xmlns:a16="http://schemas.microsoft.com/office/drawing/2014/main" id="{1BB4CF39-E17D-4A3D-296A-219F41D892E9}"/>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55D2C01C-551A-3E96-3D14-63B13996460E}"/>
              </a:ext>
            </a:extLst>
          </p:cNvPr>
          <p:cNvSpPr>
            <a:spLocks noGrp="1"/>
          </p:cNvSpPr>
          <p:nvPr>
            <p:ph type="sldNum" sz="quarter" idx="12"/>
          </p:nvPr>
        </p:nvSpPr>
        <p:spPr/>
        <p:txBody>
          <a:bodyPr/>
          <a:lstStyle/>
          <a:p>
            <a:fld id="{AE17A532-D286-470D-AE82-1500C848B688}" type="slidenum">
              <a:rPr lang="en-US" smtClean="0"/>
              <a:pPr/>
              <a:t>22</a:t>
            </a:fld>
            <a:endParaRPr lang="en-US" dirty="0"/>
          </a:p>
        </p:txBody>
      </p:sp>
      <p:pic>
        <p:nvPicPr>
          <p:cNvPr id="14" name="Content Placeholder 13">
            <a:extLst>
              <a:ext uri="{FF2B5EF4-FFF2-40B4-BE49-F238E27FC236}">
                <a16:creationId xmlns:a16="http://schemas.microsoft.com/office/drawing/2014/main" id="{92E266EF-82A9-3AF4-3468-46E96054B91D}"/>
              </a:ext>
            </a:extLst>
          </p:cNvPr>
          <p:cNvPicPr>
            <a:picLocks noGrp="1" noChangeAspect="1"/>
          </p:cNvPicPr>
          <p:nvPr>
            <p:ph idx="1"/>
          </p:nvPr>
        </p:nvPicPr>
        <p:blipFill>
          <a:blip r:embed="rId3"/>
          <a:stretch>
            <a:fillRect/>
          </a:stretch>
        </p:blipFill>
        <p:spPr>
          <a:xfrm>
            <a:off x="147638" y="1327973"/>
            <a:ext cx="5805487" cy="4768792"/>
          </a:xfrm>
        </p:spPr>
      </p:pic>
      <p:pic>
        <p:nvPicPr>
          <p:cNvPr id="12" name="Content Placeholder 11">
            <a:extLst>
              <a:ext uri="{FF2B5EF4-FFF2-40B4-BE49-F238E27FC236}">
                <a16:creationId xmlns:a16="http://schemas.microsoft.com/office/drawing/2014/main" id="{1A8D664A-D580-87D2-D01D-67E6DFBD243E}"/>
              </a:ext>
            </a:extLst>
          </p:cNvPr>
          <p:cNvPicPr>
            <a:picLocks noGrp="1" noChangeAspect="1"/>
          </p:cNvPicPr>
          <p:nvPr>
            <p:ph idx="14"/>
          </p:nvPr>
        </p:nvPicPr>
        <p:blipFill>
          <a:blip r:embed="rId4"/>
          <a:stretch>
            <a:fillRect/>
          </a:stretch>
        </p:blipFill>
        <p:spPr>
          <a:xfrm>
            <a:off x="6553200" y="1128713"/>
            <a:ext cx="5167312" cy="5167312"/>
          </a:xfrm>
        </p:spPr>
      </p:pic>
    </p:spTree>
    <p:extLst>
      <p:ext uri="{BB962C8B-B14F-4D97-AF65-F5344CB8AC3E}">
        <p14:creationId xmlns:p14="http://schemas.microsoft.com/office/powerpoint/2010/main" val="1214267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314F9-EFDE-C1DF-2703-409BA09A994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1229688-C9B6-D88E-033F-2CAB5021F7B6}"/>
              </a:ext>
            </a:extLst>
          </p:cNvPr>
          <p:cNvSpPr>
            <a:spLocks noGrp="1"/>
          </p:cNvSpPr>
          <p:nvPr>
            <p:ph idx="13"/>
          </p:nvPr>
        </p:nvSpPr>
        <p:spPr/>
        <p:txBody>
          <a:bodyPr>
            <a:normAutofit fontScale="55000" lnSpcReduction="20000"/>
          </a:bodyPr>
          <a:lstStyle/>
          <a:p>
            <a:r>
              <a:rPr lang="en-IN" sz="1800" b="0" i="0" u="none" strike="noStrike" dirty="0">
                <a:solidFill>
                  <a:srgbClr val="000000"/>
                </a:solidFill>
                <a:effectLst/>
                <a:latin typeface="Calibri" panose="020F0502020204030204" pitchFamily="34" charset="0"/>
                <a:hlinkClick r:id="rId2"/>
              </a:rPr>
              <a:t>Mitra, Arindam, Luciano Del </a:t>
            </a:r>
            <a:r>
              <a:rPr lang="en-IN" sz="1800" b="0" i="0" u="none" strike="noStrike" dirty="0" err="1">
                <a:solidFill>
                  <a:srgbClr val="000000"/>
                </a:solidFill>
                <a:effectLst/>
                <a:latin typeface="Calibri" panose="020F0502020204030204" pitchFamily="34" charset="0"/>
                <a:hlinkClick r:id="rId2"/>
              </a:rPr>
              <a:t>Corro</a:t>
            </a:r>
            <a:r>
              <a:rPr lang="en-IN" sz="1800" b="0" i="0" u="none" strike="noStrike" dirty="0">
                <a:solidFill>
                  <a:srgbClr val="000000"/>
                </a:solidFill>
                <a:effectLst/>
                <a:latin typeface="Calibri" panose="020F0502020204030204" pitchFamily="34" charset="0"/>
                <a:hlinkClick r:id="rId2"/>
              </a:rPr>
              <a:t>, Shweti Mahajan, Andres Codas, Clarisse </a:t>
            </a:r>
            <a:r>
              <a:rPr lang="en-IN" sz="1800" b="0" i="0" u="none" strike="noStrike" dirty="0" err="1">
                <a:solidFill>
                  <a:srgbClr val="000000"/>
                </a:solidFill>
                <a:effectLst/>
                <a:latin typeface="Calibri" panose="020F0502020204030204" pitchFamily="34" charset="0"/>
                <a:hlinkClick r:id="rId2"/>
              </a:rPr>
              <a:t>Simoes</a:t>
            </a:r>
            <a:r>
              <a:rPr lang="en-IN" sz="1800" b="0" i="0" u="none" strike="noStrike" dirty="0">
                <a:solidFill>
                  <a:srgbClr val="000000"/>
                </a:solidFill>
                <a:effectLst/>
                <a:latin typeface="Calibri" panose="020F0502020204030204" pitchFamily="34" charset="0"/>
                <a:hlinkClick r:id="rId2"/>
              </a:rPr>
              <a:t>, Sahaj Agarwal, </a:t>
            </a:r>
            <a:r>
              <a:rPr lang="en-IN" sz="1800" b="0" i="0" u="none" strike="noStrike" dirty="0" err="1">
                <a:solidFill>
                  <a:srgbClr val="000000"/>
                </a:solidFill>
                <a:effectLst/>
                <a:latin typeface="Calibri" panose="020F0502020204030204" pitchFamily="34" charset="0"/>
                <a:hlinkClick r:id="rId2"/>
              </a:rPr>
              <a:t>Xuxi</a:t>
            </a:r>
            <a:r>
              <a:rPr lang="en-IN" sz="1800" b="0" i="0" u="none" strike="noStrike" dirty="0">
                <a:solidFill>
                  <a:srgbClr val="000000"/>
                </a:solidFill>
                <a:effectLst/>
                <a:latin typeface="Calibri" panose="020F0502020204030204" pitchFamily="34" charset="0"/>
                <a:hlinkClick r:id="rId2"/>
              </a:rPr>
              <a:t> Chen et al. "Orca 2: Teaching small language models how to reason." </a:t>
            </a:r>
            <a:r>
              <a:rPr lang="en-IN" sz="1800" b="0" i="0" u="none" strike="noStrike" dirty="0" err="1">
                <a:solidFill>
                  <a:srgbClr val="000000"/>
                </a:solidFill>
                <a:effectLst/>
                <a:latin typeface="Calibri" panose="020F0502020204030204" pitchFamily="34" charset="0"/>
                <a:hlinkClick r:id="rId2"/>
              </a:rPr>
              <a:t>arXiv</a:t>
            </a:r>
            <a:r>
              <a:rPr lang="en-IN" sz="1800" b="0" i="0" u="none" strike="noStrike" dirty="0">
                <a:solidFill>
                  <a:srgbClr val="000000"/>
                </a:solidFill>
                <a:effectLst/>
                <a:latin typeface="Calibri" panose="020F0502020204030204" pitchFamily="34" charset="0"/>
                <a:hlinkClick r:id="rId2"/>
              </a:rPr>
              <a:t> preprint arXiv:2311.11045 (2023).</a:t>
            </a:r>
            <a:r>
              <a:rPr lang="en-IN" dirty="0">
                <a:hlinkClick r:id="rId2"/>
              </a:rPr>
              <a:t> </a:t>
            </a:r>
            <a:endParaRPr lang="en-US" dirty="0"/>
          </a:p>
        </p:txBody>
      </p:sp>
      <p:sp>
        <p:nvSpPr>
          <p:cNvPr id="8" name="Title 7">
            <a:extLst>
              <a:ext uri="{FF2B5EF4-FFF2-40B4-BE49-F238E27FC236}">
                <a16:creationId xmlns:a16="http://schemas.microsoft.com/office/drawing/2014/main" id="{7AA6FF37-CF4C-9004-723E-CAABDB799D89}"/>
              </a:ext>
            </a:extLst>
          </p:cNvPr>
          <p:cNvSpPr>
            <a:spLocks noGrp="1"/>
          </p:cNvSpPr>
          <p:nvPr>
            <p:ph type="title"/>
          </p:nvPr>
        </p:nvSpPr>
        <p:spPr>
          <a:xfrm>
            <a:off x="0" y="0"/>
            <a:ext cx="6278880" cy="1295399"/>
          </a:xfrm>
        </p:spPr>
        <p:txBody>
          <a:bodyPr>
            <a:normAutofit fontScale="90000"/>
          </a:bodyPr>
          <a:lstStyle/>
          <a:p>
            <a:r>
              <a:rPr lang="en-US" dirty="0"/>
              <a:t>Math word problems and reasoning QA</a:t>
            </a:r>
          </a:p>
        </p:txBody>
      </p:sp>
      <p:sp>
        <p:nvSpPr>
          <p:cNvPr id="3" name="Footer Placeholder 2">
            <a:extLst>
              <a:ext uri="{FF2B5EF4-FFF2-40B4-BE49-F238E27FC236}">
                <a16:creationId xmlns:a16="http://schemas.microsoft.com/office/drawing/2014/main" id="{F8FFD87F-E655-6905-3AA2-EF683E306B7D}"/>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5F12BA6-0105-C9D4-DF61-85381C7FD6D1}"/>
              </a:ext>
            </a:extLst>
          </p:cNvPr>
          <p:cNvSpPr>
            <a:spLocks noGrp="1"/>
          </p:cNvSpPr>
          <p:nvPr>
            <p:ph type="sldNum" sz="quarter" idx="12"/>
          </p:nvPr>
        </p:nvSpPr>
        <p:spPr/>
        <p:txBody>
          <a:bodyPr/>
          <a:lstStyle/>
          <a:p>
            <a:fld id="{AE17A532-D286-470D-AE82-1500C848B688}" type="slidenum">
              <a:rPr lang="en-US" smtClean="0"/>
              <a:pPr/>
              <a:t>23</a:t>
            </a:fld>
            <a:endParaRPr lang="en-US" dirty="0"/>
          </a:p>
        </p:txBody>
      </p:sp>
      <p:pic>
        <p:nvPicPr>
          <p:cNvPr id="10" name="Content Placeholder 9">
            <a:extLst>
              <a:ext uri="{FF2B5EF4-FFF2-40B4-BE49-F238E27FC236}">
                <a16:creationId xmlns:a16="http://schemas.microsoft.com/office/drawing/2014/main" id="{00E582AE-82A0-A479-926C-2A05069D27A8}"/>
              </a:ext>
            </a:extLst>
          </p:cNvPr>
          <p:cNvPicPr>
            <a:picLocks noGrp="1" noChangeAspect="1"/>
          </p:cNvPicPr>
          <p:nvPr>
            <p:ph idx="1"/>
          </p:nvPr>
        </p:nvPicPr>
        <p:blipFill>
          <a:blip r:embed="rId3"/>
          <a:stretch>
            <a:fillRect/>
          </a:stretch>
        </p:blipFill>
        <p:spPr>
          <a:xfrm>
            <a:off x="257173" y="1375479"/>
            <a:ext cx="5805487" cy="2716160"/>
          </a:xfrm>
        </p:spPr>
      </p:pic>
      <p:pic>
        <p:nvPicPr>
          <p:cNvPr id="12" name="Content Placeholder 11">
            <a:extLst>
              <a:ext uri="{FF2B5EF4-FFF2-40B4-BE49-F238E27FC236}">
                <a16:creationId xmlns:a16="http://schemas.microsoft.com/office/drawing/2014/main" id="{F7E9FE68-FD1B-9D72-0D0B-23D9BCD8C666}"/>
              </a:ext>
            </a:extLst>
          </p:cNvPr>
          <p:cNvPicPr>
            <a:picLocks noChangeAspect="1"/>
          </p:cNvPicPr>
          <p:nvPr/>
        </p:nvPicPr>
        <p:blipFill>
          <a:blip r:embed="rId4"/>
          <a:stretch>
            <a:fillRect/>
          </a:stretch>
        </p:blipFill>
        <p:spPr>
          <a:xfrm>
            <a:off x="257174" y="4368789"/>
            <a:ext cx="5805487" cy="1650086"/>
          </a:xfrm>
          <a:prstGeom prst="rect">
            <a:avLst/>
          </a:prstGeom>
        </p:spPr>
      </p:pic>
      <p:pic>
        <p:nvPicPr>
          <p:cNvPr id="9" name="Content Placeholder 11">
            <a:extLst>
              <a:ext uri="{FF2B5EF4-FFF2-40B4-BE49-F238E27FC236}">
                <a16:creationId xmlns:a16="http://schemas.microsoft.com/office/drawing/2014/main" id="{F30EE798-89E7-06FC-524F-67C60E18D2AB}"/>
              </a:ext>
            </a:extLst>
          </p:cNvPr>
          <p:cNvPicPr>
            <a:picLocks noGrp="1" noChangeAspect="1"/>
          </p:cNvPicPr>
          <p:nvPr>
            <p:ph idx="14"/>
          </p:nvPr>
        </p:nvPicPr>
        <p:blipFill>
          <a:blip r:embed="rId5"/>
          <a:stretch>
            <a:fillRect/>
          </a:stretch>
        </p:blipFill>
        <p:spPr>
          <a:xfrm>
            <a:off x="6633520" y="327688"/>
            <a:ext cx="4780262" cy="5691187"/>
          </a:xfrm>
        </p:spPr>
      </p:pic>
    </p:spTree>
    <p:extLst>
      <p:ext uri="{BB962C8B-B14F-4D97-AF65-F5344CB8AC3E}">
        <p14:creationId xmlns:p14="http://schemas.microsoft.com/office/powerpoint/2010/main" val="315539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5A6B0-EE9F-0230-4460-22B0ADDAF3AE}"/>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656D732-80BD-8842-5D60-353673A48D3E}"/>
              </a:ext>
            </a:extLst>
          </p:cNvPr>
          <p:cNvPicPr>
            <a:picLocks noGrp="1" noChangeAspect="1"/>
          </p:cNvPicPr>
          <p:nvPr>
            <p:ph idx="1"/>
          </p:nvPr>
        </p:nvPicPr>
        <p:blipFill>
          <a:blip r:embed="rId2"/>
          <a:stretch>
            <a:fillRect/>
          </a:stretch>
        </p:blipFill>
        <p:spPr>
          <a:xfrm>
            <a:off x="373836" y="952501"/>
            <a:ext cx="5324514" cy="4629184"/>
          </a:xfrm>
        </p:spPr>
      </p:pic>
      <p:sp>
        <p:nvSpPr>
          <p:cNvPr id="6" name="Content Placeholder 5">
            <a:extLst>
              <a:ext uri="{FF2B5EF4-FFF2-40B4-BE49-F238E27FC236}">
                <a16:creationId xmlns:a16="http://schemas.microsoft.com/office/drawing/2014/main" id="{C09A7B65-FE30-614F-A577-99B59522EDB0}"/>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3"/>
              </a:rPr>
              <a:t>Gemini: A Family of Highly Capable Multimodal Models. Gemini Team, Google, 2023.</a:t>
            </a:r>
            <a:r>
              <a:rPr lang="en-IN" dirty="0">
                <a:hlinkClick r:id="rId3"/>
              </a:rPr>
              <a:t> </a:t>
            </a:r>
            <a:endParaRPr lang="en-US" dirty="0"/>
          </a:p>
        </p:txBody>
      </p:sp>
      <p:pic>
        <p:nvPicPr>
          <p:cNvPr id="14" name="Content Placeholder 13">
            <a:extLst>
              <a:ext uri="{FF2B5EF4-FFF2-40B4-BE49-F238E27FC236}">
                <a16:creationId xmlns:a16="http://schemas.microsoft.com/office/drawing/2014/main" id="{B0294CC5-575D-770D-8CC8-18F593D86651}"/>
              </a:ext>
            </a:extLst>
          </p:cNvPr>
          <p:cNvPicPr>
            <a:picLocks noGrp="1" noChangeAspect="1"/>
          </p:cNvPicPr>
          <p:nvPr>
            <p:ph idx="14"/>
          </p:nvPr>
        </p:nvPicPr>
        <p:blipFill>
          <a:blip r:embed="rId4"/>
          <a:stretch>
            <a:fillRect/>
          </a:stretch>
        </p:blipFill>
        <p:spPr>
          <a:xfrm>
            <a:off x="6072186" y="2313822"/>
            <a:ext cx="5805487" cy="2230356"/>
          </a:xfrm>
        </p:spPr>
      </p:pic>
      <p:sp>
        <p:nvSpPr>
          <p:cNvPr id="8" name="Title 7">
            <a:extLst>
              <a:ext uri="{FF2B5EF4-FFF2-40B4-BE49-F238E27FC236}">
                <a16:creationId xmlns:a16="http://schemas.microsoft.com/office/drawing/2014/main" id="{28DEFDAF-9861-E541-61A1-A0FAC54E4780}"/>
              </a:ext>
            </a:extLst>
          </p:cNvPr>
          <p:cNvSpPr>
            <a:spLocks noGrp="1"/>
          </p:cNvSpPr>
          <p:nvPr>
            <p:ph type="title"/>
          </p:nvPr>
        </p:nvSpPr>
        <p:spPr/>
        <p:txBody>
          <a:bodyPr/>
          <a:lstStyle/>
          <a:p>
            <a:r>
              <a:rPr lang="en-IN" dirty="0"/>
              <a:t>Chart understanding and reasoning over data</a:t>
            </a:r>
            <a:endParaRPr lang="en-US" dirty="0"/>
          </a:p>
        </p:txBody>
      </p:sp>
      <p:sp>
        <p:nvSpPr>
          <p:cNvPr id="3" name="Footer Placeholder 2">
            <a:extLst>
              <a:ext uri="{FF2B5EF4-FFF2-40B4-BE49-F238E27FC236}">
                <a16:creationId xmlns:a16="http://schemas.microsoft.com/office/drawing/2014/main" id="{ECAE1BD3-1ADF-490D-DE37-7BFBB411D2C6}"/>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87C627C3-EBF1-84FA-E5FF-6D48A2BB406E}"/>
              </a:ext>
            </a:extLst>
          </p:cNvPr>
          <p:cNvSpPr>
            <a:spLocks noGrp="1"/>
          </p:cNvSpPr>
          <p:nvPr>
            <p:ph type="sldNum" sz="quarter" idx="12"/>
          </p:nvPr>
        </p:nvSpPr>
        <p:spPr/>
        <p:txBody>
          <a:bodyPr/>
          <a:lstStyle/>
          <a:p>
            <a:fld id="{AE17A532-D286-470D-AE82-1500C848B688}" type="slidenum">
              <a:rPr lang="en-US" smtClean="0"/>
              <a:pPr/>
              <a:t>24</a:t>
            </a:fld>
            <a:endParaRPr lang="en-US" dirty="0"/>
          </a:p>
        </p:txBody>
      </p:sp>
      <p:sp>
        <p:nvSpPr>
          <p:cNvPr id="12" name="TextBox 11">
            <a:extLst>
              <a:ext uri="{FF2B5EF4-FFF2-40B4-BE49-F238E27FC236}">
                <a16:creationId xmlns:a16="http://schemas.microsoft.com/office/drawing/2014/main" id="{A5B4D16F-2D88-3AE3-8A32-A578D57574E9}"/>
              </a:ext>
            </a:extLst>
          </p:cNvPr>
          <p:cNvSpPr txBox="1"/>
          <p:nvPr/>
        </p:nvSpPr>
        <p:spPr>
          <a:xfrm>
            <a:off x="147638" y="5675636"/>
            <a:ext cx="5719762" cy="523220"/>
          </a:xfrm>
          <a:prstGeom prst="rect">
            <a:avLst/>
          </a:prstGeom>
          <a:noFill/>
        </p:spPr>
        <p:txBody>
          <a:bodyPr wrap="square">
            <a:spAutoFit/>
          </a:bodyPr>
          <a:lstStyle/>
          <a:p>
            <a:r>
              <a:rPr lang="en-IN" sz="1400" b="1" dirty="0"/>
              <a:t>Spot a data point that stands out in these charts and what that implicates. Then produce a detailed markdown table for all the data shown.</a:t>
            </a:r>
          </a:p>
        </p:txBody>
      </p:sp>
    </p:spTree>
    <p:extLst>
      <p:ext uri="{BB962C8B-B14F-4D97-AF65-F5344CB8AC3E}">
        <p14:creationId xmlns:p14="http://schemas.microsoft.com/office/powerpoint/2010/main" val="454494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A0556-D175-67C5-171D-601D03DFCAF6}"/>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F69C139-CFF4-9101-8EF7-76AE34860065}"/>
              </a:ext>
            </a:extLst>
          </p:cNvPr>
          <p:cNvPicPr>
            <a:picLocks noGrp="1" noChangeAspect="1"/>
          </p:cNvPicPr>
          <p:nvPr>
            <p:ph idx="1"/>
          </p:nvPr>
        </p:nvPicPr>
        <p:blipFill>
          <a:blip r:embed="rId2"/>
          <a:stretch>
            <a:fillRect/>
          </a:stretch>
        </p:blipFill>
        <p:spPr>
          <a:xfrm>
            <a:off x="147638" y="1784593"/>
            <a:ext cx="5617013" cy="3730382"/>
          </a:xfrm>
        </p:spPr>
      </p:pic>
      <p:sp>
        <p:nvSpPr>
          <p:cNvPr id="6" name="Content Placeholder 5">
            <a:extLst>
              <a:ext uri="{FF2B5EF4-FFF2-40B4-BE49-F238E27FC236}">
                <a16:creationId xmlns:a16="http://schemas.microsoft.com/office/drawing/2014/main" id="{D0631EE5-AE78-BA6B-249B-2660F4D50C34}"/>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3"/>
              </a:rPr>
              <a:t>Gemini: A Family of Highly Capable Multimodal Models. Gemini Team, Google, 2023.</a:t>
            </a:r>
            <a:r>
              <a:rPr lang="en-IN" dirty="0">
                <a:hlinkClick r:id="rId3"/>
              </a:rPr>
              <a:t> </a:t>
            </a:r>
            <a:endParaRPr lang="en-US" dirty="0"/>
          </a:p>
        </p:txBody>
      </p:sp>
      <p:sp>
        <p:nvSpPr>
          <p:cNvPr id="8" name="Title 7">
            <a:extLst>
              <a:ext uri="{FF2B5EF4-FFF2-40B4-BE49-F238E27FC236}">
                <a16:creationId xmlns:a16="http://schemas.microsoft.com/office/drawing/2014/main" id="{043ADC68-4D23-E3BF-F803-83C150AEF425}"/>
              </a:ext>
            </a:extLst>
          </p:cNvPr>
          <p:cNvSpPr>
            <a:spLocks noGrp="1"/>
          </p:cNvSpPr>
          <p:nvPr>
            <p:ph type="title"/>
          </p:nvPr>
        </p:nvSpPr>
        <p:spPr>
          <a:xfrm>
            <a:off x="0" y="1"/>
            <a:ext cx="4776788" cy="952500"/>
          </a:xfrm>
        </p:spPr>
        <p:txBody>
          <a:bodyPr>
            <a:normAutofit fontScale="90000"/>
          </a:bodyPr>
          <a:lstStyle/>
          <a:p>
            <a:r>
              <a:rPr lang="en-IN" dirty="0"/>
              <a:t>Image understanding and reasoning</a:t>
            </a:r>
            <a:endParaRPr lang="en-US" dirty="0"/>
          </a:p>
        </p:txBody>
      </p:sp>
      <p:sp>
        <p:nvSpPr>
          <p:cNvPr id="3" name="Footer Placeholder 2">
            <a:extLst>
              <a:ext uri="{FF2B5EF4-FFF2-40B4-BE49-F238E27FC236}">
                <a16:creationId xmlns:a16="http://schemas.microsoft.com/office/drawing/2014/main" id="{266CC891-AE5E-C314-DF6E-7E5421ADEE77}"/>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7771DB5B-E842-CF00-C307-260E5593FD75}"/>
              </a:ext>
            </a:extLst>
          </p:cNvPr>
          <p:cNvSpPr>
            <a:spLocks noGrp="1"/>
          </p:cNvSpPr>
          <p:nvPr>
            <p:ph type="sldNum" sz="quarter" idx="12"/>
          </p:nvPr>
        </p:nvSpPr>
        <p:spPr/>
        <p:txBody>
          <a:bodyPr/>
          <a:lstStyle/>
          <a:p>
            <a:fld id="{AE17A532-D286-470D-AE82-1500C848B688}" type="slidenum">
              <a:rPr lang="en-US" smtClean="0"/>
              <a:pPr/>
              <a:t>25</a:t>
            </a:fld>
            <a:endParaRPr lang="en-US" dirty="0"/>
          </a:p>
        </p:txBody>
      </p:sp>
      <p:pic>
        <p:nvPicPr>
          <p:cNvPr id="12" name="Picture 11">
            <a:extLst>
              <a:ext uri="{FF2B5EF4-FFF2-40B4-BE49-F238E27FC236}">
                <a16:creationId xmlns:a16="http://schemas.microsoft.com/office/drawing/2014/main" id="{3F57C7E3-0F46-C545-637F-E633424F6CC4}"/>
              </a:ext>
            </a:extLst>
          </p:cNvPr>
          <p:cNvPicPr>
            <a:picLocks noChangeAspect="1"/>
          </p:cNvPicPr>
          <p:nvPr/>
        </p:nvPicPr>
        <p:blipFill>
          <a:blip r:embed="rId4"/>
          <a:stretch>
            <a:fillRect/>
          </a:stretch>
        </p:blipFill>
        <p:spPr>
          <a:xfrm>
            <a:off x="5963809" y="2395523"/>
            <a:ext cx="6228191" cy="2933716"/>
          </a:xfrm>
          <a:prstGeom prst="rect">
            <a:avLst/>
          </a:prstGeom>
        </p:spPr>
      </p:pic>
      <p:sp>
        <p:nvSpPr>
          <p:cNvPr id="13" name="Title 7">
            <a:extLst>
              <a:ext uri="{FF2B5EF4-FFF2-40B4-BE49-F238E27FC236}">
                <a16:creationId xmlns:a16="http://schemas.microsoft.com/office/drawing/2014/main" id="{0ED4A1DA-9F05-BC95-26CD-A31885BCE5E9}"/>
              </a:ext>
            </a:extLst>
          </p:cNvPr>
          <p:cNvSpPr txBox="1">
            <a:spLocks/>
          </p:cNvSpPr>
          <p:nvPr/>
        </p:nvSpPr>
        <p:spPr>
          <a:xfrm>
            <a:off x="6015037" y="0"/>
            <a:ext cx="4776788" cy="95250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Geometrical reasoning</a:t>
            </a:r>
            <a:endParaRPr lang="en-US" dirty="0"/>
          </a:p>
        </p:txBody>
      </p:sp>
    </p:spTree>
    <p:extLst>
      <p:ext uri="{BB962C8B-B14F-4D97-AF65-F5344CB8AC3E}">
        <p14:creationId xmlns:p14="http://schemas.microsoft.com/office/powerpoint/2010/main" val="3684191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4C23C-9F42-1320-B337-9631C164727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80403A-47C3-6FBA-B7F7-84B71B8F8A2B}"/>
              </a:ext>
            </a:extLst>
          </p:cNvPr>
          <p:cNvSpPr>
            <a:spLocks noGrp="1"/>
          </p:cNvSpPr>
          <p:nvPr>
            <p:ph idx="1"/>
          </p:nvPr>
        </p:nvSpPr>
        <p:spPr/>
        <p:txBody>
          <a:bodyPr/>
          <a:lstStyle/>
          <a:p>
            <a:endParaRPr lang="en-US" dirty="0"/>
          </a:p>
        </p:txBody>
      </p:sp>
      <p:sp>
        <p:nvSpPr>
          <p:cNvPr id="6" name="Content Placeholder 5">
            <a:extLst>
              <a:ext uri="{FF2B5EF4-FFF2-40B4-BE49-F238E27FC236}">
                <a16:creationId xmlns:a16="http://schemas.microsoft.com/office/drawing/2014/main" id="{61C3CC95-D0E1-21DB-265D-725C397010B7}"/>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2"/>
              </a:rPr>
              <a:t>Gemini: A Family of Highly Capable Multimodal Models. Gemini Team, Google, 2023.</a:t>
            </a:r>
            <a:r>
              <a:rPr lang="en-IN" dirty="0">
                <a:hlinkClick r:id="rId2"/>
              </a:rPr>
              <a:t> </a:t>
            </a:r>
            <a:endParaRPr lang="en-US" dirty="0"/>
          </a:p>
        </p:txBody>
      </p:sp>
      <p:sp>
        <p:nvSpPr>
          <p:cNvPr id="7" name="Content Placeholder 6">
            <a:extLst>
              <a:ext uri="{FF2B5EF4-FFF2-40B4-BE49-F238E27FC236}">
                <a16:creationId xmlns:a16="http://schemas.microsoft.com/office/drawing/2014/main" id="{E56626A2-F299-0EB3-7BBA-B9B4A8D66AF3}"/>
              </a:ext>
            </a:extLst>
          </p:cNvPr>
          <p:cNvSpPr>
            <a:spLocks noGrp="1"/>
          </p:cNvSpPr>
          <p:nvPr>
            <p:ph idx="14"/>
          </p:nvPr>
        </p:nvSpPr>
        <p:spPr>
          <a:xfrm>
            <a:off x="6234113" y="1128713"/>
            <a:ext cx="5805487" cy="1709737"/>
          </a:xfrm>
        </p:spPr>
        <p:txBody>
          <a:bodyPr>
            <a:normAutofit fontScale="70000" lnSpcReduction="20000"/>
          </a:bodyPr>
          <a:lstStyle/>
          <a:p>
            <a:r>
              <a:rPr lang="en-IN" dirty="0"/>
              <a:t>Prompt: Do you know the precise location where this image was taken?</a:t>
            </a:r>
          </a:p>
          <a:p>
            <a:r>
              <a:rPr lang="en-IN" dirty="0"/>
              <a:t>Model Response: This image was taken in New York City. The Empire State Building is visible in the background. The street in the foreground is 8th Avenue. The cross street is West 34th Street.</a:t>
            </a:r>
            <a:endParaRPr lang="en-US" dirty="0"/>
          </a:p>
        </p:txBody>
      </p:sp>
      <p:sp>
        <p:nvSpPr>
          <p:cNvPr id="8" name="Title 7">
            <a:extLst>
              <a:ext uri="{FF2B5EF4-FFF2-40B4-BE49-F238E27FC236}">
                <a16:creationId xmlns:a16="http://schemas.microsoft.com/office/drawing/2014/main" id="{1A10D3BA-E8A3-A70E-2010-4152B8192493}"/>
              </a:ext>
            </a:extLst>
          </p:cNvPr>
          <p:cNvSpPr>
            <a:spLocks noGrp="1"/>
          </p:cNvSpPr>
          <p:nvPr>
            <p:ph type="title"/>
          </p:nvPr>
        </p:nvSpPr>
        <p:spPr>
          <a:xfrm>
            <a:off x="1" y="1"/>
            <a:ext cx="5029200" cy="952500"/>
          </a:xfrm>
        </p:spPr>
        <p:txBody>
          <a:bodyPr>
            <a:normAutofit fontScale="90000"/>
          </a:bodyPr>
          <a:lstStyle/>
          <a:p>
            <a:r>
              <a:rPr lang="en-IN" dirty="0"/>
              <a:t>Information seeking about objects</a:t>
            </a:r>
            <a:endParaRPr lang="en-US" dirty="0"/>
          </a:p>
        </p:txBody>
      </p:sp>
      <p:sp>
        <p:nvSpPr>
          <p:cNvPr id="3" name="Footer Placeholder 2">
            <a:extLst>
              <a:ext uri="{FF2B5EF4-FFF2-40B4-BE49-F238E27FC236}">
                <a16:creationId xmlns:a16="http://schemas.microsoft.com/office/drawing/2014/main" id="{CAC3DF6A-5CE4-F815-3FA2-169A7C431DE0}"/>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CCAB75B-31CD-19F7-7DA1-AC5FE4D313B4}"/>
              </a:ext>
            </a:extLst>
          </p:cNvPr>
          <p:cNvSpPr>
            <a:spLocks noGrp="1"/>
          </p:cNvSpPr>
          <p:nvPr>
            <p:ph type="sldNum" sz="quarter" idx="12"/>
          </p:nvPr>
        </p:nvSpPr>
        <p:spPr/>
        <p:txBody>
          <a:bodyPr/>
          <a:lstStyle/>
          <a:p>
            <a:fld id="{AE17A532-D286-470D-AE82-1500C848B688}" type="slidenum">
              <a:rPr lang="en-US" smtClean="0"/>
              <a:pPr/>
              <a:t>26</a:t>
            </a:fld>
            <a:endParaRPr lang="en-US" dirty="0"/>
          </a:p>
        </p:txBody>
      </p:sp>
      <p:pic>
        <p:nvPicPr>
          <p:cNvPr id="10" name="Picture 9">
            <a:extLst>
              <a:ext uri="{FF2B5EF4-FFF2-40B4-BE49-F238E27FC236}">
                <a16:creationId xmlns:a16="http://schemas.microsoft.com/office/drawing/2014/main" id="{17054299-9673-5564-A42F-CF58400448C0}"/>
              </a:ext>
            </a:extLst>
          </p:cNvPr>
          <p:cNvPicPr>
            <a:picLocks noChangeAspect="1"/>
          </p:cNvPicPr>
          <p:nvPr/>
        </p:nvPicPr>
        <p:blipFill>
          <a:blip r:embed="rId3"/>
          <a:stretch>
            <a:fillRect/>
          </a:stretch>
        </p:blipFill>
        <p:spPr>
          <a:xfrm>
            <a:off x="193147" y="1983581"/>
            <a:ext cx="5714468" cy="2747977"/>
          </a:xfrm>
          <a:prstGeom prst="rect">
            <a:avLst/>
          </a:prstGeom>
        </p:spPr>
      </p:pic>
      <p:pic>
        <p:nvPicPr>
          <p:cNvPr id="12" name="Picture 11">
            <a:extLst>
              <a:ext uri="{FF2B5EF4-FFF2-40B4-BE49-F238E27FC236}">
                <a16:creationId xmlns:a16="http://schemas.microsoft.com/office/drawing/2014/main" id="{DB6D9A73-0DFE-41D2-3A27-F38020A0DD98}"/>
              </a:ext>
            </a:extLst>
          </p:cNvPr>
          <p:cNvPicPr>
            <a:picLocks noChangeAspect="1"/>
          </p:cNvPicPr>
          <p:nvPr/>
        </p:nvPicPr>
        <p:blipFill>
          <a:blip r:embed="rId4"/>
          <a:stretch>
            <a:fillRect/>
          </a:stretch>
        </p:blipFill>
        <p:spPr>
          <a:xfrm>
            <a:off x="7110394" y="3130537"/>
            <a:ext cx="3691629" cy="2795602"/>
          </a:xfrm>
          <a:prstGeom prst="rect">
            <a:avLst/>
          </a:prstGeom>
        </p:spPr>
      </p:pic>
      <p:sp>
        <p:nvSpPr>
          <p:cNvPr id="13" name="Title 7">
            <a:extLst>
              <a:ext uri="{FF2B5EF4-FFF2-40B4-BE49-F238E27FC236}">
                <a16:creationId xmlns:a16="http://schemas.microsoft.com/office/drawing/2014/main" id="{224ADB66-000A-57B9-C2DE-07F2F236D674}"/>
              </a:ext>
            </a:extLst>
          </p:cNvPr>
          <p:cNvSpPr txBox="1">
            <a:spLocks/>
          </p:cNvSpPr>
          <p:nvPr/>
        </p:nvSpPr>
        <p:spPr>
          <a:xfrm>
            <a:off x="6134101" y="1"/>
            <a:ext cx="5029200" cy="95250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Multimodal reasoning based on visual cues</a:t>
            </a:r>
          </a:p>
        </p:txBody>
      </p:sp>
    </p:spTree>
    <p:extLst>
      <p:ext uri="{BB962C8B-B14F-4D97-AF65-F5344CB8AC3E}">
        <p14:creationId xmlns:p14="http://schemas.microsoft.com/office/powerpoint/2010/main" val="3938773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BFDEF-E86A-ED71-394E-9AD608724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07C630-5147-7826-2E3A-C2DD33088E96}"/>
              </a:ext>
            </a:extLst>
          </p:cNvPr>
          <p:cNvSpPr>
            <a:spLocks noGrp="1"/>
          </p:cNvSpPr>
          <p:nvPr>
            <p:ph idx="1"/>
          </p:nvPr>
        </p:nvSpPr>
        <p:spPr>
          <a:xfrm>
            <a:off x="147638" y="1128714"/>
            <a:ext cx="5805487" cy="1966912"/>
          </a:xfrm>
        </p:spPr>
        <p:txBody>
          <a:bodyPr>
            <a:normAutofit fontScale="70000" lnSpcReduction="20000"/>
          </a:bodyPr>
          <a:lstStyle/>
          <a:p>
            <a:r>
              <a:rPr lang="en-IN" dirty="0"/>
              <a:t>Prompt: Can you explain this meme?</a:t>
            </a:r>
          </a:p>
          <a:p>
            <a:r>
              <a:rPr lang="en-IN" dirty="0"/>
              <a:t>Model Response: The meme is about a person who is playing a game at 300 FPS, but their monitor is only 75Hz. The person is trying to catch the game, but it is too fast for their monitor to display. The meme is funny because it is relatable to anyone who has ever played a game on a monitor that is not fast enough. </a:t>
            </a:r>
            <a:endParaRPr lang="en-US" dirty="0"/>
          </a:p>
        </p:txBody>
      </p:sp>
      <p:sp>
        <p:nvSpPr>
          <p:cNvPr id="6" name="Content Placeholder 5">
            <a:extLst>
              <a:ext uri="{FF2B5EF4-FFF2-40B4-BE49-F238E27FC236}">
                <a16:creationId xmlns:a16="http://schemas.microsoft.com/office/drawing/2014/main" id="{56FC3E4C-91FB-7B58-1FD3-955D072E7268}"/>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2"/>
              </a:rPr>
              <a:t>Gemini: A Family of Highly Capable Multimodal Models. Gemini Team, Google, 2023.</a:t>
            </a:r>
            <a:r>
              <a:rPr lang="en-IN" dirty="0">
                <a:hlinkClick r:id="rId2"/>
              </a:rPr>
              <a:t> </a:t>
            </a:r>
            <a:endParaRPr lang="en-US" dirty="0"/>
          </a:p>
        </p:txBody>
      </p:sp>
      <p:pic>
        <p:nvPicPr>
          <p:cNvPr id="10" name="Content Placeholder 9">
            <a:extLst>
              <a:ext uri="{FF2B5EF4-FFF2-40B4-BE49-F238E27FC236}">
                <a16:creationId xmlns:a16="http://schemas.microsoft.com/office/drawing/2014/main" id="{6D310CAB-20EB-07FD-5644-D3A0AD11DA14}"/>
              </a:ext>
            </a:extLst>
          </p:cNvPr>
          <p:cNvPicPr>
            <a:picLocks noGrp="1" noChangeAspect="1"/>
          </p:cNvPicPr>
          <p:nvPr>
            <p:ph idx="14"/>
          </p:nvPr>
        </p:nvPicPr>
        <p:blipFill>
          <a:blip r:embed="rId3"/>
          <a:stretch>
            <a:fillRect/>
          </a:stretch>
        </p:blipFill>
        <p:spPr>
          <a:xfrm>
            <a:off x="2354222" y="2971801"/>
            <a:ext cx="2319556" cy="3097212"/>
          </a:xfrm>
        </p:spPr>
      </p:pic>
      <p:sp>
        <p:nvSpPr>
          <p:cNvPr id="8" name="Title 7">
            <a:extLst>
              <a:ext uri="{FF2B5EF4-FFF2-40B4-BE49-F238E27FC236}">
                <a16:creationId xmlns:a16="http://schemas.microsoft.com/office/drawing/2014/main" id="{D3EECC36-0BFA-6AFD-8F2B-2ABE9716840F}"/>
              </a:ext>
            </a:extLst>
          </p:cNvPr>
          <p:cNvSpPr>
            <a:spLocks noGrp="1"/>
          </p:cNvSpPr>
          <p:nvPr>
            <p:ph type="title"/>
          </p:nvPr>
        </p:nvSpPr>
        <p:spPr>
          <a:xfrm>
            <a:off x="0" y="1"/>
            <a:ext cx="5472113" cy="952500"/>
          </a:xfrm>
        </p:spPr>
        <p:txBody>
          <a:bodyPr>
            <a:normAutofit fontScale="90000"/>
          </a:bodyPr>
          <a:lstStyle/>
          <a:p>
            <a:r>
              <a:rPr lang="en-IN" dirty="0"/>
              <a:t>Multimodal </a:t>
            </a:r>
            <a:r>
              <a:rPr lang="en-IN" dirty="0" err="1"/>
              <a:t>humor</a:t>
            </a:r>
            <a:r>
              <a:rPr lang="en-IN" dirty="0"/>
              <a:t> understanding </a:t>
            </a:r>
            <a:endParaRPr lang="en-US" dirty="0"/>
          </a:p>
        </p:txBody>
      </p:sp>
      <p:sp>
        <p:nvSpPr>
          <p:cNvPr id="3" name="Footer Placeholder 2">
            <a:extLst>
              <a:ext uri="{FF2B5EF4-FFF2-40B4-BE49-F238E27FC236}">
                <a16:creationId xmlns:a16="http://schemas.microsoft.com/office/drawing/2014/main" id="{4111A8D7-E541-710E-2AFD-308F2B1BE505}"/>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47B6EF52-33D3-14C7-81A7-F007F7D012A1}"/>
              </a:ext>
            </a:extLst>
          </p:cNvPr>
          <p:cNvSpPr>
            <a:spLocks noGrp="1"/>
          </p:cNvSpPr>
          <p:nvPr>
            <p:ph type="sldNum" sz="quarter" idx="12"/>
          </p:nvPr>
        </p:nvSpPr>
        <p:spPr/>
        <p:txBody>
          <a:bodyPr/>
          <a:lstStyle/>
          <a:p>
            <a:fld id="{AE17A532-D286-470D-AE82-1500C848B688}" type="slidenum">
              <a:rPr lang="en-US" smtClean="0"/>
              <a:pPr/>
              <a:t>27</a:t>
            </a:fld>
            <a:endParaRPr lang="en-US" dirty="0"/>
          </a:p>
        </p:txBody>
      </p:sp>
      <p:sp>
        <p:nvSpPr>
          <p:cNvPr id="11" name="Title 7">
            <a:extLst>
              <a:ext uri="{FF2B5EF4-FFF2-40B4-BE49-F238E27FC236}">
                <a16:creationId xmlns:a16="http://schemas.microsoft.com/office/drawing/2014/main" id="{18F8EEB7-3590-7962-F4E4-026F386C20F3}"/>
              </a:ext>
            </a:extLst>
          </p:cNvPr>
          <p:cNvSpPr txBox="1">
            <a:spLocks/>
          </p:cNvSpPr>
          <p:nvPr/>
        </p:nvSpPr>
        <p:spPr>
          <a:xfrm>
            <a:off x="6300787" y="1"/>
            <a:ext cx="5472113" cy="107156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Commonsense reasoning in a multilingual setting</a:t>
            </a:r>
            <a:endParaRPr lang="en-US" dirty="0"/>
          </a:p>
        </p:txBody>
      </p:sp>
      <p:pic>
        <p:nvPicPr>
          <p:cNvPr id="12" name="Content Placeholder 9">
            <a:extLst>
              <a:ext uri="{FF2B5EF4-FFF2-40B4-BE49-F238E27FC236}">
                <a16:creationId xmlns:a16="http://schemas.microsoft.com/office/drawing/2014/main" id="{D103256D-266A-4F3E-0EAB-13521A8FF1A3}"/>
              </a:ext>
            </a:extLst>
          </p:cNvPr>
          <p:cNvPicPr>
            <a:picLocks noChangeAspect="1"/>
          </p:cNvPicPr>
          <p:nvPr/>
        </p:nvPicPr>
        <p:blipFill rotWithShape="1">
          <a:blip r:embed="rId4"/>
          <a:srcRect l="6996" t="6508" r="5137" b="6383"/>
          <a:stretch/>
        </p:blipFill>
        <p:spPr>
          <a:xfrm>
            <a:off x="7803898" y="2716662"/>
            <a:ext cx="3407027" cy="3529700"/>
          </a:xfrm>
          <a:prstGeom prst="rect">
            <a:avLst/>
          </a:prstGeom>
        </p:spPr>
      </p:pic>
      <p:sp>
        <p:nvSpPr>
          <p:cNvPr id="13" name="Content Placeholder 1">
            <a:extLst>
              <a:ext uri="{FF2B5EF4-FFF2-40B4-BE49-F238E27FC236}">
                <a16:creationId xmlns:a16="http://schemas.microsoft.com/office/drawing/2014/main" id="{00888DFB-527C-28BD-BFD4-13A365A3ABBC}"/>
              </a:ext>
            </a:extLst>
          </p:cNvPr>
          <p:cNvSpPr txBox="1">
            <a:spLocks/>
          </p:cNvSpPr>
          <p:nvPr/>
        </p:nvSpPr>
        <p:spPr>
          <a:xfrm>
            <a:off x="6238875" y="1131888"/>
            <a:ext cx="5805487" cy="15351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Prompt: </a:t>
            </a:r>
            <a:r>
              <a:rPr lang="en-IN"/>
              <a:t>Explain what i should call my grandparents on each side of my family based on this chart</a:t>
            </a:r>
          </a:p>
          <a:p>
            <a:r>
              <a:rPr lang="en-IN"/>
              <a:t>Model Response: On your father’s side, you would call your grandparents Yéye and Nainai. On your mother’s side, you would call your grandparents Wàigong and Wàipó.</a:t>
            </a:r>
            <a:endParaRPr lang="en-US" dirty="0"/>
          </a:p>
        </p:txBody>
      </p:sp>
    </p:spTree>
    <p:extLst>
      <p:ext uri="{BB962C8B-B14F-4D97-AF65-F5344CB8AC3E}">
        <p14:creationId xmlns:p14="http://schemas.microsoft.com/office/powerpoint/2010/main" val="1146232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B179C-C1A0-FC6D-E082-F6FD11DAD1A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CDB06A-1492-AA0D-7FF4-A51824E6FC0A}"/>
              </a:ext>
            </a:extLst>
          </p:cNvPr>
          <p:cNvSpPr>
            <a:spLocks noGrp="1"/>
          </p:cNvSpPr>
          <p:nvPr>
            <p:ph idx="1"/>
          </p:nvPr>
        </p:nvSpPr>
        <p:spPr>
          <a:xfrm>
            <a:off x="147638" y="1128713"/>
            <a:ext cx="3417497" cy="3286125"/>
          </a:xfrm>
        </p:spPr>
        <p:txBody>
          <a:bodyPr>
            <a:normAutofit fontScale="55000" lnSpcReduction="20000"/>
          </a:bodyPr>
          <a:lstStyle/>
          <a:p>
            <a:pPr marL="0" indent="0">
              <a:buNone/>
            </a:pPr>
            <a:r>
              <a:rPr lang="en-IN" dirty="0"/>
              <a:t>Create a web app called "Opossum Search": </a:t>
            </a:r>
          </a:p>
          <a:p>
            <a:pPr marL="0" indent="0">
              <a:buNone/>
            </a:pPr>
            <a:r>
              <a:rPr lang="en-IN" dirty="0"/>
              <a:t>1. Every time you make a search query, it should redirect you to a google search with the same query, but the word opossum before it. </a:t>
            </a:r>
          </a:p>
          <a:p>
            <a:pPr marL="0" indent="0">
              <a:buNone/>
            </a:pPr>
            <a:r>
              <a:rPr lang="en-IN" dirty="0"/>
              <a:t>2. It should be visually similar to Google search, </a:t>
            </a:r>
          </a:p>
          <a:p>
            <a:pPr marL="0" indent="0">
              <a:buNone/>
            </a:pPr>
            <a:r>
              <a:rPr lang="en-IN" dirty="0"/>
              <a:t>3. Instead of the google logo, it should have a picture of an opossum from the internet. </a:t>
            </a:r>
          </a:p>
          <a:p>
            <a:pPr marL="0" indent="0">
              <a:buNone/>
            </a:pPr>
            <a:r>
              <a:rPr lang="en-IN" dirty="0"/>
              <a:t>4. It should be a single html file, no separate </a:t>
            </a:r>
            <a:r>
              <a:rPr lang="en-IN" dirty="0" err="1"/>
              <a:t>js</a:t>
            </a:r>
            <a:r>
              <a:rPr lang="en-IN" dirty="0"/>
              <a:t> or </a:t>
            </a:r>
            <a:r>
              <a:rPr lang="en-IN" dirty="0" err="1"/>
              <a:t>css</a:t>
            </a:r>
            <a:r>
              <a:rPr lang="en-IN" dirty="0"/>
              <a:t> files. </a:t>
            </a:r>
          </a:p>
          <a:p>
            <a:pPr marL="0" indent="0">
              <a:buNone/>
            </a:pPr>
            <a:r>
              <a:rPr lang="en-IN" dirty="0"/>
              <a:t>5. It should say "Powered by google search" in the footer</a:t>
            </a:r>
            <a:endParaRPr lang="en-US" dirty="0"/>
          </a:p>
        </p:txBody>
      </p:sp>
      <p:sp>
        <p:nvSpPr>
          <p:cNvPr id="6" name="Content Placeholder 5">
            <a:extLst>
              <a:ext uri="{FF2B5EF4-FFF2-40B4-BE49-F238E27FC236}">
                <a16:creationId xmlns:a16="http://schemas.microsoft.com/office/drawing/2014/main" id="{CD98487D-CBAE-6D2D-63A5-6400D62BE81B}"/>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2"/>
              </a:rPr>
              <a:t>Gemini: A Family of Highly Capable Multimodal Models. Gemini Team, Google, 2023.</a:t>
            </a:r>
            <a:r>
              <a:rPr lang="en-IN" dirty="0">
                <a:hlinkClick r:id="rId2"/>
              </a:rPr>
              <a:t> </a:t>
            </a:r>
            <a:endParaRPr lang="en-US" dirty="0"/>
          </a:p>
        </p:txBody>
      </p:sp>
      <p:sp>
        <p:nvSpPr>
          <p:cNvPr id="7" name="Content Placeholder 6">
            <a:extLst>
              <a:ext uri="{FF2B5EF4-FFF2-40B4-BE49-F238E27FC236}">
                <a16:creationId xmlns:a16="http://schemas.microsoft.com/office/drawing/2014/main" id="{6F6A0020-2317-AEC1-2E91-B946B139400E}"/>
              </a:ext>
            </a:extLst>
          </p:cNvPr>
          <p:cNvSpPr>
            <a:spLocks noGrp="1"/>
          </p:cNvSpPr>
          <p:nvPr>
            <p:ph idx="14"/>
          </p:nvPr>
        </p:nvSpPr>
        <p:spPr/>
        <p:txBody>
          <a:bodyPr/>
          <a:lstStyle/>
          <a:p>
            <a:endParaRPr lang="en-US"/>
          </a:p>
        </p:txBody>
      </p:sp>
      <p:sp>
        <p:nvSpPr>
          <p:cNvPr id="8" name="Title 7">
            <a:extLst>
              <a:ext uri="{FF2B5EF4-FFF2-40B4-BE49-F238E27FC236}">
                <a16:creationId xmlns:a16="http://schemas.microsoft.com/office/drawing/2014/main" id="{C799E9D8-1D49-8E0E-BD56-0EC11C7F36E0}"/>
              </a:ext>
            </a:extLst>
          </p:cNvPr>
          <p:cNvSpPr>
            <a:spLocks noGrp="1"/>
          </p:cNvSpPr>
          <p:nvPr>
            <p:ph type="title"/>
          </p:nvPr>
        </p:nvSpPr>
        <p:spPr/>
        <p:txBody>
          <a:bodyPr/>
          <a:lstStyle/>
          <a:p>
            <a:r>
              <a:rPr lang="en-IN" dirty="0"/>
              <a:t>Reasoning and code generation</a:t>
            </a:r>
            <a:endParaRPr lang="en-US" dirty="0"/>
          </a:p>
        </p:txBody>
      </p:sp>
      <p:sp>
        <p:nvSpPr>
          <p:cNvPr id="3" name="Footer Placeholder 2">
            <a:extLst>
              <a:ext uri="{FF2B5EF4-FFF2-40B4-BE49-F238E27FC236}">
                <a16:creationId xmlns:a16="http://schemas.microsoft.com/office/drawing/2014/main" id="{4BF7DC15-DF71-D5ED-3432-AFAC31BF174A}"/>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3000BE69-F00F-EB0A-97D4-D046592CF45F}"/>
              </a:ext>
            </a:extLst>
          </p:cNvPr>
          <p:cNvSpPr>
            <a:spLocks noGrp="1"/>
          </p:cNvSpPr>
          <p:nvPr>
            <p:ph type="sldNum" sz="quarter" idx="12"/>
          </p:nvPr>
        </p:nvSpPr>
        <p:spPr/>
        <p:txBody>
          <a:bodyPr/>
          <a:lstStyle/>
          <a:p>
            <a:fld id="{AE17A532-D286-470D-AE82-1500C848B688}" type="slidenum">
              <a:rPr lang="en-US" smtClean="0"/>
              <a:pPr/>
              <a:t>28</a:t>
            </a:fld>
            <a:endParaRPr lang="en-US" dirty="0"/>
          </a:p>
        </p:txBody>
      </p:sp>
      <p:pic>
        <p:nvPicPr>
          <p:cNvPr id="10" name="Picture 9">
            <a:extLst>
              <a:ext uri="{FF2B5EF4-FFF2-40B4-BE49-F238E27FC236}">
                <a16:creationId xmlns:a16="http://schemas.microsoft.com/office/drawing/2014/main" id="{D2A9370B-CF86-CD45-366A-9FC067013748}"/>
              </a:ext>
            </a:extLst>
          </p:cNvPr>
          <p:cNvPicPr>
            <a:picLocks noChangeAspect="1"/>
          </p:cNvPicPr>
          <p:nvPr/>
        </p:nvPicPr>
        <p:blipFill>
          <a:blip r:embed="rId3"/>
          <a:stretch>
            <a:fillRect/>
          </a:stretch>
        </p:blipFill>
        <p:spPr>
          <a:xfrm>
            <a:off x="3621478" y="941505"/>
            <a:ext cx="2190766" cy="5267364"/>
          </a:xfrm>
          <a:prstGeom prst="rect">
            <a:avLst/>
          </a:prstGeom>
        </p:spPr>
      </p:pic>
      <p:pic>
        <p:nvPicPr>
          <p:cNvPr id="12" name="Picture 11">
            <a:extLst>
              <a:ext uri="{FF2B5EF4-FFF2-40B4-BE49-F238E27FC236}">
                <a16:creationId xmlns:a16="http://schemas.microsoft.com/office/drawing/2014/main" id="{3DA54689-9CDD-8F04-C356-1E986A63ADA1}"/>
              </a:ext>
            </a:extLst>
          </p:cNvPr>
          <p:cNvPicPr>
            <a:picLocks noChangeAspect="1"/>
          </p:cNvPicPr>
          <p:nvPr/>
        </p:nvPicPr>
        <p:blipFill rotWithShape="1">
          <a:blip r:embed="rId4"/>
          <a:srcRect t="1471"/>
          <a:stretch/>
        </p:blipFill>
        <p:spPr>
          <a:xfrm>
            <a:off x="5908301" y="1189051"/>
            <a:ext cx="5610266" cy="2740419"/>
          </a:xfrm>
          <a:prstGeom prst="rect">
            <a:avLst/>
          </a:prstGeom>
        </p:spPr>
      </p:pic>
      <p:pic>
        <p:nvPicPr>
          <p:cNvPr id="14" name="Picture 13">
            <a:extLst>
              <a:ext uri="{FF2B5EF4-FFF2-40B4-BE49-F238E27FC236}">
                <a16:creationId xmlns:a16="http://schemas.microsoft.com/office/drawing/2014/main" id="{C81ABB13-CFA5-851D-1D97-71F55EED2368}"/>
              </a:ext>
            </a:extLst>
          </p:cNvPr>
          <p:cNvPicPr>
            <a:picLocks noChangeAspect="1"/>
          </p:cNvPicPr>
          <p:nvPr/>
        </p:nvPicPr>
        <p:blipFill>
          <a:blip r:embed="rId5"/>
          <a:stretch>
            <a:fillRect/>
          </a:stretch>
        </p:blipFill>
        <p:spPr>
          <a:xfrm>
            <a:off x="5926543" y="3922123"/>
            <a:ext cx="4876836" cy="2114565"/>
          </a:xfrm>
          <a:prstGeom prst="rect">
            <a:avLst/>
          </a:prstGeom>
        </p:spPr>
      </p:pic>
      <p:pic>
        <p:nvPicPr>
          <p:cNvPr id="15" name="Picture 14">
            <a:extLst>
              <a:ext uri="{FF2B5EF4-FFF2-40B4-BE49-F238E27FC236}">
                <a16:creationId xmlns:a16="http://schemas.microsoft.com/office/drawing/2014/main" id="{1211C463-FF07-F288-BE45-FFC893FA5DF3}"/>
              </a:ext>
            </a:extLst>
          </p:cNvPr>
          <p:cNvPicPr>
            <a:picLocks noChangeAspect="1"/>
          </p:cNvPicPr>
          <p:nvPr/>
        </p:nvPicPr>
        <p:blipFill>
          <a:blip r:embed="rId6"/>
          <a:stretch>
            <a:fillRect/>
          </a:stretch>
        </p:blipFill>
        <p:spPr>
          <a:xfrm>
            <a:off x="7898581" y="67571"/>
            <a:ext cx="4237076" cy="1747869"/>
          </a:xfrm>
          <a:prstGeom prst="rect">
            <a:avLst/>
          </a:prstGeom>
        </p:spPr>
      </p:pic>
    </p:spTree>
    <p:extLst>
      <p:ext uri="{BB962C8B-B14F-4D97-AF65-F5344CB8AC3E}">
        <p14:creationId xmlns:p14="http://schemas.microsoft.com/office/powerpoint/2010/main" val="2005520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B8E7F-BEFD-F813-8040-2B9BE3FA99A6}"/>
            </a:ext>
          </a:extLst>
        </p:cNvPr>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A6AFD1D-3161-BFE3-C533-7FAA5292D53F}"/>
              </a:ext>
            </a:extLst>
          </p:cNvPr>
          <p:cNvPicPr>
            <a:picLocks noGrp="1" noChangeAspect="1"/>
          </p:cNvPicPr>
          <p:nvPr>
            <p:ph idx="1"/>
          </p:nvPr>
        </p:nvPicPr>
        <p:blipFill>
          <a:blip r:embed="rId4"/>
          <a:stretch>
            <a:fillRect/>
          </a:stretch>
        </p:blipFill>
        <p:spPr>
          <a:xfrm>
            <a:off x="147638" y="1859646"/>
            <a:ext cx="5805487" cy="3705445"/>
          </a:xfrm>
        </p:spPr>
      </p:pic>
      <p:sp>
        <p:nvSpPr>
          <p:cNvPr id="6" name="Content Placeholder 5">
            <a:extLst>
              <a:ext uri="{FF2B5EF4-FFF2-40B4-BE49-F238E27FC236}">
                <a16:creationId xmlns:a16="http://schemas.microsoft.com/office/drawing/2014/main" id="{840E054F-1D50-CC18-4008-3DD87CFF6DE0}"/>
              </a:ext>
            </a:extLst>
          </p:cNvPr>
          <p:cNvSpPr>
            <a:spLocks noGrp="1"/>
          </p:cNvSpPr>
          <p:nvPr>
            <p:ph idx="13"/>
          </p:nvPr>
        </p:nvSpPr>
        <p:spPr/>
        <p:txBody>
          <a:bodyPr>
            <a:normAutofit fontScale="62500" lnSpcReduction="20000"/>
          </a:bodyPr>
          <a:lstStyle/>
          <a:p>
            <a:r>
              <a:rPr lang="en-IN" sz="1800" b="0" i="0" u="none" strike="noStrike" dirty="0">
                <a:solidFill>
                  <a:srgbClr val="000000"/>
                </a:solidFill>
                <a:effectLst/>
                <a:latin typeface="Calibri" panose="020F0502020204030204" pitchFamily="34" charset="0"/>
                <a:hlinkClick r:id="rId5"/>
              </a:rPr>
              <a:t>Gemini: A Family of Highly Capable Multimodal Models. Gemini Team, Google, 2023.</a:t>
            </a:r>
            <a:r>
              <a:rPr lang="en-IN" dirty="0">
                <a:hlinkClick r:id="rId5"/>
              </a:rPr>
              <a:t> </a:t>
            </a:r>
            <a:endParaRPr lang="en-US" dirty="0"/>
          </a:p>
        </p:txBody>
      </p:sp>
      <p:sp>
        <p:nvSpPr>
          <p:cNvPr id="7" name="Content Placeholder 6">
            <a:extLst>
              <a:ext uri="{FF2B5EF4-FFF2-40B4-BE49-F238E27FC236}">
                <a16:creationId xmlns:a16="http://schemas.microsoft.com/office/drawing/2014/main" id="{0398A4F0-1726-58FA-99EB-E6736F599528}"/>
              </a:ext>
            </a:extLst>
          </p:cNvPr>
          <p:cNvSpPr>
            <a:spLocks noGrp="1"/>
          </p:cNvSpPr>
          <p:nvPr>
            <p:ph idx="14"/>
          </p:nvPr>
        </p:nvSpPr>
        <p:spPr>
          <a:xfrm>
            <a:off x="6234113" y="3357563"/>
            <a:ext cx="5805487" cy="2938462"/>
          </a:xfrm>
        </p:spPr>
        <p:txBody>
          <a:bodyPr>
            <a:normAutofit fontScale="77500" lnSpcReduction="20000"/>
          </a:bodyPr>
          <a:lstStyle/>
          <a:p>
            <a:r>
              <a:rPr lang="en-IN" dirty="0"/>
              <a:t>Prompt (video)</a:t>
            </a:r>
          </a:p>
          <a:p>
            <a:pPr lvl="1"/>
            <a:r>
              <a:rPr lang="en-IN" dirty="0"/>
              <a:t>How could this person improve their technique?</a:t>
            </a:r>
          </a:p>
          <a:p>
            <a:r>
              <a:rPr lang="en-IN" dirty="0"/>
              <a:t>Model Response</a:t>
            </a:r>
          </a:p>
          <a:p>
            <a:pPr lvl="1"/>
            <a:r>
              <a:rPr lang="en-IN" dirty="0"/>
              <a:t>This soccer player needs to work on their ball-striking mechanics. Their foot is not making good contact with the ball, which is causing the ball to fly up and away from the goal. They also need to work on their body positioning. They should be leaning into the shot with their non-kicking leg in front of their kicking leg, and they should be following through with their kicking leg.</a:t>
            </a:r>
            <a:endParaRPr lang="en-US" dirty="0"/>
          </a:p>
          <a:p>
            <a:endParaRPr lang="en-US" dirty="0"/>
          </a:p>
        </p:txBody>
      </p:sp>
      <p:sp>
        <p:nvSpPr>
          <p:cNvPr id="8" name="Title 7">
            <a:extLst>
              <a:ext uri="{FF2B5EF4-FFF2-40B4-BE49-F238E27FC236}">
                <a16:creationId xmlns:a16="http://schemas.microsoft.com/office/drawing/2014/main" id="{FA6A49D3-BAE1-A446-A09A-796E42E8B63D}"/>
              </a:ext>
            </a:extLst>
          </p:cNvPr>
          <p:cNvSpPr>
            <a:spLocks noGrp="1"/>
          </p:cNvSpPr>
          <p:nvPr>
            <p:ph type="title"/>
          </p:nvPr>
        </p:nvSpPr>
        <p:spPr/>
        <p:txBody>
          <a:bodyPr/>
          <a:lstStyle/>
          <a:p>
            <a:r>
              <a:rPr lang="en-IN" dirty="0"/>
              <a:t>Mathematics: Calculus</a:t>
            </a:r>
            <a:endParaRPr lang="en-US" dirty="0"/>
          </a:p>
        </p:txBody>
      </p:sp>
      <p:sp>
        <p:nvSpPr>
          <p:cNvPr id="3" name="Footer Placeholder 2">
            <a:extLst>
              <a:ext uri="{FF2B5EF4-FFF2-40B4-BE49-F238E27FC236}">
                <a16:creationId xmlns:a16="http://schemas.microsoft.com/office/drawing/2014/main" id="{43337073-0ECA-0363-2B33-9416020BCBDB}"/>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00D4D874-479B-CA93-12BE-55C01EFB7A92}"/>
              </a:ext>
            </a:extLst>
          </p:cNvPr>
          <p:cNvSpPr>
            <a:spLocks noGrp="1"/>
          </p:cNvSpPr>
          <p:nvPr>
            <p:ph type="sldNum" sz="quarter" idx="12"/>
          </p:nvPr>
        </p:nvSpPr>
        <p:spPr/>
        <p:txBody>
          <a:bodyPr/>
          <a:lstStyle/>
          <a:p>
            <a:fld id="{AE17A532-D286-470D-AE82-1500C848B688}" type="slidenum">
              <a:rPr lang="en-US" smtClean="0"/>
              <a:pPr/>
              <a:t>29</a:t>
            </a:fld>
            <a:endParaRPr lang="en-US" dirty="0"/>
          </a:p>
        </p:txBody>
      </p:sp>
      <p:sp>
        <p:nvSpPr>
          <p:cNvPr id="12" name="Title 7">
            <a:extLst>
              <a:ext uri="{FF2B5EF4-FFF2-40B4-BE49-F238E27FC236}">
                <a16:creationId xmlns:a16="http://schemas.microsoft.com/office/drawing/2014/main" id="{D02F0302-41D8-9E8F-42CE-8CCAB5C78354}"/>
              </a:ext>
            </a:extLst>
          </p:cNvPr>
          <p:cNvSpPr txBox="1">
            <a:spLocks/>
          </p:cNvSpPr>
          <p:nvPr/>
        </p:nvSpPr>
        <p:spPr>
          <a:xfrm>
            <a:off x="6096000" y="57938"/>
            <a:ext cx="6443662" cy="9525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Video understanding and reasoning</a:t>
            </a:r>
            <a:endParaRPr lang="en-US" dirty="0"/>
          </a:p>
        </p:txBody>
      </p:sp>
      <p:pic>
        <p:nvPicPr>
          <p:cNvPr id="13" name="Football_Soccer Penalty Miss - Free Stock Footage and No Copyright Videos">
            <a:hlinkClick r:id="" action="ppaction://media"/>
            <a:extLst>
              <a:ext uri="{FF2B5EF4-FFF2-40B4-BE49-F238E27FC236}">
                <a16:creationId xmlns:a16="http://schemas.microsoft.com/office/drawing/2014/main" id="{59038E8C-4A35-1D9A-4BDB-2590D903A0E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7101" y="1128712"/>
            <a:ext cx="3662362" cy="2060017"/>
          </a:xfrm>
          <a:prstGeom prst="rect">
            <a:avLst/>
          </a:prstGeom>
        </p:spPr>
      </p:pic>
    </p:spTree>
    <p:extLst>
      <p:ext uri="{BB962C8B-B14F-4D97-AF65-F5344CB8AC3E}">
        <p14:creationId xmlns:p14="http://schemas.microsoft.com/office/powerpoint/2010/main" val="248227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159C1-170B-3B68-33F4-7EF6ED8DDA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ED189-CAFD-74C2-7E7F-B6E832744DA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3D3BD73-9A1D-B746-6ED9-DD7958B7AEB0}"/>
              </a:ext>
            </a:extLst>
          </p:cNvPr>
          <p:cNvSpPr>
            <a:spLocks noGrp="1"/>
          </p:cNvSpPr>
          <p:nvPr>
            <p:ph idx="1"/>
          </p:nvPr>
        </p:nvSpPr>
        <p:spPr/>
        <p:txBody>
          <a:bodyPr>
            <a:normAutofit/>
          </a:bodyPr>
          <a:lstStyle/>
          <a:p>
            <a:r>
              <a:rPr lang="en-IN" b="1" dirty="0">
                <a:solidFill>
                  <a:srgbClr val="FF0000"/>
                </a:solidFill>
              </a:rPr>
              <a:t>Introductions to LLMs and Recap Their Capabilities [25 mins]</a:t>
            </a:r>
          </a:p>
          <a:p>
            <a:r>
              <a:rPr lang="en-IN" dirty="0"/>
              <a:t>Generating Annotations for Reasoning Tasks using LLMs [25 mins]</a:t>
            </a:r>
          </a:p>
          <a:p>
            <a:r>
              <a:rPr lang="en-IN" dirty="0"/>
              <a:t>Reasoning Datasets with LLM Annotations [25 mins]</a:t>
            </a:r>
          </a:p>
          <a:p>
            <a:r>
              <a:rPr lang="en-US" dirty="0"/>
              <a:t>Tea break [30 min]</a:t>
            </a:r>
          </a:p>
          <a:p>
            <a:r>
              <a:rPr lang="en-IN" dirty="0"/>
              <a:t>Evaluation of LLM Generated Annotations [25 mins]</a:t>
            </a:r>
          </a:p>
          <a:p>
            <a:r>
              <a:rPr lang="en-IN" dirty="0" err="1"/>
              <a:t>Autolabel</a:t>
            </a:r>
            <a:r>
              <a:rPr lang="en-IN" dirty="0"/>
              <a:t> Tools to Label Reasoning Datasets [25 mins]</a:t>
            </a:r>
          </a:p>
          <a:p>
            <a:r>
              <a:rPr lang="en-IN" dirty="0"/>
              <a:t>Overcoming the Hallucinations in LLM Annotations and Future Trends [25 mins]</a:t>
            </a:r>
            <a:endParaRPr lang="en-US" dirty="0"/>
          </a:p>
        </p:txBody>
      </p:sp>
      <p:sp>
        <p:nvSpPr>
          <p:cNvPr id="5" name="Footer Placeholder 4">
            <a:extLst>
              <a:ext uri="{FF2B5EF4-FFF2-40B4-BE49-F238E27FC236}">
                <a16:creationId xmlns:a16="http://schemas.microsoft.com/office/drawing/2014/main" id="{64F9BDDF-026E-6159-A8AD-4957F24B6ACA}"/>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18F61519-950D-E4A2-3A21-8A16415B3477}"/>
              </a:ext>
            </a:extLst>
          </p:cNvPr>
          <p:cNvSpPr>
            <a:spLocks noGrp="1"/>
          </p:cNvSpPr>
          <p:nvPr>
            <p:ph type="sldNum" sz="quarter" idx="12"/>
          </p:nvPr>
        </p:nvSpPr>
        <p:spPr/>
        <p:txBody>
          <a:bodyPr/>
          <a:lstStyle/>
          <a:p>
            <a:fld id="{AE17A532-D286-470D-AE82-1500C848B688}" type="slidenum">
              <a:rPr lang="en-US" smtClean="0"/>
              <a:pPr/>
              <a:t>3</a:t>
            </a:fld>
            <a:endParaRPr lang="en-US" dirty="0"/>
          </a:p>
        </p:txBody>
      </p:sp>
      <p:sp>
        <p:nvSpPr>
          <p:cNvPr id="7" name="Content Placeholder 6">
            <a:extLst>
              <a:ext uri="{FF2B5EF4-FFF2-40B4-BE49-F238E27FC236}">
                <a16:creationId xmlns:a16="http://schemas.microsoft.com/office/drawing/2014/main" id="{FB67A5B4-F28A-97A8-74B7-EA458FBB259D}"/>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681882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54A13-B7A2-A019-7118-2AC3B6118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8EDFB-93FB-AD08-7F29-857B4ECE09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8A4E72C5-0DAC-1715-5B35-9BED3B06F13B}"/>
              </a:ext>
            </a:extLst>
          </p:cNvPr>
          <p:cNvSpPr>
            <a:spLocks noGrp="1"/>
          </p:cNvSpPr>
          <p:nvPr>
            <p:ph idx="1"/>
          </p:nvPr>
        </p:nvSpPr>
        <p:spPr/>
        <p:txBody>
          <a:bodyPr>
            <a:normAutofit/>
          </a:bodyPr>
          <a:lstStyle/>
          <a:p>
            <a:r>
              <a:rPr lang="en-IN" dirty="0"/>
              <a:t>Introductions to LLMs and Recap Their Capabilities [25 mins]</a:t>
            </a:r>
          </a:p>
          <a:p>
            <a:r>
              <a:rPr lang="en-IN" b="1" dirty="0">
                <a:solidFill>
                  <a:srgbClr val="FF0000"/>
                </a:solidFill>
              </a:rPr>
              <a:t>Generating Annotations for Reasoning Tasks using LLMs [25 mins]</a:t>
            </a:r>
          </a:p>
          <a:p>
            <a:r>
              <a:rPr lang="en-IN" dirty="0"/>
              <a:t>Reasoning Datasets with LLM Annotations [25 mins]</a:t>
            </a:r>
          </a:p>
          <a:p>
            <a:r>
              <a:rPr lang="en-US" dirty="0"/>
              <a:t>Tea break [30 min]</a:t>
            </a:r>
          </a:p>
          <a:p>
            <a:r>
              <a:rPr lang="en-IN" dirty="0"/>
              <a:t>Evaluation of LLM Generated Annotations [25 mins]</a:t>
            </a:r>
          </a:p>
          <a:p>
            <a:r>
              <a:rPr lang="en-IN" dirty="0" err="1"/>
              <a:t>Autolabel</a:t>
            </a:r>
            <a:r>
              <a:rPr lang="en-IN" dirty="0"/>
              <a:t> Tools to Label Reasoning Datasets [25 mins]</a:t>
            </a:r>
          </a:p>
          <a:p>
            <a:r>
              <a:rPr lang="en-IN" dirty="0"/>
              <a:t>Overcoming the Hallucinations in LLM Annotations and Future Trends [25 mins]</a:t>
            </a:r>
            <a:endParaRPr lang="en-US" dirty="0"/>
          </a:p>
        </p:txBody>
      </p:sp>
      <p:sp>
        <p:nvSpPr>
          <p:cNvPr id="5" name="Footer Placeholder 4">
            <a:extLst>
              <a:ext uri="{FF2B5EF4-FFF2-40B4-BE49-F238E27FC236}">
                <a16:creationId xmlns:a16="http://schemas.microsoft.com/office/drawing/2014/main" id="{D30DBD21-4317-12C9-C267-B553F7CACD10}"/>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D03EB8F5-456E-382C-E348-D3A0F16A42CC}"/>
              </a:ext>
            </a:extLst>
          </p:cNvPr>
          <p:cNvSpPr>
            <a:spLocks noGrp="1"/>
          </p:cNvSpPr>
          <p:nvPr>
            <p:ph type="sldNum" sz="quarter" idx="12"/>
          </p:nvPr>
        </p:nvSpPr>
        <p:spPr/>
        <p:txBody>
          <a:bodyPr/>
          <a:lstStyle/>
          <a:p>
            <a:fld id="{AE17A532-D286-470D-AE82-1500C848B688}" type="slidenum">
              <a:rPr lang="en-US" smtClean="0"/>
              <a:pPr/>
              <a:t>30</a:t>
            </a:fld>
            <a:endParaRPr lang="en-US" dirty="0"/>
          </a:p>
        </p:txBody>
      </p:sp>
      <p:sp>
        <p:nvSpPr>
          <p:cNvPr id="7" name="Content Placeholder 6">
            <a:extLst>
              <a:ext uri="{FF2B5EF4-FFF2-40B4-BE49-F238E27FC236}">
                <a16:creationId xmlns:a16="http://schemas.microsoft.com/office/drawing/2014/main" id="{3BE31841-32FE-2EDD-C3F6-F88371138C7B}"/>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1311752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72F6D-4D6A-6D4B-F609-63D85E7B41E5}"/>
              </a:ext>
            </a:extLst>
          </p:cNvPr>
          <p:cNvSpPr>
            <a:spLocks noGrp="1"/>
          </p:cNvSpPr>
          <p:nvPr>
            <p:ph type="title"/>
          </p:nvPr>
        </p:nvSpPr>
        <p:spPr/>
        <p:txBody>
          <a:bodyPr>
            <a:normAutofit fontScale="90000"/>
          </a:bodyPr>
          <a:lstStyle/>
          <a:p>
            <a:r>
              <a:rPr lang="en-IN" dirty="0"/>
              <a:t>Generating Annotations for Reasoning Tasks using LLMs</a:t>
            </a:r>
          </a:p>
        </p:txBody>
      </p:sp>
      <p:sp>
        <p:nvSpPr>
          <p:cNvPr id="3" name="Content Placeholder 2">
            <a:extLst>
              <a:ext uri="{FF2B5EF4-FFF2-40B4-BE49-F238E27FC236}">
                <a16:creationId xmlns:a16="http://schemas.microsoft.com/office/drawing/2014/main" id="{1EB41952-F39F-EE29-368B-B186ADCB08A6}"/>
              </a:ext>
            </a:extLst>
          </p:cNvPr>
          <p:cNvSpPr>
            <a:spLocks noGrp="1"/>
          </p:cNvSpPr>
          <p:nvPr>
            <p:ph idx="1"/>
          </p:nvPr>
        </p:nvSpPr>
        <p:spPr/>
        <p:txBody>
          <a:bodyPr>
            <a:normAutofit/>
          </a:bodyPr>
          <a:lstStyle/>
          <a:p>
            <a:r>
              <a:rPr lang="en-IN" dirty="0"/>
              <a:t>Arithmetic Reasoning</a:t>
            </a:r>
          </a:p>
          <a:p>
            <a:r>
              <a:rPr lang="en-IN" dirty="0"/>
              <a:t>Commonsense Reasoning</a:t>
            </a:r>
          </a:p>
          <a:p>
            <a:r>
              <a:rPr lang="en-IN" dirty="0"/>
              <a:t>Logical Reasoning</a:t>
            </a:r>
          </a:p>
          <a:p>
            <a:r>
              <a:rPr lang="en-IN" dirty="0"/>
              <a:t>Symbolic Reasoning </a:t>
            </a:r>
          </a:p>
        </p:txBody>
      </p:sp>
      <p:sp>
        <p:nvSpPr>
          <p:cNvPr id="4" name="Footer Placeholder 3">
            <a:extLst>
              <a:ext uri="{FF2B5EF4-FFF2-40B4-BE49-F238E27FC236}">
                <a16:creationId xmlns:a16="http://schemas.microsoft.com/office/drawing/2014/main" id="{6272662B-6AA5-C7A8-8F92-768C72E2203E}"/>
              </a:ext>
            </a:extLst>
          </p:cNvPr>
          <p:cNvSpPr>
            <a:spLocks noGrp="1"/>
          </p:cNvSpPr>
          <p:nvPr>
            <p:ph type="ftr" sz="quarter" idx="11"/>
          </p:nvPr>
        </p:nvSpPr>
        <p:spPr/>
        <p:txBody>
          <a:bodyPr/>
          <a:lstStyle/>
          <a:p>
            <a:r>
              <a:rPr lang="en-IN"/>
              <a:t>KR 2024: LLMs are Human-like Annotators</a:t>
            </a:r>
            <a:endParaRPr lang="en-US" dirty="0"/>
          </a:p>
        </p:txBody>
      </p:sp>
      <p:sp>
        <p:nvSpPr>
          <p:cNvPr id="5" name="Slide Number Placeholder 4">
            <a:extLst>
              <a:ext uri="{FF2B5EF4-FFF2-40B4-BE49-F238E27FC236}">
                <a16:creationId xmlns:a16="http://schemas.microsoft.com/office/drawing/2014/main" id="{AC02B4F0-8DB6-FE2E-6675-AB73DF1B772B}"/>
              </a:ext>
            </a:extLst>
          </p:cNvPr>
          <p:cNvSpPr>
            <a:spLocks noGrp="1"/>
          </p:cNvSpPr>
          <p:nvPr>
            <p:ph type="sldNum" sz="quarter" idx="12"/>
          </p:nvPr>
        </p:nvSpPr>
        <p:spPr/>
        <p:txBody>
          <a:bodyPr/>
          <a:lstStyle/>
          <a:p>
            <a:fld id="{AE17A532-D286-470D-AE82-1500C848B688}" type="slidenum">
              <a:rPr lang="en-US" smtClean="0"/>
              <a:pPr/>
              <a:t>31</a:t>
            </a:fld>
            <a:endParaRPr lang="en-US" dirty="0"/>
          </a:p>
        </p:txBody>
      </p:sp>
      <p:sp>
        <p:nvSpPr>
          <p:cNvPr id="6" name="Content Placeholder 5">
            <a:extLst>
              <a:ext uri="{FF2B5EF4-FFF2-40B4-BE49-F238E27FC236}">
                <a16:creationId xmlns:a16="http://schemas.microsoft.com/office/drawing/2014/main" id="{C5D93EAA-E421-36FC-17E9-262D338D840F}"/>
              </a:ext>
            </a:extLst>
          </p:cNvPr>
          <p:cNvSpPr>
            <a:spLocks noGrp="1"/>
          </p:cNvSpPr>
          <p:nvPr>
            <p:ph idx="13"/>
          </p:nvPr>
        </p:nvSpPr>
        <p:spPr/>
        <p:txBody>
          <a:bodyPr/>
          <a:lstStyle/>
          <a:p>
            <a:endParaRPr lang="en-IN"/>
          </a:p>
        </p:txBody>
      </p:sp>
    </p:spTree>
    <p:extLst>
      <p:ext uri="{BB962C8B-B14F-4D97-AF65-F5344CB8AC3E}">
        <p14:creationId xmlns:p14="http://schemas.microsoft.com/office/powerpoint/2010/main" val="592743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CCB0-3E07-AC44-66C2-AC5BD2A3C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5047E-13DD-3B52-38A3-5484B3B2B717}"/>
              </a:ext>
            </a:extLst>
          </p:cNvPr>
          <p:cNvSpPr>
            <a:spLocks noGrp="1"/>
          </p:cNvSpPr>
          <p:nvPr>
            <p:ph type="title"/>
          </p:nvPr>
        </p:nvSpPr>
        <p:spPr/>
        <p:txBody>
          <a:bodyPr>
            <a:normAutofit fontScale="90000"/>
          </a:bodyPr>
          <a:lstStyle/>
          <a:p>
            <a:r>
              <a:rPr lang="en-IN" dirty="0"/>
              <a:t>Generating Annotations for Reasoning Tasks using LLMs</a:t>
            </a:r>
          </a:p>
        </p:txBody>
      </p:sp>
      <p:sp>
        <p:nvSpPr>
          <p:cNvPr id="3" name="Content Placeholder 2">
            <a:extLst>
              <a:ext uri="{FF2B5EF4-FFF2-40B4-BE49-F238E27FC236}">
                <a16:creationId xmlns:a16="http://schemas.microsoft.com/office/drawing/2014/main" id="{AF73FC8E-700A-BE5F-5320-096117EE0BA7}"/>
              </a:ext>
            </a:extLst>
          </p:cNvPr>
          <p:cNvSpPr>
            <a:spLocks noGrp="1"/>
          </p:cNvSpPr>
          <p:nvPr>
            <p:ph idx="1"/>
          </p:nvPr>
        </p:nvSpPr>
        <p:spPr/>
        <p:txBody>
          <a:bodyPr>
            <a:normAutofit/>
          </a:bodyPr>
          <a:lstStyle/>
          <a:p>
            <a:r>
              <a:rPr lang="en-IN" b="1" dirty="0">
                <a:solidFill>
                  <a:srgbClr val="FF0000"/>
                </a:solidFill>
              </a:rPr>
              <a:t>Arithmetic Reasoning</a:t>
            </a:r>
          </a:p>
          <a:p>
            <a:r>
              <a:rPr lang="en-IN" dirty="0"/>
              <a:t>Commonsense Reasoning</a:t>
            </a:r>
          </a:p>
          <a:p>
            <a:r>
              <a:rPr lang="en-IN" dirty="0"/>
              <a:t>Logical Reasoning</a:t>
            </a:r>
          </a:p>
          <a:p>
            <a:r>
              <a:rPr lang="en-IN" dirty="0"/>
              <a:t>Symbolic Reasoning </a:t>
            </a:r>
          </a:p>
        </p:txBody>
      </p:sp>
      <p:sp>
        <p:nvSpPr>
          <p:cNvPr id="4" name="Footer Placeholder 3">
            <a:extLst>
              <a:ext uri="{FF2B5EF4-FFF2-40B4-BE49-F238E27FC236}">
                <a16:creationId xmlns:a16="http://schemas.microsoft.com/office/drawing/2014/main" id="{4AB34177-D514-7147-575A-9345BE560B31}"/>
              </a:ext>
            </a:extLst>
          </p:cNvPr>
          <p:cNvSpPr>
            <a:spLocks noGrp="1"/>
          </p:cNvSpPr>
          <p:nvPr>
            <p:ph type="ftr" sz="quarter" idx="11"/>
          </p:nvPr>
        </p:nvSpPr>
        <p:spPr/>
        <p:txBody>
          <a:bodyPr/>
          <a:lstStyle/>
          <a:p>
            <a:r>
              <a:rPr lang="en-IN"/>
              <a:t>KR 2024: LLMs are Human-like Annotators</a:t>
            </a:r>
            <a:endParaRPr lang="en-US" dirty="0"/>
          </a:p>
        </p:txBody>
      </p:sp>
      <p:sp>
        <p:nvSpPr>
          <p:cNvPr id="5" name="Slide Number Placeholder 4">
            <a:extLst>
              <a:ext uri="{FF2B5EF4-FFF2-40B4-BE49-F238E27FC236}">
                <a16:creationId xmlns:a16="http://schemas.microsoft.com/office/drawing/2014/main" id="{58AF7945-4717-379D-1269-DAB0CD8D77AA}"/>
              </a:ext>
            </a:extLst>
          </p:cNvPr>
          <p:cNvSpPr>
            <a:spLocks noGrp="1"/>
          </p:cNvSpPr>
          <p:nvPr>
            <p:ph type="sldNum" sz="quarter" idx="12"/>
          </p:nvPr>
        </p:nvSpPr>
        <p:spPr/>
        <p:txBody>
          <a:bodyPr/>
          <a:lstStyle/>
          <a:p>
            <a:fld id="{AE17A532-D286-470D-AE82-1500C848B688}" type="slidenum">
              <a:rPr lang="en-US" smtClean="0"/>
              <a:pPr/>
              <a:t>32</a:t>
            </a:fld>
            <a:endParaRPr lang="en-US" dirty="0"/>
          </a:p>
        </p:txBody>
      </p:sp>
      <p:sp>
        <p:nvSpPr>
          <p:cNvPr id="6" name="Content Placeholder 5">
            <a:extLst>
              <a:ext uri="{FF2B5EF4-FFF2-40B4-BE49-F238E27FC236}">
                <a16:creationId xmlns:a16="http://schemas.microsoft.com/office/drawing/2014/main" id="{16192646-DA4B-DB80-8484-44C143DADD87}"/>
              </a:ext>
            </a:extLst>
          </p:cNvPr>
          <p:cNvSpPr>
            <a:spLocks noGrp="1"/>
          </p:cNvSpPr>
          <p:nvPr>
            <p:ph idx="13"/>
          </p:nvPr>
        </p:nvSpPr>
        <p:spPr/>
        <p:txBody>
          <a:bodyPr/>
          <a:lstStyle/>
          <a:p>
            <a:endParaRPr lang="en-IN"/>
          </a:p>
        </p:txBody>
      </p:sp>
    </p:spTree>
    <p:extLst>
      <p:ext uri="{BB962C8B-B14F-4D97-AF65-F5344CB8AC3E}">
        <p14:creationId xmlns:p14="http://schemas.microsoft.com/office/powerpoint/2010/main" val="3717785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4C19F05-0E20-AEBC-9120-5E2654E3BB97}"/>
              </a:ext>
            </a:extLst>
          </p:cNvPr>
          <p:cNvSpPr>
            <a:spLocks noGrp="1"/>
          </p:cNvSpPr>
          <p:nvPr>
            <p:ph idx="1"/>
          </p:nvPr>
        </p:nvSpPr>
        <p:spPr>
          <a:xfrm>
            <a:off x="147639" y="1128713"/>
            <a:ext cx="3205161" cy="657834"/>
          </a:xfrm>
        </p:spPr>
        <p:txBody>
          <a:bodyPr>
            <a:normAutofit/>
          </a:bodyPr>
          <a:lstStyle/>
          <a:p>
            <a:r>
              <a:rPr lang="en-IN" sz="1800" dirty="0" err="1"/>
              <a:t>CoT</a:t>
            </a:r>
            <a:r>
              <a:rPr lang="en-IN" sz="1800" dirty="0"/>
              <a:t> and Answer do not fully align.</a:t>
            </a:r>
          </a:p>
          <a:p>
            <a:endParaRPr lang="en-IN" sz="1800" dirty="0"/>
          </a:p>
          <a:p>
            <a:endParaRPr lang="en-IN" sz="1800" dirty="0"/>
          </a:p>
          <a:p>
            <a:endParaRPr lang="en-IN" sz="1800" dirty="0"/>
          </a:p>
          <a:p>
            <a:endParaRPr lang="en-IN" sz="1800" dirty="0"/>
          </a:p>
          <a:p>
            <a:endParaRPr lang="en-IN" sz="1800" dirty="0"/>
          </a:p>
          <a:p>
            <a:endParaRPr lang="en-IN" sz="1800" dirty="0"/>
          </a:p>
        </p:txBody>
      </p:sp>
      <p:sp>
        <p:nvSpPr>
          <p:cNvPr id="6" name="Content Placeholder 5">
            <a:extLst>
              <a:ext uri="{FF2B5EF4-FFF2-40B4-BE49-F238E27FC236}">
                <a16:creationId xmlns:a16="http://schemas.microsoft.com/office/drawing/2014/main" id="{6B653AE3-A60C-AD9B-D3FC-2B5FB75017DF}"/>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Bao, </a:t>
            </a:r>
            <a:r>
              <a:rPr lang="en-IN" b="0" i="0" dirty="0" err="1">
                <a:solidFill>
                  <a:srgbClr val="222222"/>
                </a:solidFill>
                <a:effectLst/>
                <a:latin typeface="Arial" panose="020B0604020202020204" pitchFamily="34" charset="0"/>
                <a:hlinkClick r:id="rId2"/>
              </a:rPr>
              <a:t>Guangsheng</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Hongbo</a:t>
            </a:r>
            <a:r>
              <a:rPr lang="en-IN" b="0" i="0" dirty="0">
                <a:solidFill>
                  <a:srgbClr val="222222"/>
                </a:solidFill>
                <a:effectLst/>
                <a:latin typeface="Arial" panose="020B0604020202020204" pitchFamily="34" charset="0"/>
                <a:hlinkClick r:id="rId2"/>
              </a:rPr>
              <a:t> Zhang, Linyi Yang, </a:t>
            </a:r>
            <a:r>
              <a:rPr lang="en-IN" b="0" i="0" dirty="0" err="1">
                <a:solidFill>
                  <a:srgbClr val="222222"/>
                </a:solidFill>
                <a:effectLst/>
                <a:latin typeface="Arial" panose="020B0604020202020204" pitchFamily="34" charset="0"/>
                <a:hlinkClick r:id="rId2"/>
              </a:rPr>
              <a:t>Cunxiang</a:t>
            </a:r>
            <a:r>
              <a:rPr lang="en-IN" b="0" i="0" dirty="0">
                <a:solidFill>
                  <a:srgbClr val="222222"/>
                </a:solidFill>
                <a:effectLst/>
                <a:latin typeface="Arial" panose="020B0604020202020204" pitchFamily="34" charset="0"/>
                <a:hlinkClick r:id="rId2"/>
              </a:rPr>
              <a:t> Wang, and Yue Zhang. "</a:t>
            </a:r>
            <a:r>
              <a:rPr lang="en-IN" b="0" i="0" dirty="0" err="1">
                <a:solidFill>
                  <a:srgbClr val="222222"/>
                </a:solidFill>
                <a:effectLst/>
                <a:latin typeface="Arial" panose="020B0604020202020204" pitchFamily="34" charset="0"/>
                <a:hlinkClick r:id="rId2"/>
              </a:rPr>
              <a:t>Llms</a:t>
            </a:r>
            <a:r>
              <a:rPr lang="en-IN" b="0" i="0" dirty="0">
                <a:solidFill>
                  <a:srgbClr val="222222"/>
                </a:solidFill>
                <a:effectLst/>
                <a:latin typeface="Arial" panose="020B0604020202020204" pitchFamily="34" charset="0"/>
                <a:hlinkClick r:id="rId2"/>
              </a:rPr>
              <a:t> with chain-of-thought are non-causal reasoners." </a:t>
            </a:r>
            <a:r>
              <a:rPr lang="en-IN" b="0" i="1" dirty="0" err="1">
                <a:solidFill>
                  <a:srgbClr val="222222"/>
                </a:solidFill>
                <a:effectLst/>
                <a:latin typeface="Arial" panose="020B0604020202020204" pitchFamily="34" charset="0"/>
                <a:hlinkClick r:id="rId2"/>
              </a:rPr>
              <a:t>arXiv</a:t>
            </a:r>
            <a:r>
              <a:rPr lang="en-IN" b="0" i="1" dirty="0">
                <a:solidFill>
                  <a:srgbClr val="222222"/>
                </a:solidFill>
                <a:effectLst/>
                <a:latin typeface="Arial" panose="020B0604020202020204" pitchFamily="34" charset="0"/>
                <a:hlinkClick r:id="rId2"/>
              </a:rPr>
              <a:t> preprint arXiv:2402.16048</a:t>
            </a:r>
            <a:r>
              <a:rPr lang="en-IN" b="0" i="0" dirty="0">
                <a:solidFill>
                  <a:srgbClr val="222222"/>
                </a:solidFill>
                <a:effectLst/>
                <a:latin typeface="Arial" panose="020B0604020202020204" pitchFamily="34" charset="0"/>
                <a:hlinkClick r:id="rId2"/>
              </a:rPr>
              <a:t> (2024).</a:t>
            </a:r>
            <a:endParaRPr lang="en-IN" dirty="0"/>
          </a:p>
        </p:txBody>
      </p:sp>
      <p:pic>
        <p:nvPicPr>
          <p:cNvPr id="12" name="Content Placeholder 11">
            <a:extLst>
              <a:ext uri="{FF2B5EF4-FFF2-40B4-BE49-F238E27FC236}">
                <a16:creationId xmlns:a16="http://schemas.microsoft.com/office/drawing/2014/main" id="{5A368D9E-2F29-DC3C-1BAE-C075E77FAF61}"/>
              </a:ext>
            </a:extLst>
          </p:cNvPr>
          <p:cNvPicPr>
            <a:picLocks noGrp="1" noChangeAspect="1"/>
          </p:cNvPicPr>
          <p:nvPr>
            <p:ph idx="14"/>
          </p:nvPr>
        </p:nvPicPr>
        <p:blipFill>
          <a:blip r:embed="rId3"/>
          <a:stretch>
            <a:fillRect/>
          </a:stretch>
        </p:blipFill>
        <p:spPr>
          <a:xfrm>
            <a:off x="3835400" y="878659"/>
            <a:ext cx="7940041" cy="5300593"/>
          </a:xfrm>
        </p:spPr>
      </p:pic>
      <p:sp>
        <p:nvSpPr>
          <p:cNvPr id="2" name="Title 1">
            <a:extLst>
              <a:ext uri="{FF2B5EF4-FFF2-40B4-BE49-F238E27FC236}">
                <a16:creationId xmlns:a16="http://schemas.microsoft.com/office/drawing/2014/main" id="{6B001EF6-DCCB-3D40-8096-04B4765D8293}"/>
              </a:ext>
            </a:extLst>
          </p:cNvPr>
          <p:cNvSpPr>
            <a:spLocks noGrp="1"/>
          </p:cNvSpPr>
          <p:nvPr>
            <p:ph type="title"/>
          </p:nvPr>
        </p:nvSpPr>
        <p:spPr/>
        <p:txBody>
          <a:bodyPr>
            <a:normAutofit/>
          </a:bodyPr>
          <a:lstStyle/>
          <a:p>
            <a:r>
              <a:rPr lang="en-IN" dirty="0"/>
              <a:t>LLMs with </a:t>
            </a:r>
            <a:r>
              <a:rPr lang="en-IN" dirty="0" err="1"/>
              <a:t>CoT</a:t>
            </a:r>
            <a:r>
              <a:rPr lang="en-IN" dirty="0"/>
              <a:t> are Non-Causal Reasoners </a:t>
            </a:r>
          </a:p>
        </p:txBody>
      </p:sp>
      <p:sp>
        <p:nvSpPr>
          <p:cNvPr id="5" name="Slide Number Placeholder 4">
            <a:extLst>
              <a:ext uri="{FF2B5EF4-FFF2-40B4-BE49-F238E27FC236}">
                <a16:creationId xmlns:a16="http://schemas.microsoft.com/office/drawing/2014/main" id="{A2E1152C-5143-5423-F7BD-582A1F9C97BF}"/>
              </a:ext>
            </a:extLst>
          </p:cNvPr>
          <p:cNvSpPr>
            <a:spLocks noGrp="1"/>
          </p:cNvSpPr>
          <p:nvPr>
            <p:ph type="sldNum" sz="quarter" idx="12"/>
          </p:nvPr>
        </p:nvSpPr>
        <p:spPr/>
        <p:txBody>
          <a:bodyPr/>
          <a:lstStyle/>
          <a:p>
            <a:fld id="{AE17A532-D286-470D-AE82-1500C848B688}" type="slidenum">
              <a:rPr lang="en-US" smtClean="0"/>
              <a:pPr/>
              <a:t>33</a:t>
            </a:fld>
            <a:endParaRPr lang="en-US" dirty="0"/>
          </a:p>
        </p:txBody>
      </p:sp>
      <p:sp>
        <p:nvSpPr>
          <p:cNvPr id="4" name="Footer Placeholder 3">
            <a:extLst>
              <a:ext uri="{FF2B5EF4-FFF2-40B4-BE49-F238E27FC236}">
                <a16:creationId xmlns:a16="http://schemas.microsoft.com/office/drawing/2014/main" id="{CFE71D0D-4E08-CD02-3167-AE8525093755}"/>
              </a:ext>
            </a:extLst>
          </p:cNvPr>
          <p:cNvSpPr>
            <a:spLocks noGrp="1"/>
          </p:cNvSpPr>
          <p:nvPr>
            <p:ph type="ftr" sz="quarter" idx="11"/>
          </p:nvPr>
        </p:nvSpPr>
        <p:spPr/>
        <p:txBody>
          <a:bodyPr/>
          <a:lstStyle/>
          <a:p>
            <a:r>
              <a:rPr lang="en-IN"/>
              <a:t>KR 2024: LLMs are Human-like Annotators</a:t>
            </a:r>
            <a:endParaRPr lang="en-US" dirty="0"/>
          </a:p>
        </p:txBody>
      </p:sp>
      <p:pic>
        <p:nvPicPr>
          <p:cNvPr id="10" name="Picture 9">
            <a:extLst>
              <a:ext uri="{FF2B5EF4-FFF2-40B4-BE49-F238E27FC236}">
                <a16:creationId xmlns:a16="http://schemas.microsoft.com/office/drawing/2014/main" id="{E9EE0A65-BBB2-04A4-D4E5-025B57B235FD}"/>
              </a:ext>
            </a:extLst>
          </p:cNvPr>
          <p:cNvPicPr>
            <a:picLocks noChangeAspect="1"/>
          </p:cNvPicPr>
          <p:nvPr/>
        </p:nvPicPr>
        <p:blipFill>
          <a:blip r:embed="rId4"/>
          <a:stretch>
            <a:fillRect/>
          </a:stretch>
        </p:blipFill>
        <p:spPr>
          <a:xfrm>
            <a:off x="241470" y="2197578"/>
            <a:ext cx="3315602" cy="1282142"/>
          </a:xfrm>
          <a:prstGeom prst="rect">
            <a:avLst/>
          </a:prstGeom>
        </p:spPr>
      </p:pic>
      <p:sp>
        <p:nvSpPr>
          <p:cNvPr id="13" name="TextBox 12">
            <a:extLst>
              <a:ext uri="{FF2B5EF4-FFF2-40B4-BE49-F238E27FC236}">
                <a16:creationId xmlns:a16="http://schemas.microsoft.com/office/drawing/2014/main" id="{5D103D97-366E-AE24-0F94-59409E2C7832}"/>
              </a:ext>
            </a:extLst>
          </p:cNvPr>
          <p:cNvSpPr txBox="1"/>
          <p:nvPr/>
        </p:nvSpPr>
        <p:spPr>
          <a:xfrm>
            <a:off x="147638" y="3613099"/>
            <a:ext cx="3205161" cy="923330"/>
          </a:xfrm>
          <a:prstGeom prst="rect">
            <a:avLst/>
          </a:prstGeom>
          <a:noFill/>
        </p:spPr>
        <p:txBody>
          <a:bodyPr wrap="square">
            <a:spAutoFit/>
          </a:bodyPr>
          <a:lstStyle/>
          <a:p>
            <a:pPr marL="285750" indent="-285750">
              <a:buFont typeface="Arial" panose="020B0604020202020204" pitchFamily="34" charset="0"/>
              <a:buChar char="•"/>
            </a:pPr>
            <a:r>
              <a:rPr lang="en-IN" dirty="0"/>
              <a:t>ICL, SFT, and RLHF significantly impact the causal relations.</a:t>
            </a:r>
          </a:p>
        </p:txBody>
      </p:sp>
    </p:spTree>
    <p:extLst>
      <p:ext uri="{BB962C8B-B14F-4D97-AF65-F5344CB8AC3E}">
        <p14:creationId xmlns:p14="http://schemas.microsoft.com/office/powerpoint/2010/main" val="3460710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E5135-D783-5255-A918-E323E2B1EC0F}"/>
            </a:ext>
          </a:extLst>
        </p:cNvPr>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7071FEC4-8063-904F-8798-5F6EAB0F7443}"/>
              </a:ext>
            </a:extLst>
          </p:cNvPr>
          <p:cNvSpPr>
            <a:spLocks noGrp="1"/>
          </p:cNvSpPr>
          <p:nvPr>
            <p:ph idx="1"/>
          </p:nvPr>
        </p:nvSpPr>
        <p:spPr>
          <a:xfrm>
            <a:off x="147638" y="4246879"/>
            <a:ext cx="5805487" cy="2049145"/>
          </a:xfrm>
        </p:spPr>
        <p:txBody>
          <a:bodyPr/>
          <a:lstStyle/>
          <a:p>
            <a:r>
              <a:rPr lang="en-IN" dirty="0"/>
              <a:t>Structural Causal Model</a:t>
            </a:r>
          </a:p>
          <a:p>
            <a:r>
              <a:rPr lang="en-IN" dirty="0"/>
              <a:t>Larger LLMs tend to possess optimal SCM types</a:t>
            </a:r>
          </a:p>
        </p:txBody>
      </p:sp>
      <p:sp>
        <p:nvSpPr>
          <p:cNvPr id="6" name="Content Placeholder 5">
            <a:extLst>
              <a:ext uri="{FF2B5EF4-FFF2-40B4-BE49-F238E27FC236}">
                <a16:creationId xmlns:a16="http://schemas.microsoft.com/office/drawing/2014/main" id="{9C691F6B-3D80-C840-30F0-BB511B9EC08A}"/>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Bao, </a:t>
            </a:r>
            <a:r>
              <a:rPr lang="en-IN" b="0" i="0" dirty="0" err="1">
                <a:solidFill>
                  <a:srgbClr val="222222"/>
                </a:solidFill>
                <a:effectLst/>
                <a:latin typeface="Arial" panose="020B0604020202020204" pitchFamily="34" charset="0"/>
                <a:hlinkClick r:id="rId2"/>
              </a:rPr>
              <a:t>Guangsheng</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Hongbo</a:t>
            </a:r>
            <a:r>
              <a:rPr lang="en-IN" b="0" i="0" dirty="0">
                <a:solidFill>
                  <a:srgbClr val="222222"/>
                </a:solidFill>
                <a:effectLst/>
                <a:latin typeface="Arial" panose="020B0604020202020204" pitchFamily="34" charset="0"/>
                <a:hlinkClick r:id="rId2"/>
              </a:rPr>
              <a:t> Zhang, Linyi Yang, </a:t>
            </a:r>
            <a:r>
              <a:rPr lang="en-IN" b="0" i="0" dirty="0" err="1">
                <a:solidFill>
                  <a:srgbClr val="222222"/>
                </a:solidFill>
                <a:effectLst/>
                <a:latin typeface="Arial" panose="020B0604020202020204" pitchFamily="34" charset="0"/>
                <a:hlinkClick r:id="rId2"/>
              </a:rPr>
              <a:t>Cunxiang</a:t>
            </a:r>
            <a:r>
              <a:rPr lang="en-IN" b="0" i="0" dirty="0">
                <a:solidFill>
                  <a:srgbClr val="222222"/>
                </a:solidFill>
                <a:effectLst/>
                <a:latin typeface="Arial" panose="020B0604020202020204" pitchFamily="34" charset="0"/>
                <a:hlinkClick r:id="rId2"/>
              </a:rPr>
              <a:t> Wang, and Yue Zhang. "</a:t>
            </a:r>
            <a:r>
              <a:rPr lang="en-IN" b="0" i="0" dirty="0" err="1">
                <a:solidFill>
                  <a:srgbClr val="222222"/>
                </a:solidFill>
                <a:effectLst/>
                <a:latin typeface="Arial" panose="020B0604020202020204" pitchFamily="34" charset="0"/>
                <a:hlinkClick r:id="rId2"/>
              </a:rPr>
              <a:t>Llms</a:t>
            </a:r>
            <a:r>
              <a:rPr lang="en-IN" b="0" i="0" dirty="0">
                <a:solidFill>
                  <a:srgbClr val="222222"/>
                </a:solidFill>
                <a:effectLst/>
                <a:latin typeface="Arial" panose="020B0604020202020204" pitchFamily="34" charset="0"/>
                <a:hlinkClick r:id="rId2"/>
              </a:rPr>
              <a:t> with chain-of-thought are non-causal reasoners." </a:t>
            </a:r>
            <a:r>
              <a:rPr lang="en-IN" b="0" i="1" dirty="0" err="1">
                <a:solidFill>
                  <a:srgbClr val="222222"/>
                </a:solidFill>
                <a:effectLst/>
                <a:latin typeface="Arial" panose="020B0604020202020204" pitchFamily="34" charset="0"/>
                <a:hlinkClick r:id="rId2"/>
              </a:rPr>
              <a:t>arXiv</a:t>
            </a:r>
            <a:r>
              <a:rPr lang="en-IN" b="0" i="1" dirty="0">
                <a:solidFill>
                  <a:srgbClr val="222222"/>
                </a:solidFill>
                <a:effectLst/>
                <a:latin typeface="Arial" panose="020B0604020202020204" pitchFamily="34" charset="0"/>
                <a:hlinkClick r:id="rId2"/>
              </a:rPr>
              <a:t> preprint arXiv:2402.16048</a:t>
            </a:r>
            <a:r>
              <a:rPr lang="en-IN" b="0" i="0" dirty="0">
                <a:solidFill>
                  <a:srgbClr val="222222"/>
                </a:solidFill>
                <a:effectLst/>
                <a:latin typeface="Arial" panose="020B0604020202020204" pitchFamily="34" charset="0"/>
                <a:hlinkClick r:id="rId2"/>
              </a:rPr>
              <a:t> (2024).</a:t>
            </a:r>
            <a:endParaRPr lang="en-IN" dirty="0"/>
          </a:p>
        </p:txBody>
      </p:sp>
      <p:sp>
        <p:nvSpPr>
          <p:cNvPr id="15" name="Content Placeholder 14">
            <a:extLst>
              <a:ext uri="{FF2B5EF4-FFF2-40B4-BE49-F238E27FC236}">
                <a16:creationId xmlns:a16="http://schemas.microsoft.com/office/drawing/2014/main" id="{DD9C0FC3-3C73-92A8-0698-B02346AB182D}"/>
              </a:ext>
            </a:extLst>
          </p:cNvPr>
          <p:cNvSpPr>
            <a:spLocks noGrp="1"/>
          </p:cNvSpPr>
          <p:nvPr>
            <p:ph idx="14"/>
          </p:nvPr>
        </p:nvSpPr>
        <p:spPr>
          <a:xfrm>
            <a:off x="6234113" y="4246879"/>
            <a:ext cx="5805487" cy="2049146"/>
          </a:xfrm>
        </p:spPr>
        <p:txBody>
          <a:bodyPr>
            <a:normAutofit fontScale="92500" lnSpcReduction="20000"/>
          </a:bodyPr>
          <a:lstStyle/>
          <a:p>
            <a:r>
              <a:rPr lang="en-IN" dirty="0"/>
              <a:t>Instruction (Z): task outline, a few examples, question.</a:t>
            </a:r>
          </a:p>
          <a:p>
            <a:r>
              <a:rPr lang="en-IN" dirty="0" err="1"/>
              <a:t>CoT</a:t>
            </a:r>
            <a:r>
              <a:rPr lang="en-IN" dirty="0"/>
              <a:t> (X): step-by-step reasoning process</a:t>
            </a:r>
          </a:p>
          <a:p>
            <a:r>
              <a:rPr lang="en-IN" dirty="0"/>
              <a:t>Answer (Y)</a:t>
            </a:r>
          </a:p>
          <a:p>
            <a:r>
              <a:rPr lang="en-IN" dirty="0"/>
              <a:t>Ideally, Y is fully determined by X.</a:t>
            </a:r>
          </a:p>
        </p:txBody>
      </p:sp>
      <p:sp>
        <p:nvSpPr>
          <p:cNvPr id="2" name="Title 1">
            <a:extLst>
              <a:ext uri="{FF2B5EF4-FFF2-40B4-BE49-F238E27FC236}">
                <a16:creationId xmlns:a16="http://schemas.microsoft.com/office/drawing/2014/main" id="{59EFA1C7-2FDA-6F76-96D9-F7DA838AC8B3}"/>
              </a:ext>
            </a:extLst>
          </p:cNvPr>
          <p:cNvSpPr>
            <a:spLocks noGrp="1"/>
          </p:cNvSpPr>
          <p:nvPr>
            <p:ph type="title"/>
          </p:nvPr>
        </p:nvSpPr>
        <p:spPr/>
        <p:txBody>
          <a:bodyPr>
            <a:normAutofit/>
          </a:bodyPr>
          <a:lstStyle/>
          <a:p>
            <a:r>
              <a:rPr lang="en-IN" dirty="0"/>
              <a:t>LLMs with </a:t>
            </a:r>
            <a:r>
              <a:rPr lang="en-IN" dirty="0" err="1"/>
              <a:t>CoT</a:t>
            </a:r>
            <a:r>
              <a:rPr lang="en-IN" dirty="0"/>
              <a:t> are Non-Causal Reasoners </a:t>
            </a:r>
          </a:p>
        </p:txBody>
      </p:sp>
      <p:sp>
        <p:nvSpPr>
          <p:cNvPr id="5" name="Slide Number Placeholder 4">
            <a:extLst>
              <a:ext uri="{FF2B5EF4-FFF2-40B4-BE49-F238E27FC236}">
                <a16:creationId xmlns:a16="http://schemas.microsoft.com/office/drawing/2014/main" id="{5C983A46-2448-C95E-8659-2C032A9C199B}"/>
              </a:ext>
            </a:extLst>
          </p:cNvPr>
          <p:cNvSpPr>
            <a:spLocks noGrp="1"/>
          </p:cNvSpPr>
          <p:nvPr>
            <p:ph type="sldNum" sz="quarter" idx="12"/>
          </p:nvPr>
        </p:nvSpPr>
        <p:spPr/>
        <p:txBody>
          <a:bodyPr/>
          <a:lstStyle/>
          <a:p>
            <a:fld id="{AE17A532-D286-470D-AE82-1500C848B688}" type="slidenum">
              <a:rPr lang="en-US" smtClean="0"/>
              <a:pPr/>
              <a:t>34</a:t>
            </a:fld>
            <a:endParaRPr lang="en-US" dirty="0"/>
          </a:p>
        </p:txBody>
      </p:sp>
      <p:sp>
        <p:nvSpPr>
          <p:cNvPr id="4" name="Footer Placeholder 3">
            <a:extLst>
              <a:ext uri="{FF2B5EF4-FFF2-40B4-BE49-F238E27FC236}">
                <a16:creationId xmlns:a16="http://schemas.microsoft.com/office/drawing/2014/main" id="{4DEF629D-E980-3E23-4873-8B29846E1BA1}"/>
              </a:ext>
            </a:extLst>
          </p:cNvPr>
          <p:cNvSpPr>
            <a:spLocks noGrp="1"/>
          </p:cNvSpPr>
          <p:nvPr>
            <p:ph type="ftr" sz="quarter" idx="11"/>
          </p:nvPr>
        </p:nvSpPr>
        <p:spPr/>
        <p:txBody>
          <a:bodyPr/>
          <a:lstStyle/>
          <a:p>
            <a:r>
              <a:rPr lang="en-IN"/>
              <a:t>KR 2024: LLMs are Human-like Annotators</a:t>
            </a:r>
            <a:endParaRPr lang="en-US" dirty="0"/>
          </a:p>
        </p:txBody>
      </p:sp>
      <p:pic>
        <p:nvPicPr>
          <p:cNvPr id="9" name="Content Placeholder 11">
            <a:extLst>
              <a:ext uri="{FF2B5EF4-FFF2-40B4-BE49-F238E27FC236}">
                <a16:creationId xmlns:a16="http://schemas.microsoft.com/office/drawing/2014/main" id="{E7EE0AD2-AB43-511C-B048-4CA3D1E4798B}"/>
              </a:ext>
            </a:extLst>
          </p:cNvPr>
          <p:cNvPicPr>
            <a:picLocks noChangeAspect="1"/>
          </p:cNvPicPr>
          <p:nvPr/>
        </p:nvPicPr>
        <p:blipFill>
          <a:blip r:embed="rId3"/>
          <a:stretch>
            <a:fillRect/>
          </a:stretch>
        </p:blipFill>
        <p:spPr>
          <a:xfrm>
            <a:off x="1697038" y="1128713"/>
            <a:ext cx="8188642" cy="3056269"/>
          </a:xfrm>
          <a:prstGeom prst="rect">
            <a:avLst/>
          </a:prstGeom>
        </p:spPr>
      </p:pic>
      <p:pic>
        <p:nvPicPr>
          <p:cNvPr id="16" name="Picture 15">
            <a:extLst>
              <a:ext uri="{FF2B5EF4-FFF2-40B4-BE49-F238E27FC236}">
                <a16:creationId xmlns:a16="http://schemas.microsoft.com/office/drawing/2014/main" id="{C009B9B8-1DC7-E07D-E00D-D69ED5471FE5}"/>
              </a:ext>
            </a:extLst>
          </p:cNvPr>
          <p:cNvPicPr>
            <a:picLocks noChangeAspect="1"/>
          </p:cNvPicPr>
          <p:nvPr/>
        </p:nvPicPr>
        <p:blipFill>
          <a:blip r:embed="rId4"/>
          <a:stretch>
            <a:fillRect/>
          </a:stretch>
        </p:blipFill>
        <p:spPr>
          <a:xfrm>
            <a:off x="6279952" y="1128713"/>
            <a:ext cx="5713808" cy="1346670"/>
          </a:xfrm>
          <a:prstGeom prst="rect">
            <a:avLst/>
          </a:prstGeom>
        </p:spPr>
      </p:pic>
    </p:spTree>
    <p:extLst>
      <p:ext uri="{BB962C8B-B14F-4D97-AF65-F5344CB8AC3E}">
        <p14:creationId xmlns:p14="http://schemas.microsoft.com/office/powerpoint/2010/main" val="294165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E6653-93BB-A522-E843-207A04D85A2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16AA848-A233-D5E7-F89B-9AB18F8D4D9B}"/>
                  </a:ext>
                </a:extLst>
              </p:cNvPr>
              <p:cNvSpPr>
                <a:spLocks noGrp="1"/>
              </p:cNvSpPr>
              <p:nvPr>
                <p:ph idx="1"/>
              </p:nvPr>
            </p:nvSpPr>
            <p:spPr>
              <a:xfrm>
                <a:off x="147639" y="1128713"/>
                <a:ext cx="5008562" cy="5167312"/>
              </a:xfrm>
            </p:spPr>
            <p:txBody>
              <a:bodyPr>
                <a:normAutofit fontScale="92500" lnSpcReduction="20000"/>
              </a:bodyPr>
              <a:lstStyle/>
              <a:p>
                <a:r>
                  <a:rPr lang="en-IN" dirty="0"/>
                  <a:t>Correct answer </a:t>
                </a:r>
                <a14:m>
                  <m:oMath xmlns:m="http://schemas.openxmlformats.org/officeDocument/2006/math">
                    <m:r>
                      <a:rPr lang="en-US" b="0" i="1" smtClean="0">
                        <a:latin typeface="Cambria Math" panose="02040503050406030204" pitchFamily="18" charset="0"/>
                      </a:rPr>
                      <m:t>≠ </m:t>
                    </m:r>
                  </m:oMath>
                </a14:m>
                <a:r>
                  <a:rPr lang="en-IN" dirty="0"/>
                  <a:t>correct reasoning (false-positive chains)</a:t>
                </a:r>
              </a:p>
              <a:p>
                <a:r>
                  <a:rPr lang="en-IN" dirty="0" err="1"/>
                  <a:t>AutoRace</a:t>
                </a:r>
                <a:r>
                  <a:rPr lang="en-IN" dirty="0"/>
                  <a:t>: automated reasoning chain evaluation.</a:t>
                </a:r>
              </a:p>
              <a:p>
                <a:pPr lvl="1"/>
                <a:r>
                  <a:rPr lang="en-IN" dirty="0"/>
                  <a:t>Given multiple reasoning questions, get reference and predicted answers and reasoning chains.</a:t>
                </a:r>
              </a:p>
              <a:p>
                <a:pPr lvl="1"/>
                <a:r>
                  <a:rPr lang="en-IN" dirty="0"/>
                  <a:t>Get reasoning chains where LLM provides wrong answers.</a:t>
                </a:r>
              </a:p>
              <a:p>
                <a:pPr lvl="1"/>
                <a:r>
                  <a:rPr lang="en-IN" dirty="0"/>
                  <a:t>Detect errors in LLM-generated reasoning chains using GPT4</a:t>
                </a:r>
              </a:p>
              <a:p>
                <a:pPr lvl="1"/>
                <a:r>
                  <a:rPr lang="en-IN" dirty="0"/>
                  <a:t>Summarize eval criteria using GPT4.</a:t>
                </a:r>
              </a:p>
              <a:p>
                <a:pPr lvl="1"/>
                <a:r>
                  <a:rPr lang="en-IN" dirty="0"/>
                  <a:t>Use criteria list with GPT-4 to evaluate any given reasoning chains on the task. </a:t>
                </a:r>
              </a:p>
              <a:p>
                <a:r>
                  <a:rPr lang="en-IN" dirty="0"/>
                  <a:t>Detects 70.4% of incorrect reasoning chains.</a:t>
                </a:r>
              </a:p>
            </p:txBody>
          </p:sp>
        </mc:Choice>
        <mc:Fallback xmlns="">
          <p:sp>
            <p:nvSpPr>
              <p:cNvPr id="8" name="Content Placeholder 7">
                <a:extLst>
                  <a:ext uri="{FF2B5EF4-FFF2-40B4-BE49-F238E27FC236}">
                    <a16:creationId xmlns:a16="http://schemas.microsoft.com/office/drawing/2014/main" id="{016AA848-A233-D5E7-F89B-9AB18F8D4D9B}"/>
                  </a:ext>
                </a:extLst>
              </p:cNvPr>
              <p:cNvSpPr>
                <a:spLocks noGrp="1" noRot="1" noChangeAspect="1" noMove="1" noResize="1" noEditPoints="1" noAdjustHandles="1" noChangeArrowheads="1" noChangeShapeType="1" noTextEdit="1"/>
              </p:cNvSpPr>
              <p:nvPr>
                <p:ph idx="1"/>
              </p:nvPr>
            </p:nvSpPr>
            <p:spPr>
              <a:xfrm>
                <a:off x="147639" y="1128713"/>
                <a:ext cx="5008562" cy="5167312"/>
              </a:xfrm>
              <a:blipFill>
                <a:blip r:embed="rId2"/>
                <a:stretch>
                  <a:fillRect l="-1825" t="-2948" r="-2676"/>
                </a:stretch>
              </a:blipFill>
            </p:spPr>
            <p:txBody>
              <a:bodyPr/>
              <a:lstStyle/>
              <a:p>
                <a:r>
                  <a:rPr lang="en-IN">
                    <a:noFill/>
                  </a:rPr>
                  <a:t> </a:t>
                </a:r>
              </a:p>
            </p:txBody>
          </p:sp>
        </mc:Fallback>
      </mc:AlternateContent>
      <p:sp>
        <p:nvSpPr>
          <p:cNvPr id="6" name="Content Placeholder 5">
            <a:extLst>
              <a:ext uri="{FF2B5EF4-FFF2-40B4-BE49-F238E27FC236}">
                <a16:creationId xmlns:a16="http://schemas.microsoft.com/office/drawing/2014/main" id="{8E873F7D-0FDE-968F-3B37-FC8561F6E0B9}"/>
              </a:ext>
            </a:extLst>
          </p:cNvPr>
          <p:cNvSpPr>
            <a:spLocks noGrp="1"/>
          </p:cNvSpPr>
          <p:nvPr>
            <p:ph idx="13"/>
          </p:nvPr>
        </p:nvSpPr>
        <p:spPr>
          <a:xfrm>
            <a:off x="147638" y="6255385"/>
            <a:ext cx="12044362" cy="236550"/>
          </a:xfrm>
        </p:spPr>
        <p:txBody>
          <a:bodyPr/>
          <a:lstStyle/>
          <a:p>
            <a:r>
              <a:rPr lang="en-IN" b="0" i="0" dirty="0">
                <a:solidFill>
                  <a:srgbClr val="222222"/>
                </a:solidFill>
                <a:effectLst/>
                <a:latin typeface="Arial" panose="020B0604020202020204" pitchFamily="34" charset="0"/>
                <a:hlinkClick r:id="rId3"/>
              </a:rPr>
              <a:t>Hao, </a:t>
            </a:r>
            <a:r>
              <a:rPr lang="en-IN" b="0" i="0" dirty="0" err="1">
                <a:solidFill>
                  <a:srgbClr val="222222"/>
                </a:solidFill>
                <a:effectLst/>
                <a:latin typeface="Arial" panose="020B0604020202020204" pitchFamily="34" charset="0"/>
                <a:hlinkClick r:id="rId3"/>
              </a:rPr>
              <a:t>Shibo</a:t>
            </a:r>
            <a:r>
              <a:rPr lang="en-IN" b="0" i="0" dirty="0">
                <a:solidFill>
                  <a:srgbClr val="222222"/>
                </a:solidFill>
                <a:effectLst/>
                <a:latin typeface="Arial" panose="020B0604020202020204" pitchFamily="34" charset="0"/>
                <a:hlinkClick r:id="rId3"/>
              </a:rPr>
              <a:t>, Yi Gu, Haotian Luo, </a:t>
            </a:r>
            <a:r>
              <a:rPr lang="en-IN" b="0" i="0" dirty="0" err="1">
                <a:solidFill>
                  <a:srgbClr val="222222"/>
                </a:solidFill>
                <a:effectLst/>
                <a:latin typeface="Arial" panose="020B0604020202020204" pitchFamily="34" charset="0"/>
                <a:hlinkClick r:id="rId3"/>
              </a:rPr>
              <a:t>Tianyang</a:t>
            </a:r>
            <a:r>
              <a:rPr lang="en-IN" b="0" i="0" dirty="0">
                <a:solidFill>
                  <a:srgbClr val="222222"/>
                </a:solidFill>
                <a:effectLst/>
                <a:latin typeface="Arial" panose="020B0604020202020204" pitchFamily="34" charset="0"/>
                <a:hlinkClick r:id="rId3"/>
              </a:rPr>
              <a:t> Liu, </a:t>
            </a:r>
            <a:r>
              <a:rPr lang="en-IN" b="0" i="0" dirty="0" err="1">
                <a:solidFill>
                  <a:srgbClr val="222222"/>
                </a:solidFill>
                <a:effectLst/>
                <a:latin typeface="Arial" panose="020B0604020202020204" pitchFamily="34" charset="0"/>
                <a:hlinkClick r:id="rId3"/>
              </a:rPr>
              <a:t>Xiyan</a:t>
            </a:r>
            <a:r>
              <a:rPr lang="en-IN" b="0" i="0" dirty="0">
                <a:solidFill>
                  <a:srgbClr val="222222"/>
                </a:solidFill>
                <a:effectLst/>
                <a:latin typeface="Arial" panose="020B0604020202020204" pitchFamily="34" charset="0"/>
                <a:hlinkClick r:id="rId3"/>
              </a:rPr>
              <a:t> Shao, Xinyuan Wang, </a:t>
            </a:r>
            <a:r>
              <a:rPr lang="en-IN" b="0" i="0" dirty="0" err="1">
                <a:solidFill>
                  <a:srgbClr val="222222"/>
                </a:solidFill>
                <a:effectLst/>
                <a:latin typeface="Arial" panose="020B0604020202020204" pitchFamily="34" charset="0"/>
                <a:hlinkClick r:id="rId3"/>
              </a:rPr>
              <a:t>Shuhua</a:t>
            </a:r>
            <a:r>
              <a:rPr lang="en-IN" b="0" i="0" dirty="0">
                <a:solidFill>
                  <a:srgbClr val="222222"/>
                </a:solidFill>
                <a:effectLst/>
                <a:latin typeface="Arial" panose="020B0604020202020204" pitchFamily="34" charset="0"/>
                <a:hlinkClick r:id="rId3"/>
              </a:rPr>
              <a:t> Xie et al. "LLM Reasoners: New Evaluation, Library, and Analysis of Step-by-Step Reasoning with Large Language Models." In </a:t>
            </a:r>
            <a:r>
              <a:rPr lang="en-IN" b="0" i="1" dirty="0">
                <a:solidFill>
                  <a:srgbClr val="222222"/>
                </a:solidFill>
                <a:effectLst/>
                <a:latin typeface="Arial" panose="020B0604020202020204" pitchFamily="34" charset="0"/>
                <a:hlinkClick r:id="rId3"/>
              </a:rPr>
              <a:t>ICLR 2024 Workshop on Large Language Model (LLM) Agents</a:t>
            </a:r>
            <a:r>
              <a:rPr lang="en-IN" b="0" i="0" dirty="0">
                <a:solidFill>
                  <a:srgbClr val="222222"/>
                </a:solidFill>
                <a:effectLst/>
                <a:latin typeface="Arial" panose="020B0604020202020204" pitchFamily="34" charset="0"/>
                <a:hlinkClick r:id="rId3"/>
              </a:rPr>
              <a:t>.</a:t>
            </a:r>
            <a:endParaRPr lang="en-IN" dirty="0"/>
          </a:p>
        </p:txBody>
      </p:sp>
      <p:sp>
        <p:nvSpPr>
          <p:cNvPr id="7" name="Title 6">
            <a:extLst>
              <a:ext uri="{FF2B5EF4-FFF2-40B4-BE49-F238E27FC236}">
                <a16:creationId xmlns:a16="http://schemas.microsoft.com/office/drawing/2014/main" id="{03E3798E-552B-DB19-39B0-B2580E99C4DD}"/>
              </a:ext>
            </a:extLst>
          </p:cNvPr>
          <p:cNvSpPr>
            <a:spLocks noGrp="1"/>
          </p:cNvSpPr>
          <p:nvPr>
            <p:ph type="title"/>
          </p:nvPr>
        </p:nvSpPr>
        <p:spPr/>
        <p:txBody>
          <a:bodyPr/>
          <a:lstStyle/>
          <a:p>
            <a:r>
              <a:rPr lang="en-IN" dirty="0"/>
              <a:t>Automatic Reasoning Chain Evaluation</a:t>
            </a:r>
          </a:p>
        </p:txBody>
      </p:sp>
      <p:sp>
        <p:nvSpPr>
          <p:cNvPr id="5" name="Slide Number Placeholder 4">
            <a:extLst>
              <a:ext uri="{FF2B5EF4-FFF2-40B4-BE49-F238E27FC236}">
                <a16:creationId xmlns:a16="http://schemas.microsoft.com/office/drawing/2014/main" id="{AE4A7904-3089-71D9-0E98-5ED88C9ECB90}"/>
              </a:ext>
            </a:extLst>
          </p:cNvPr>
          <p:cNvSpPr>
            <a:spLocks noGrp="1"/>
          </p:cNvSpPr>
          <p:nvPr>
            <p:ph type="sldNum" sz="quarter" idx="12"/>
          </p:nvPr>
        </p:nvSpPr>
        <p:spPr/>
        <p:txBody>
          <a:bodyPr/>
          <a:lstStyle/>
          <a:p>
            <a:fld id="{AE17A532-D286-470D-AE82-1500C848B688}" type="slidenum">
              <a:rPr lang="en-US" smtClean="0"/>
              <a:pPr/>
              <a:t>35</a:t>
            </a:fld>
            <a:endParaRPr lang="en-US" dirty="0"/>
          </a:p>
        </p:txBody>
      </p:sp>
      <p:sp>
        <p:nvSpPr>
          <p:cNvPr id="4" name="Footer Placeholder 3">
            <a:extLst>
              <a:ext uri="{FF2B5EF4-FFF2-40B4-BE49-F238E27FC236}">
                <a16:creationId xmlns:a16="http://schemas.microsoft.com/office/drawing/2014/main" id="{24000ECD-F87F-766A-9DAF-2C727D77A480}"/>
              </a:ext>
            </a:extLst>
          </p:cNvPr>
          <p:cNvSpPr>
            <a:spLocks noGrp="1"/>
          </p:cNvSpPr>
          <p:nvPr>
            <p:ph type="ftr" sz="quarter" idx="11"/>
          </p:nvPr>
        </p:nvSpPr>
        <p:spPr/>
        <p:txBody>
          <a:bodyPr/>
          <a:lstStyle/>
          <a:p>
            <a:r>
              <a:rPr lang="en-IN"/>
              <a:t>KR 2024: LLMs are Human-like Annotators</a:t>
            </a:r>
            <a:endParaRPr lang="en-US" dirty="0"/>
          </a:p>
        </p:txBody>
      </p:sp>
      <p:pic>
        <p:nvPicPr>
          <p:cNvPr id="2" name="Content Placeholder 10">
            <a:extLst>
              <a:ext uri="{FF2B5EF4-FFF2-40B4-BE49-F238E27FC236}">
                <a16:creationId xmlns:a16="http://schemas.microsoft.com/office/drawing/2014/main" id="{7E3B65DA-3D47-7AB8-0E42-B7D0F1447A5B}"/>
              </a:ext>
            </a:extLst>
          </p:cNvPr>
          <p:cNvPicPr>
            <a:picLocks noChangeAspect="1"/>
          </p:cNvPicPr>
          <p:nvPr/>
        </p:nvPicPr>
        <p:blipFill>
          <a:blip r:embed="rId4"/>
          <a:srcRect t="7378" r="49568" b="57458"/>
          <a:stretch/>
        </p:blipFill>
        <p:spPr>
          <a:xfrm>
            <a:off x="6234112" y="1128713"/>
            <a:ext cx="5505767" cy="2053386"/>
          </a:xfrm>
          <a:prstGeom prst="rect">
            <a:avLst/>
          </a:prstGeom>
        </p:spPr>
      </p:pic>
      <p:pic>
        <p:nvPicPr>
          <p:cNvPr id="3" name="Content Placeholder 2">
            <a:extLst>
              <a:ext uri="{FF2B5EF4-FFF2-40B4-BE49-F238E27FC236}">
                <a16:creationId xmlns:a16="http://schemas.microsoft.com/office/drawing/2014/main" id="{392EAEA7-81F4-562E-F661-89FA91F98F23}"/>
              </a:ext>
            </a:extLst>
          </p:cNvPr>
          <p:cNvPicPr>
            <a:picLocks noChangeAspect="1"/>
          </p:cNvPicPr>
          <p:nvPr/>
        </p:nvPicPr>
        <p:blipFill>
          <a:blip r:embed="rId5"/>
          <a:stretch>
            <a:fillRect/>
          </a:stretch>
        </p:blipFill>
        <p:spPr>
          <a:xfrm>
            <a:off x="5085081" y="3358311"/>
            <a:ext cx="7035799" cy="2652018"/>
          </a:xfrm>
          <a:prstGeom prst="rect">
            <a:avLst/>
          </a:prstGeom>
        </p:spPr>
      </p:pic>
    </p:spTree>
    <p:extLst>
      <p:ext uri="{BB962C8B-B14F-4D97-AF65-F5344CB8AC3E}">
        <p14:creationId xmlns:p14="http://schemas.microsoft.com/office/powerpoint/2010/main" val="4078192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635F-2696-5911-F751-8880824D4CC9}"/>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CEF6BE3-920D-0FE9-56B6-A7C78123E920}"/>
              </a:ext>
            </a:extLst>
          </p:cNvPr>
          <p:cNvSpPr>
            <a:spLocks noGrp="1"/>
          </p:cNvSpPr>
          <p:nvPr>
            <p:ph idx="1"/>
          </p:nvPr>
        </p:nvSpPr>
        <p:spPr>
          <a:xfrm>
            <a:off x="147638" y="1128713"/>
            <a:ext cx="6654482" cy="2904807"/>
          </a:xfrm>
        </p:spPr>
        <p:txBody>
          <a:bodyPr>
            <a:normAutofit fontScale="85000" lnSpcReduction="20000"/>
          </a:bodyPr>
          <a:lstStyle/>
          <a:p>
            <a:r>
              <a:rPr lang="en-IN" dirty="0"/>
              <a:t>GSM8K and Multistep-</a:t>
            </a:r>
            <a:r>
              <a:rPr lang="en-IN" dirty="0" err="1"/>
              <a:t>Arithmetics</a:t>
            </a:r>
            <a:endParaRPr lang="en-IN" dirty="0"/>
          </a:p>
          <a:p>
            <a:pPr lvl="1"/>
            <a:r>
              <a:rPr lang="en-IN" dirty="0" err="1"/>
              <a:t>SocREval</a:t>
            </a:r>
            <a:r>
              <a:rPr lang="en-IN" dirty="0"/>
              <a:t> (Socratic method): ask GPT4 to generate a reference reasoning chain before evaluation; 1-shot exemplar.</a:t>
            </a:r>
          </a:p>
          <a:p>
            <a:pPr lvl="1"/>
            <a:r>
              <a:rPr lang="en-IN" dirty="0"/>
              <a:t>Direct (trace): ask GPT-4 to directly evaluate a reasoning chain; 3-shot exemplar.</a:t>
            </a:r>
          </a:p>
          <a:p>
            <a:pPr lvl="1"/>
            <a:r>
              <a:rPr lang="en-IN" dirty="0"/>
              <a:t>Direct (step): ask GPT-4 to check the reasoning step by step ; 3-shot exemplar.</a:t>
            </a:r>
          </a:p>
          <a:p>
            <a:pPr lvl="1"/>
            <a:r>
              <a:rPr lang="en-IN" dirty="0" err="1"/>
              <a:t>CoT</a:t>
            </a:r>
            <a:r>
              <a:rPr lang="en-IN" dirty="0"/>
              <a:t> (step): ask GPT-4 to generate a reasoning process before evaluating each reasoning step ; 3-shot exemplar.</a:t>
            </a:r>
          </a:p>
          <a:p>
            <a:pPr lvl="1"/>
            <a:endParaRPr lang="en-IN" dirty="0"/>
          </a:p>
        </p:txBody>
      </p:sp>
      <p:sp>
        <p:nvSpPr>
          <p:cNvPr id="6" name="Content Placeholder 5">
            <a:extLst>
              <a:ext uri="{FF2B5EF4-FFF2-40B4-BE49-F238E27FC236}">
                <a16:creationId xmlns:a16="http://schemas.microsoft.com/office/drawing/2014/main" id="{35A2FB11-885A-2178-8DC1-038AAF1792E9}"/>
              </a:ext>
            </a:extLst>
          </p:cNvPr>
          <p:cNvSpPr>
            <a:spLocks noGrp="1"/>
          </p:cNvSpPr>
          <p:nvPr>
            <p:ph idx="13"/>
          </p:nvPr>
        </p:nvSpPr>
        <p:spPr>
          <a:xfrm>
            <a:off x="147638" y="6204585"/>
            <a:ext cx="12044362" cy="236550"/>
          </a:xfrm>
        </p:spPr>
        <p:txBody>
          <a:bodyPr/>
          <a:lstStyle/>
          <a:p>
            <a:r>
              <a:rPr lang="en-IN" b="0" i="0" dirty="0">
                <a:solidFill>
                  <a:srgbClr val="222222"/>
                </a:solidFill>
                <a:effectLst/>
                <a:latin typeface="Arial" panose="020B0604020202020204" pitchFamily="34" charset="0"/>
                <a:hlinkClick r:id="rId2"/>
              </a:rPr>
              <a:t>Hao, </a:t>
            </a:r>
            <a:r>
              <a:rPr lang="en-IN" b="0" i="0" dirty="0" err="1">
                <a:solidFill>
                  <a:srgbClr val="222222"/>
                </a:solidFill>
                <a:effectLst/>
                <a:latin typeface="Arial" panose="020B0604020202020204" pitchFamily="34" charset="0"/>
                <a:hlinkClick r:id="rId2"/>
              </a:rPr>
              <a:t>Shibo</a:t>
            </a:r>
            <a:r>
              <a:rPr lang="en-IN" b="0" i="0" dirty="0">
                <a:solidFill>
                  <a:srgbClr val="222222"/>
                </a:solidFill>
                <a:effectLst/>
                <a:latin typeface="Arial" panose="020B0604020202020204" pitchFamily="34" charset="0"/>
                <a:hlinkClick r:id="rId2"/>
              </a:rPr>
              <a:t>, Yi Gu, Haotian Luo, </a:t>
            </a:r>
            <a:r>
              <a:rPr lang="en-IN" b="0" i="0" dirty="0" err="1">
                <a:solidFill>
                  <a:srgbClr val="222222"/>
                </a:solidFill>
                <a:effectLst/>
                <a:latin typeface="Arial" panose="020B0604020202020204" pitchFamily="34" charset="0"/>
                <a:hlinkClick r:id="rId2"/>
              </a:rPr>
              <a:t>Tianyang</a:t>
            </a:r>
            <a:r>
              <a:rPr lang="en-IN" b="0" i="0" dirty="0">
                <a:solidFill>
                  <a:srgbClr val="222222"/>
                </a:solidFill>
                <a:effectLst/>
                <a:latin typeface="Arial" panose="020B0604020202020204" pitchFamily="34" charset="0"/>
                <a:hlinkClick r:id="rId2"/>
              </a:rPr>
              <a:t> Liu, </a:t>
            </a:r>
            <a:r>
              <a:rPr lang="en-IN" b="0" i="0" dirty="0" err="1">
                <a:solidFill>
                  <a:srgbClr val="222222"/>
                </a:solidFill>
                <a:effectLst/>
                <a:latin typeface="Arial" panose="020B0604020202020204" pitchFamily="34" charset="0"/>
                <a:hlinkClick r:id="rId2"/>
              </a:rPr>
              <a:t>Xiyan</a:t>
            </a:r>
            <a:r>
              <a:rPr lang="en-IN" b="0" i="0" dirty="0">
                <a:solidFill>
                  <a:srgbClr val="222222"/>
                </a:solidFill>
                <a:effectLst/>
                <a:latin typeface="Arial" panose="020B0604020202020204" pitchFamily="34" charset="0"/>
                <a:hlinkClick r:id="rId2"/>
              </a:rPr>
              <a:t> Shao, Xinyuan Wang, </a:t>
            </a:r>
            <a:r>
              <a:rPr lang="en-IN" b="0" i="0" dirty="0" err="1">
                <a:solidFill>
                  <a:srgbClr val="222222"/>
                </a:solidFill>
                <a:effectLst/>
                <a:latin typeface="Arial" panose="020B0604020202020204" pitchFamily="34" charset="0"/>
                <a:hlinkClick r:id="rId2"/>
              </a:rPr>
              <a:t>Shuhua</a:t>
            </a:r>
            <a:r>
              <a:rPr lang="en-IN" b="0" i="0" dirty="0">
                <a:solidFill>
                  <a:srgbClr val="222222"/>
                </a:solidFill>
                <a:effectLst/>
                <a:latin typeface="Arial" panose="020B0604020202020204" pitchFamily="34" charset="0"/>
                <a:hlinkClick r:id="rId2"/>
              </a:rPr>
              <a:t> Xie et al. "LLM Reasoners: New Evaluation, Library, and Analysis of Step-by-Step Reasoning with Large Language Models." In </a:t>
            </a:r>
            <a:r>
              <a:rPr lang="en-IN" b="0" i="1" dirty="0">
                <a:solidFill>
                  <a:srgbClr val="222222"/>
                </a:solidFill>
                <a:effectLst/>
                <a:latin typeface="Arial" panose="020B0604020202020204" pitchFamily="34" charset="0"/>
                <a:hlinkClick r:id="rId2"/>
              </a:rPr>
              <a:t>ICLR 2024 Workshop on Large Language Model (LLM) Agents</a:t>
            </a:r>
            <a:r>
              <a:rPr lang="en-IN" b="0" i="0" dirty="0">
                <a:solidFill>
                  <a:srgbClr val="222222"/>
                </a:solidFill>
                <a:effectLst/>
                <a:latin typeface="Arial" panose="020B0604020202020204" pitchFamily="34" charset="0"/>
                <a:hlinkClick r:id="rId2"/>
              </a:rPr>
              <a:t>.</a:t>
            </a:r>
            <a:endParaRPr lang="en-IN" dirty="0"/>
          </a:p>
        </p:txBody>
      </p:sp>
      <p:sp>
        <p:nvSpPr>
          <p:cNvPr id="7" name="Title 6">
            <a:extLst>
              <a:ext uri="{FF2B5EF4-FFF2-40B4-BE49-F238E27FC236}">
                <a16:creationId xmlns:a16="http://schemas.microsoft.com/office/drawing/2014/main" id="{6BC6CB3F-C873-C737-1EDF-CF942C0BD8CD}"/>
              </a:ext>
            </a:extLst>
          </p:cNvPr>
          <p:cNvSpPr>
            <a:spLocks noGrp="1"/>
          </p:cNvSpPr>
          <p:nvPr>
            <p:ph type="title"/>
          </p:nvPr>
        </p:nvSpPr>
        <p:spPr/>
        <p:txBody>
          <a:bodyPr/>
          <a:lstStyle/>
          <a:p>
            <a:r>
              <a:rPr lang="en-IN" dirty="0"/>
              <a:t>Automatic Reasoning Chain Evaluation</a:t>
            </a:r>
          </a:p>
        </p:txBody>
      </p:sp>
      <p:sp>
        <p:nvSpPr>
          <p:cNvPr id="5" name="Slide Number Placeholder 4">
            <a:extLst>
              <a:ext uri="{FF2B5EF4-FFF2-40B4-BE49-F238E27FC236}">
                <a16:creationId xmlns:a16="http://schemas.microsoft.com/office/drawing/2014/main" id="{B01F72AC-5807-DF82-57B7-940A566FE06C}"/>
              </a:ext>
            </a:extLst>
          </p:cNvPr>
          <p:cNvSpPr>
            <a:spLocks noGrp="1"/>
          </p:cNvSpPr>
          <p:nvPr>
            <p:ph type="sldNum" sz="quarter" idx="12"/>
          </p:nvPr>
        </p:nvSpPr>
        <p:spPr/>
        <p:txBody>
          <a:bodyPr/>
          <a:lstStyle/>
          <a:p>
            <a:fld id="{AE17A532-D286-470D-AE82-1500C848B688}" type="slidenum">
              <a:rPr lang="en-US" smtClean="0"/>
              <a:pPr/>
              <a:t>36</a:t>
            </a:fld>
            <a:endParaRPr lang="en-US" dirty="0"/>
          </a:p>
        </p:txBody>
      </p:sp>
      <p:sp>
        <p:nvSpPr>
          <p:cNvPr id="4" name="Footer Placeholder 3">
            <a:extLst>
              <a:ext uri="{FF2B5EF4-FFF2-40B4-BE49-F238E27FC236}">
                <a16:creationId xmlns:a16="http://schemas.microsoft.com/office/drawing/2014/main" id="{FF18F563-2559-C49E-1202-C5FB3B13CEDD}"/>
              </a:ext>
            </a:extLst>
          </p:cNvPr>
          <p:cNvSpPr>
            <a:spLocks noGrp="1"/>
          </p:cNvSpPr>
          <p:nvPr>
            <p:ph type="ftr" sz="quarter" idx="11"/>
          </p:nvPr>
        </p:nvSpPr>
        <p:spPr/>
        <p:txBody>
          <a:bodyPr/>
          <a:lstStyle/>
          <a:p>
            <a:r>
              <a:rPr lang="en-IN"/>
              <a:t>KR 2024: LLMs are Human-like Annotators</a:t>
            </a:r>
            <a:endParaRPr lang="en-US" dirty="0"/>
          </a:p>
        </p:txBody>
      </p:sp>
      <p:sp>
        <p:nvSpPr>
          <p:cNvPr id="10" name="Content Placeholder 9">
            <a:extLst>
              <a:ext uri="{FF2B5EF4-FFF2-40B4-BE49-F238E27FC236}">
                <a16:creationId xmlns:a16="http://schemas.microsoft.com/office/drawing/2014/main" id="{88423DD7-87E6-D616-E112-93C3FBF88AE8}"/>
              </a:ext>
            </a:extLst>
          </p:cNvPr>
          <p:cNvSpPr>
            <a:spLocks noGrp="1"/>
          </p:cNvSpPr>
          <p:nvPr>
            <p:ph idx="14"/>
          </p:nvPr>
        </p:nvSpPr>
        <p:spPr>
          <a:xfrm>
            <a:off x="7164927" y="5328919"/>
            <a:ext cx="4780279" cy="494665"/>
          </a:xfrm>
        </p:spPr>
        <p:txBody>
          <a:bodyPr>
            <a:normAutofit lnSpcReduction="10000"/>
          </a:bodyPr>
          <a:lstStyle/>
          <a:p>
            <a:pPr marL="0" indent="0" algn="ctr">
              <a:buNone/>
            </a:pPr>
            <a:r>
              <a:rPr lang="en-IN" sz="1500" b="1" dirty="0"/>
              <a:t>Common types of false positive reasoning chains detected by </a:t>
            </a:r>
            <a:r>
              <a:rPr lang="en-US" sz="1500" b="1" dirty="0"/>
              <a:t>A</a:t>
            </a:r>
            <a:r>
              <a:rPr lang="en-IN" sz="1500" b="1" dirty="0" err="1"/>
              <a:t>uto</a:t>
            </a:r>
            <a:r>
              <a:rPr lang="en-US" sz="1500" b="1" dirty="0"/>
              <a:t>R</a:t>
            </a:r>
            <a:r>
              <a:rPr lang="en-IN" sz="1500" b="1" dirty="0"/>
              <a:t>a</a:t>
            </a:r>
            <a:r>
              <a:rPr lang="en-US" sz="1500" b="1" dirty="0" err="1"/>
              <a:t>ce</a:t>
            </a:r>
            <a:endParaRPr lang="en-IN" sz="1500" b="1" dirty="0"/>
          </a:p>
        </p:txBody>
      </p:sp>
      <p:pic>
        <p:nvPicPr>
          <p:cNvPr id="11" name="Content Placeholder 15">
            <a:extLst>
              <a:ext uri="{FF2B5EF4-FFF2-40B4-BE49-F238E27FC236}">
                <a16:creationId xmlns:a16="http://schemas.microsoft.com/office/drawing/2014/main" id="{5693009A-686F-7599-DCDE-905451098FF0}"/>
              </a:ext>
            </a:extLst>
          </p:cNvPr>
          <p:cNvPicPr>
            <a:picLocks noChangeAspect="1"/>
          </p:cNvPicPr>
          <p:nvPr/>
        </p:nvPicPr>
        <p:blipFill>
          <a:blip r:embed="rId3"/>
          <a:srcRect l="9591" t="545" r="-9591" b="16575"/>
          <a:stretch/>
        </p:blipFill>
        <p:spPr>
          <a:xfrm>
            <a:off x="7008625" y="1745612"/>
            <a:ext cx="5508495" cy="3527425"/>
          </a:xfrm>
          <a:prstGeom prst="rect">
            <a:avLst/>
          </a:prstGeom>
        </p:spPr>
      </p:pic>
      <p:pic>
        <p:nvPicPr>
          <p:cNvPr id="15" name="Picture 14">
            <a:extLst>
              <a:ext uri="{FF2B5EF4-FFF2-40B4-BE49-F238E27FC236}">
                <a16:creationId xmlns:a16="http://schemas.microsoft.com/office/drawing/2014/main" id="{B01C79E5-5A2C-12DA-00F9-73EBE8D4FC85}"/>
              </a:ext>
            </a:extLst>
          </p:cNvPr>
          <p:cNvPicPr>
            <a:picLocks noChangeAspect="1"/>
          </p:cNvPicPr>
          <p:nvPr/>
        </p:nvPicPr>
        <p:blipFill>
          <a:blip r:embed="rId4"/>
          <a:stretch>
            <a:fillRect/>
          </a:stretch>
        </p:blipFill>
        <p:spPr>
          <a:xfrm>
            <a:off x="277837" y="4177042"/>
            <a:ext cx="6562023" cy="1891970"/>
          </a:xfrm>
          <a:prstGeom prst="rect">
            <a:avLst/>
          </a:prstGeom>
        </p:spPr>
      </p:pic>
    </p:spTree>
    <p:extLst>
      <p:ext uri="{BB962C8B-B14F-4D97-AF65-F5344CB8AC3E}">
        <p14:creationId xmlns:p14="http://schemas.microsoft.com/office/powerpoint/2010/main" val="4139235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58A1-CBBB-E3DB-D44A-EE72116B9BF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5F7CAF5-F750-098E-5A83-269C8FBBD790}"/>
                  </a:ext>
                </a:extLst>
              </p:cNvPr>
              <p:cNvSpPr>
                <a:spLocks noGrp="1"/>
              </p:cNvSpPr>
              <p:nvPr>
                <p:ph idx="1"/>
              </p:nvPr>
            </p:nvSpPr>
            <p:spPr>
              <a:xfrm>
                <a:off x="147638" y="1128713"/>
                <a:ext cx="5805487" cy="5167311"/>
              </a:xfrm>
            </p:spPr>
            <p:txBody>
              <a:bodyPr>
                <a:normAutofit fontScale="85000" lnSpcReduction="20000"/>
              </a:bodyPr>
              <a:lstStyle/>
              <a:p>
                <a:r>
                  <a:rPr lang="en-US" dirty="0"/>
                  <a:t>CoT for </a:t>
                </a:r>
                <a:r>
                  <a:rPr lang="en-IN" dirty="0"/>
                  <a:t>math word problem solving is difficult.</a:t>
                </a:r>
              </a:p>
              <a:p>
                <a:pPr lvl="1"/>
                <a:r>
                  <a:rPr lang="en-IN" dirty="0"/>
                  <a:t>final answer “8 dollar” by </a:t>
                </a:r>
                <a:r>
                  <a:rPr lang="en-IN" dirty="0" err="1"/>
                  <a:t>CoT</a:t>
                </a:r>
                <a:r>
                  <a:rPr lang="en-IN" dirty="0"/>
                  <a:t> is correctly generated, the intermediate reasoning path is wrong</a:t>
                </a:r>
              </a:p>
              <a:p>
                <a:r>
                  <a:rPr lang="en-IN" dirty="0"/>
                  <a:t>Use programs as reasoning chains.</a:t>
                </a:r>
              </a:p>
              <a:p>
                <a:r>
                  <a:rPr lang="en-IN" dirty="0"/>
                  <a:t>Generate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m:rPr>
                            <m:sty m:val="p"/>
                          </m:rPr>
                          <a:rPr lang="en-US" b="0" i="0" smtClean="0">
                            <a:latin typeface="Cambria Math" panose="02040503050406030204" pitchFamily="18" charset="0"/>
                          </a:rPr>
                          <m:t>Prog</m:t>
                        </m:r>
                      </m:sub>
                    </m:sSub>
                  </m:oMath>
                </a14:m>
                <a:r>
                  <a:rPr lang="en-IN" dirty="0"/>
                  <a:t> using LLM with different temperature values until answer is correct.</a:t>
                </a:r>
              </a:p>
              <a:p>
                <a:pPr lvl="1"/>
                <a:r>
                  <a:rPr lang="en-IN" dirty="0"/>
                  <a:t>Max #sampling K for each training sample is 5</a:t>
                </a:r>
              </a:p>
              <a:p>
                <a:r>
                  <a:rPr lang="en-IN" dirty="0"/>
                  <a:t>Dynamic program prompting</a:t>
                </a:r>
              </a:p>
              <a:p>
                <a:pPr lvl="1"/>
                <a:r>
                  <a:rPr lang="en-IN" dirty="0"/>
                  <a:t>Retrieve top M (=8) most relevant programs as prompts using sentence-T5 or </a:t>
                </a:r>
                <a:r>
                  <a:rPr lang="en-IN" dirty="0" err="1"/>
                  <a:t>SimCSE</a:t>
                </a:r>
                <a:r>
                  <a:rPr lang="en-IN" dirty="0"/>
                  <a:t> similarity.</a:t>
                </a:r>
              </a:p>
              <a:p>
                <a:r>
                  <a:rPr lang="en-IN" dirty="0"/>
                  <a:t>Program distillation</a:t>
                </a:r>
              </a:p>
              <a:p>
                <a:pPr lvl="1"/>
                <a:r>
                  <a:rPr lang="en-IN" dirty="0"/>
                  <a:t>Fine-tune a pre-trained SLM on </a:t>
                </a:r>
                <a14:m>
                  <m:oMath xmlns:m="http://schemas.openxmlformats.org/officeDocument/2006/math">
                    <m:sSub>
                      <m:sSubPr>
                        <m:ctrlPr>
                          <a:rPr lang="en-US" b="0" i="1" dirty="0" smtClean="0">
                            <a:latin typeface="Cambria Math" panose="02040503050406030204" pitchFamily="18" charset="0"/>
                          </a:rPr>
                        </m:ctrlPr>
                      </m:sSubPr>
                      <m:e>
                        <m:r>
                          <a:rPr lang="en-IN" i="1" dirty="0" smtClean="0">
                            <a:latin typeface="Cambria Math" panose="02040503050406030204" pitchFamily="18" charset="0"/>
                          </a:rPr>
                          <m:t>𝐷</m:t>
                        </m:r>
                      </m:e>
                      <m:sub>
                        <m:r>
                          <m:rPr>
                            <m:sty m:val="p"/>
                          </m:rPr>
                          <a:rPr lang="en-IN" i="0" dirty="0" smtClean="0">
                            <a:latin typeface="Cambria Math" panose="02040503050406030204" pitchFamily="18" charset="0"/>
                          </a:rPr>
                          <m:t>prog</m:t>
                        </m:r>
                      </m:sub>
                    </m:sSub>
                  </m:oMath>
                </a14:m>
                <a:endParaRPr lang="en-IN" dirty="0"/>
              </a:p>
              <a:p>
                <a:pPr lvl="1"/>
                <a:r>
                  <a:rPr lang="en-IN" dirty="0"/>
                  <a:t>6B </a:t>
                </a:r>
                <a:r>
                  <a:rPr lang="en-IN" dirty="0" err="1"/>
                  <a:t>CodeGen</a:t>
                </a:r>
                <a:endParaRPr lang="en-IN" dirty="0"/>
              </a:p>
            </p:txBody>
          </p:sp>
        </mc:Choice>
        <mc:Fallback xmlns="">
          <p:sp>
            <p:nvSpPr>
              <p:cNvPr id="8" name="Content Placeholder 7">
                <a:extLst>
                  <a:ext uri="{FF2B5EF4-FFF2-40B4-BE49-F238E27FC236}">
                    <a16:creationId xmlns:a16="http://schemas.microsoft.com/office/drawing/2014/main" id="{25F7CAF5-F750-098E-5A83-269C8FBBD790}"/>
                  </a:ext>
                </a:extLst>
              </p:cNvPr>
              <p:cNvSpPr>
                <a:spLocks noGrp="1" noRot="1" noChangeAspect="1" noMove="1" noResize="1" noEditPoints="1" noAdjustHandles="1" noChangeArrowheads="1" noChangeShapeType="1" noTextEdit="1"/>
              </p:cNvSpPr>
              <p:nvPr>
                <p:ph idx="1"/>
              </p:nvPr>
            </p:nvSpPr>
            <p:spPr>
              <a:xfrm>
                <a:off x="147638" y="1128713"/>
                <a:ext cx="5805487" cy="5167311"/>
              </a:xfrm>
              <a:blipFill>
                <a:blip r:embed="rId2"/>
                <a:stretch>
                  <a:fillRect l="-1364" t="-2712"/>
                </a:stretch>
              </a:blipFill>
            </p:spPr>
            <p:txBody>
              <a:bodyPr/>
              <a:lstStyle/>
              <a:p>
                <a:r>
                  <a:rPr lang="en-IN">
                    <a:noFill/>
                  </a:rPr>
                  <a:t> </a:t>
                </a:r>
              </a:p>
            </p:txBody>
          </p:sp>
        </mc:Fallback>
      </mc:AlternateContent>
      <p:sp>
        <p:nvSpPr>
          <p:cNvPr id="6" name="Content Placeholder 5">
            <a:extLst>
              <a:ext uri="{FF2B5EF4-FFF2-40B4-BE49-F238E27FC236}">
                <a16:creationId xmlns:a16="http://schemas.microsoft.com/office/drawing/2014/main" id="{C3614854-0FEC-B76F-B4C5-A4AFBC0A30CF}"/>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3"/>
              </a:rPr>
              <a:t>Jie, </a:t>
            </a:r>
            <a:r>
              <a:rPr lang="en-IN" b="0" i="0" dirty="0" err="1">
                <a:solidFill>
                  <a:srgbClr val="222222"/>
                </a:solidFill>
                <a:effectLst/>
                <a:latin typeface="Arial" panose="020B0604020202020204" pitchFamily="34" charset="0"/>
                <a:hlinkClick r:id="rId3"/>
              </a:rPr>
              <a:t>Zhanming</a:t>
            </a:r>
            <a:r>
              <a:rPr lang="en-IN" b="0" i="0" dirty="0">
                <a:solidFill>
                  <a:srgbClr val="222222"/>
                </a:solidFill>
                <a:effectLst/>
                <a:latin typeface="Arial" panose="020B0604020202020204" pitchFamily="34" charset="0"/>
                <a:hlinkClick r:id="rId3"/>
              </a:rPr>
              <a:t>, and Wei Lu. "Leveraging Training Data in Few-Shot Prompting for Numerical Reasoning." In </a:t>
            </a:r>
            <a:r>
              <a:rPr lang="en-IN" b="0" i="1" dirty="0">
                <a:solidFill>
                  <a:srgbClr val="222222"/>
                </a:solidFill>
                <a:effectLst/>
                <a:latin typeface="Arial" panose="020B0604020202020204" pitchFamily="34" charset="0"/>
                <a:hlinkClick r:id="rId3"/>
              </a:rPr>
              <a:t>Findings of the Association for Computational Linguistics: ACL 2023</a:t>
            </a:r>
            <a:r>
              <a:rPr lang="en-IN" b="0" i="0" dirty="0">
                <a:solidFill>
                  <a:srgbClr val="222222"/>
                </a:solidFill>
                <a:effectLst/>
                <a:latin typeface="Arial" panose="020B0604020202020204" pitchFamily="34" charset="0"/>
                <a:hlinkClick r:id="rId3"/>
              </a:rPr>
              <a:t>, pp. 10518-10526. 2023.</a:t>
            </a:r>
            <a:endParaRPr lang="en-IN" dirty="0"/>
          </a:p>
        </p:txBody>
      </p:sp>
      <p:sp>
        <p:nvSpPr>
          <p:cNvPr id="7" name="Title 6">
            <a:extLst>
              <a:ext uri="{FF2B5EF4-FFF2-40B4-BE49-F238E27FC236}">
                <a16:creationId xmlns:a16="http://schemas.microsoft.com/office/drawing/2014/main" id="{8C740C0E-A5CA-58B7-2278-4EA9DECD2365}"/>
              </a:ext>
            </a:extLst>
          </p:cNvPr>
          <p:cNvSpPr>
            <a:spLocks noGrp="1"/>
          </p:cNvSpPr>
          <p:nvPr>
            <p:ph type="title"/>
          </p:nvPr>
        </p:nvSpPr>
        <p:spPr/>
        <p:txBody>
          <a:bodyPr/>
          <a:lstStyle/>
          <a:p>
            <a:r>
              <a:rPr lang="en-US" dirty="0"/>
              <a:t>Dynamic Program Prompting and Program Distillation</a:t>
            </a:r>
            <a:endParaRPr lang="en-IN" dirty="0"/>
          </a:p>
        </p:txBody>
      </p:sp>
      <p:sp>
        <p:nvSpPr>
          <p:cNvPr id="5" name="Slide Number Placeholder 4">
            <a:extLst>
              <a:ext uri="{FF2B5EF4-FFF2-40B4-BE49-F238E27FC236}">
                <a16:creationId xmlns:a16="http://schemas.microsoft.com/office/drawing/2014/main" id="{BA0DB339-DB33-4AC5-4E93-9EAF69ECB50A}"/>
              </a:ext>
            </a:extLst>
          </p:cNvPr>
          <p:cNvSpPr>
            <a:spLocks noGrp="1"/>
          </p:cNvSpPr>
          <p:nvPr>
            <p:ph type="sldNum" sz="quarter" idx="12"/>
          </p:nvPr>
        </p:nvSpPr>
        <p:spPr/>
        <p:txBody>
          <a:bodyPr/>
          <a:lstStyle/>
          <a:p>
            <a:fld id="{AE17A532-D286-470D-AE82-1500C848B688}" type="slidenum">
              <a:rPr lang="en-US" smtClean="0"/>
              <a:pPr/>
              <a:t>37</a:t>
            </a:fld>
            <a:endParaRPr lang="en-US" dirty="0"/>
          </a:p>
        </p:txBody>
      </p:sp>
      <p:sp>
        <p:nvSpPr>
          <p:cNvPr id="4" name="Footer Placeholder 3">
            <a:extLst>
              <a:ext uri="{FF2B5EF4-FFF2-40B4-BE49-F238E27FC236}">
                <a16:creationId xmlns:a16="http://schemas.microsoft.com/office/drawing/2014/main" id="{EB7EBD23-60FC-D11D-9974-ABC9215A11DA}"/>
              </a:ext>
            </a:extLst>
          </p:cNvPr>
          <p:cNvSpPr>
            <a:spLocks noGrp="1"/>
          </p:cNvSpPr>
          <p:nvPr>
            <p:ph type="ftr" sz="quarter" idx="11"/>
          </p:nvPr>
        </p:nvSpPr>
        <p:spPr/>
        <p:txBody>
          <a:bodyPr/>
          <a:lstStyle/>
          <a:p>
            <a:r>
              <a:rPr lang="en-IN"/>
              <a:t>KR 2024: LLMs are Human-like Annotators</a:t>
            </a:r>
            <a:endParaRPr lang="en-US" dirty="0"/>
          </a:p>
        </p:txBody>
      </p:sp>
      <p:pic>
        <p:nvPicPr>
          <p:cNvPr id="3" name="Picture 2">
            <a:extLst>
              <a:ext uri="{FF2B5EF4-FFF2-40B4-BE49-F238E27FC236}">
                <a16:creationId xmlns:a16="http://schemas.microsoft.com/office/drawing/2014/main" id="{39FB1518-477A-C1AA-24AE-EF29B9F76841}"/>
              </a:ext>
            </a:extLst>
          </p:cNvPr>
          <p:cNvPicPr>
            <a:picLocks noChangeAspect="1"/>
          </p:cNvPicPr>
          <p:nvPr/>
        </p:nvPicPr>
        <p:blipFill>
          <a:blip r:embed="rId4"/>
          <a:stretch>
            <a:fillRect/>
          </a:stretch>
        </p:blipFill>
        <p:spPr>
          <a:xfrm>
            <a:off x="5953125" y="1541086"/>
            <a:ext cx="5779330" cy="4067233"/>
          </a:xfrm>
          <a:prstGeom prst="rect">
            <a:avLst/>
          </a:prstGeom>
        </p:spPr>
      </p:pic>
    </p:spTree>
    <p:extLst>
      <p:ext uri="{BB962C8B-B14F-4D97-AF65-F5344CB8AC3E}">
        <p14:creationId xmlns:p14="http://schemas.microsoft.com/office/powerpoint/2010/main" val="1334460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ACA6E-40CA-A281-BCAF-0B98753D52C4}"/>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7003DE2-51B0-BEF6-9A46-9A53595FD7B9}"/>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Jie, </a:t>
            </a:r>
            <a:r>
              <a:rPr lang="en-IN" b="0" i="0" dirty="0" err="1">
                <a:solidFill>
                  <a:srgbClr val="222222"/>
                </a:solidFill>
                <a:effectLst/>
                <a:latin typeface="Arial" panose="020B0604020202020204" pitchFamily="34" charset="0"/>
                <a:hlinkClick r:id="rId2"/>
              </a:rPr>
              <a:t>Zhanming</a:t>
            </a:r>
            <a:r>
              <a:rPr lang="en-IN" b="0" i="0" dirty="0">
                <a:solidFill>
                  <a:srgbClr val="222222"/>
                </a:solidFill>
                <a:effectLst/>
                <a:latin typeface="Arial" panose="020B0604020202020204" pitchFamily="34" charset="0"/>
                <a:hlinkClick r:id="rId2"/>
              </a:rPr>
              <a:t>, and Wei Lu. "Leveraging Training Data in Few-Shot Prompting for Numerical Reasoning." In </a:t>
            </a:r>
            <a:r>
              <a:rPr lang="en-IN" b="0" i="1" dirty="0">
                <a:solidFill>
                  <a:srgbClr val="222222"/>
                </a:solidFill>
                <a:effectLst/>
                <a:latin typeface="Arial" panose="020B0604020202020204" pitchFamily="34" charset="0"/>
                <a:hlinkClick r:id="rId2"/>
              </a:rPr>
              <a:t>Findings of the Association for Computational Linguistics: ACL 2023</a:t>
            </a:r>
            <a:r>
              <a:rPr lang="en-IN" b="0" i="0" dirty="0">
                <a:solidFill>
                  <a:srgbClr val="222222"/>
                </a:solidFill>
                <a:effectLst/>
                <a:latin typeface="Arial" panose="020B0604020202020204" pitchFamily="34" charset="0"/>
                <a:hlinkClick r:id="rId2"/>
              </a:rPr>
              <a:t>, pp. 10518-10526. 2023.</a:t>
            </a:r>
            <a:endParaRPr lang="en-IN" dirty="0"/>
          </a:p>
        </p:txBody>
      </p:sp>
      <p:sp>
        <p:nvSpPr>
          <p:cNvPr id="9" name="Content Placeholder 8">
            <a:extLst>
              <a:ext uri="{FF2B5EF4-FFF2-40B4-BE49-F238E27FC236}">
                <a16:creationId xmlns:a16="http://schemas.microsoft.com/office/drawing/2014/main" id="{2A6FD0B8-6686-4B5C-A4D7-D8EA8620FB67}"/>
              </a:ext>
            </a:extLst>
          </p:cNvPr>
          <p:cNvSpPr>
            <a:spLocks noGrp="1"/>
          </p:cNvSpPr>
          <p:nvPr>
            <p:ph idx="14"/>
          </p:nvPr>
        </p:nvSpPr>
        <p:spPr>
          <a:xfrm>
            <a:off x="6472873" y="5874948"/>
            <a:ext cx="5805487" cy="514984"/>
          </a:xfrm>
        </p:spPr>
        <p:txBody>
          <a:bodyPr>
            <a:normAutofit fontScale="70000" lnSpcReduction="20000"/>
          </a:bodyPr>
          <a:lstStyle/>
          <a:p>
            <a:pPr marL="0" indent="0">
              <a:buNone/>
            </a:pPr>
            <a:r>
              <a:rPr lang="en-US" b="1" dirty="0"/>
              <a:t>Example prediction and retrieved program samples</a:t>
            </a:r>
            <a:endParaRPr lang="en-IN" b="1" dirty="0"/>
          </a:p>
        </p:txBody>
      </p:sp>
      <p:sp>
        <p:nvSpPr>
          <p:cNvPr id="7" name="Title 6">
            <a:extLst>
              <a:ext uri="{FF2B5EF4-FFF2-40B4-BE49-F238E27FC236}">
                <a16:creationId xmlns:a16="http://schemas.microsoft.com/office/drawing/2014/main" id="{903E1989-12B7-6D93-E1BF-D51C5BC9F76D}"/>
              </a:ext>
            </a:extLst>
          </p:cNvPr>
          <p:cNvSpPr>
            <a:spLocks noGrp="1"/>
          </p:cNvSpPr>
          <p:nvPr>
            <p:ph type="title"/>
          </p:nvPr>
        </p:nvSpPr>
        <p:spPr/>
        <p:txBody>
          <a:bodyPr/>
          <a:lstStyle/>
          <a:p>
            <a:r>
              <a:rPr lang="en-US" dirty="0"/>
              <a:t>Dynamic Program Prompting and Program Distillation</a:t>
            </a:r>
            <a:endParaRPr lang="en-IN" dirty="0"/>
          </a:p>
        </p:txBody>
      </p:sp>
      <p:sp>
        <p:nvSpPr>
          <p:cNvPr id="5" name="Slide Number Placeholder 4">
            <a:extLst>
              <a:ext uri="{FF2B5EF4-FFF2-40B4-BE49-F238E27FC236}">
                <a16:creationId xmlns:a16="http://schemas.microsoft.com/office/drawing/2014/main" id="{C39A828C-1F1D-03C3-9DAF-DCBDB879EB86}"/>
              </a:ext>
            </a:extLst>
          </p:cNvPr>
          <p:cNvSpPr>
            <a:spLocks noGrp="1"/>
          </p:cNvSpPr>
          <p:nvPr>
            <p:ph type="sldNum" sz="quarter" idx="12"/>
          </p:nvPr>
        </p:nvSpPr>
        <p:spPr/>
        <p:txBody>
          <a:bodyPr/>
          <a:lstStyle/>
          <a:p>
            <a:fld id="{AE17A532-D286-470D-AE82-1500C848B688}" type="slidenum">
              <a:rPr lang="en-US" smtClean="0"/>
              <a:pPr/>
              <a:t>38</a:t>
            </a:fld>
            <a:endParaRPr lang="en-US" dirty="0"/>
          </a:p>
        </p:txBody>
      </p:sp>
      <p:sp>
        <p:nvSpPr>
          <p:cNvPr id="4" name="Footer Placeholder 3">
            <a:extLst>
              <a:ext uri="{FF2B5EF4-FFF2-40B4-BE49-F238E27FC236}">
                <a16:creationId xmlns:a16="http://schemas.microsoft.com/office/drawing/2014/main" id="{32B6054A-37A2-A411-1466-3FE6F81661E4}"/>
              </a:ext>
            </a:extLst>
          </p:cNvPr>
          <p:cNvSpPr>
            <a:spLocks noGrp="1"/>
          </p:cNvSpPr>
          <p:nvPr>
            <p:ph type="ftr" sz="quarter" idx="11"/>
          </p:nvPr>
        </p:nvSpPr>
        <p:spPr/>
        <p:txBody>
          <a:bodyPr/>
          <a:lstStyle/>
          <a:p>
            <a:r>
              <a:rPr lang="en-IN"/>
              <a:t>KR 2024: LLMs are Human-like Annotators</a:t>
            </a:r>
            <a:endParaRPr lang="en-US" dirty="0"/>
          </a:p>
        </p:txBody>
      </p:sp>
      <p:pic>
        <p:nvPicPr>
          <p:cNvPr id="2" name="Picture 1">
            <a:extLst>
              <a:ext uri="{FF2B5EF4-FFF2-40B4-BE49-F238E27FC236}">
                <a16:creationId xmlns:a16="http://schemas.microsoft.com/office/drawing/2014/main" id="{D6871D61-348A-35B3-5F0A-6922D792E0B8}"/>
              </a:ext>
            </a:extLst>
          </p:cNvPr>
          <p:cNvPicPr>
            <a:picLocks noChangeAspect="1"/>
          </p:cNvPicPr>
          <p:nvPr/>
        </p:nvPicPr>
        <p:blipFill>
          <a:blip r:embed="rId3"/>
          <a:stretch>
            <a:fillRect/>
          </a:stretch>
        </p:blipFill>
        <p:spPr>
          <a:xfrm>
            <a:off x="212386" y="1883106"/>
            <a:ext cx="6124819" cy="2968293"/>
          </a:xfrm>
          <a:prstGeom prst="rect">
            <a:avLst/>
          </a:prstGeom>
        </p:spPr>
      </p:pic>
      <p:pic>
        <p:nvPicPr>
          <p:cNvPr id="12" name="Content Placeholder 2">
            <a:extLst>
              <a:ext uri="{FF2B5EF4-FFF2-40B4-BE49-F238E27FC236}">
                <a16:creationId xmlns:a16="http://schemas.microsoft.com/office/drawing/2014/main" id="{59C50CF0-0A9F-2313-C534-8A3E018CD6E6}"/>
              </a:ext>
            </a:extLst>
          </p:cNvPr>
          <p:cNvPicPr>
            <a:picLocks noChangeAspect="1"/>
          </p:cNvPicPr>
          <p:nvPr/>
        </p:nvPicPr>
        <p:blipFill>
          <a:blip r:embed="rId4"/>
          <a:srcRect b="12031"/>
          <a:stretch/>
        </p:blipFill>
        <p:spPr>
          <a:xfrm>
            <a:off x="6804040" y="1156176"/>
            <a:ext cx="4665631" cy="4545647"/>
          </a:xfrm>
          <a:prstGeom prst="rect">
            <a:avLst/>
          </a:prstGeom>
        </p:spPr>
      </p:pic>
    </p:spTree>
    <p:extLst>
      <p:ext uri="{BB962C8B-B14F-4D97-AF65-F5344CB8AC3E}">
        <p14:creationId xmlns:p14="http://schemas.microsoft.com/office/powerpoint/2010/main" val="3742469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2BB92-98EA-7489-AC98-E0DBF7B71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71BC46-9471-429F-C485-5CD1D993FF18}"/>
              </a:ext>
            </a:extLst>
          </p:cNvPr>
          <p:cNvSpPr>
            <a:spLocks noGrp="1"/>
          </p:cNvSpPr>
          <p:nvPr>
            <p:ph type="title"/>
          </p:nvPr>
        </p:nvSpPr>
        <p:spPr/>
        <p:txBody>
          <a:bodyPr>
            <a:normAutofit fontScale="90000"/>
          </a:bodyPr>
          <a:lstStyle/>
          <a:p>
            <a:r>
              <a:rPr lang="en-IN" dirty="0"/>
              <a:t>Generating Annotations for Reasoning Tasks using LLMs</a:t>
            </a:r>
          </a:p>
        </p:txBody>
      </p:sp>
      <p:sp>
        <p:nvSpPr>
          <p:cNvPr id="3" name="Content Placeholder 2">
            <a:extLst>
              <a:ext uri="{FF2B5EF4-FFF2-40B4-BE49-F238E27FC236}">
                <a16:creationId xmlns:a16="http://schemas.microsoft.com/office/drawing/2014/main" id="{696250EA-ECAD-DD50-722B-27C75CBB2E79}"/>
              </a:ext>
            </a:extLst>
          </p:cNvPr>
          <p:cNvSpPr>
            <a:spLocks noGrp="1"/>
          </p:cNvSpPr>
          <p:nvPr>
            <p:ph idx="1"/>
          </p:nvPr>
        </p:nvSpPr>
        <p:spPr/>
        <p:txBody>
          <a:bodyPr>
            <a:normAutofit/>
          </a:bodyPr>
          <a:lstStyle/>
          <a:p>
            <a:r>
              <a:rPr lang="en-IN" dirty="0"/>
              <a:t>Arithmetic Reasoning</a:t>
            </a:r>
          </a:p>
          <a:p>
            <a:r>
              <a:rPr lang="en-IN" b="1" dirty="0">
                <a:solidFill>
                  <a:srgbClr val="FF0000"/>
                </a:solidFill>
              </a:rPr>
              <a:t>Commonsense Reasoning</a:t>
            </a:r>
          </a:p>
          <a:p>
            <a:r>
              <a:rPr lang="en-IN" dirty="0"/>
              <a:t>Logical Reasoning</a:t>
            </a:r>
          </a:p>
          <a:p>
            <a:r>
              <a:rPr lang="en-IN" dirty="0"/>
              <a:t>Symbolic Reasoning </a:t>
            </a:r>
          </a:p>
        </p:txBody>
      </p:sp>
      <p:sp>
        <p:nvSpPr>
          <p:cNvPr id="4" name="Footer Placeholder 3">
            <a:extLst>
              <a:ext uri="{FF2B5EF4-FFF2-40B4-BE49-F238E27FC236}">
                <a16:creationId xmlns:a16="http://schemas.microsoft.com/office/drawing/2014/main" id="{52DD6E1A-D817-B53F-3D29-BEDC312A7816}"/>
              </a:ext>
            </a:extLst>
          </p:cNvPr>
          <p:cNvSpPr>
            <a:spLocks noGrp="1"/>
          </p:cNvSpPr>
          <p:nvPr>
            <p:ph type="ftr" sz="quarter" idx="11"/>
          </p:nvPr>
        </p:nvSpPr>
        <p:spPr/>
        <p:txBody>
          <a:bodyPr/>
          <a:lstStyle/>
          <a:p>
            <a:r>
              <a:rPr lang="en-IN"/>
              <a:t>KR 2024: LLMs are Human-like Annotators</a:t>
            </a:r>
            <a:endParaRPr lang="en-US" dirty="0"/>
          </a:p>
        </p:txBody>
      </p:sp>
      <p:sp>
        <p:nvSpPr>
          <p:cNvPr id="5" name="Slide Number Placeholder 4">
            <a:extLst>
              <a:ext uri="{FF2B5EF4-FFF2-40B4-BE49-F238E27FC236}">
                <a16:creationId xmlns:a16="http://schemas.microsoft.com/office/drawing/2014/main" id="{F1EF61EF-6F2D-9639-0C01-F928996AAB80}"/>
              </a:ext>
            </a:extLst>
          </p:cNvPr>
          <p:cNvSpPr>
            <a:spLocks noGrp="1"/>
          </p:cNvSpPr>
          <p:nvPr>
            <p:ph type="sldNum" sz="quarter" idx="12"/>
          </p:nvPr>
        </p:nvSpPr>
        <p:spPr/>
        <p:txBody>
          <a:bodyPr/>
          <a:lstStyle/>
          <a:p>
            <a:fld id="{AE17A532-D286-470D-AE82-1500C848B688}" type="slidenum">
              <a:rPr lang="en-US" smtClean="0"/>
              <a:pPr/>
              <a:t>39</a:t>
            </a:fld>
            <a:endParaRPr lang="en-US" dirty="0"/>
          </a:p>
        </p:txBody>
      </p:sp>
      <p:sp>
        <p:nvSpPr>
          <p:cNvPr id="6" name="Content Placeholder 5">
            <a:extLst>
              <a:ext uri="{FF2B5EF4-FFF2-40B4-BE49-F238E27FC236}">
                <a16:creationId xmlns:a16="http://schemas.microsoft.com/office/drawing/2014/main" id="{E279405C-A27B-4BCF-5C5D-CE8353763CE6}"/>
              </a:ext>
            </a:extLst>
          </p:cNvPr>
          <p:cNvSpPr>
            <a:spLocks noGrp="1"/>
          </p:cNvSpPr>
          <p:nvPr>
            <p:ph idx="13"/>
          </p:nvPr>
        </p:nvSpPr>
        <p:spPr/>
        <p:txBody>
          <a:bodyPr/>
          <a:lstStyle/>
          <a:p>
            <a:endParaRPr lang="en-IN"/>
          </a:p>
        </p:txBody>
      </p:sp>
    </p:spTree>
    <p:extLst>
      <p:ext uri="{BB962C8B-B14F-4D97-AF65-F5344CB8AC3E}">
        <p14:creationId xmlns:p14="http://schemas.microsoft.com/office/powerpoint/2010/main" val="186067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6CADA9B-85CA-531E-05A5-9A6C77CF413B}"/>
              </a:ext>
            </a:extLst>
          </p:cNvPr>
          <p:cNvSpPr>
            <a:spLocks noGrp="1"/>
          </p:cNvSpPr>
          <p:nvPr>
            <p:ph idx="13"/>
          </p:nvPr>
        </p:nvSpPr>
        <p:spPr/>
        <p:txBody>
          <a:bodyPr/>
          <a:lstStyle/>
          <a:p>
            <a:endParaRPr lang="en-IN"/>
          </a:p>
        </p:txBody>
      </p:sp>
      <p:sp>
        <p:nvSpPr>
          <p:cNvPr id="2" name="Title 1">
            <a:extLst>
              <a:ext uri="{FF2B5EF4-FFF2-40B4-BE49-F238E27FC236}">
                <a16:creationId xmlns:a16="http://schemas.microsoft.com/office/drawing/2014/main" id="{6299AA7F-7EE7-8DBA-E60A-792684FF2C2B}"/>
              </a:ext>
            </a:extLst>
          </p:cNvPr>
          <p:cNvSpPr>
            <a:spLocks noGrp="1"/>
          </p:cNvSpPr>
          <p:nvPr>
            <p:ph type="title"/>
          </p:nvPr>
        </p:nvSpPr>
        <p:spPr/>
        <p:txBody>
          <a:bodyPr/>
          <a:lstStyle/>
          <a:p>
            <a:r>
              <a:rPr lang="en-US" dirty="0"/>
              <a:t>Deep Learning and Large Language Models</a:t>
            </a:r>
            <a:endParaRPr lang="en-IN" dirty="0"/>
          </a:p>
        </p:txBody>
      </p:sp>
      <p:sp>
        <p:nvSpPr>
          <p:cNvPr id="4" name="Slide Number Placeholder 3">
            <a:extLst>
              <a:ext uri="{FF2B5EF4-FFF2-40B4-BE49-F238E27FC236}">
                <a16:creationId xmlns:a16="http://schemas.microsoft.com/office/drawing/2014/main" id="{19F65124-113D-0578-7593-94CA132AB6AF}"/>
              </a:ext>
            </a:extLst>
          </p:cNvPr>
          <p:cNvSpPr>
            <a:spLocks noGrp="1"/>
          </p:cNvSpPr>
          <p:nvPr>
            <p:ph type="sldNum" sz="quarter" idx="12"/>
          </p:nvPr>
        </p:nvSpPr>
        <p:spPr/>
        <p:txBody>
          <a:bodyPr/>
          <a:lstStyle/>
          <a:p>
            <a:fld id="{AE17A532-D286-470D-AE82-1500C848B688}" type="slidenum">
              <a:rPr lang="en-US" smtClean="0"/>
              <a:pPr/>
              <a:t>4</a:t>
            </a:fld>
            <a:endParaRPr lang="en-US" dirty="0"/>
          </a:p>
        </p:txBody>
      </p:sp>
      <p:sp>
        <p:nvSpPr>
          <p:cNvPr id="5" name="Footer Placeholder 4">
            <a:extLst>
              <a:ext uri="{FF2B5EF4-FFF2-40B4-BE49-F238E27FC236}">
                <a16:creationId xmlns:a16="http://schemas.microsoft.com/office/drawing/2014/main" id="{36176D6F-F1B5-A813-A13B-1B33CF0F5C6D}"/>
              </a:ext>
            </a:extLst>
          </p:cNvPr>
          <p:cNvSpPr>
            <a:spLocks noGrp="1"/>
          </p:cNvSpPr>
          <p:nvPr>
            <p:ph type="ftr" sz="quarter" idx="11"/>
          </p:nvPr>
        </p:nvSpPr>
        <p:spPr/>
        <p:txBody>
          <a:bodyPr/>
          <a:lstStyle/>
          <a:p>
            <a:r>
              <a:rPr lang="en-IN"/>
              <a:t>KR 2024: LLMs are Human-like Annotators</a:t>
            </a:r>
            <a:endParaRPr lang="en-US" dirty="0"/>
          </a:p>
        </p:txBody>
      </p:sp>
      <p:pic>
        <p:nvPicPr>
          <p:cNvPr id="6" name="Picture 2" descr="Image result for deep learning">
            <a:extLst>
              <a:ext uri="{FF2B5EF4-FFF2-40B4-BE49-F238E27FC236}">
                <a16:creationId xmlns:a16="http://schemas.microsoft.com/office/drawing/2014/main" id="{F53E53D9-05BE-CC02-84C8-33E9144AB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199" y="1546340"/>
            <a:ext cx="5758674" cy="28087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deep learning">
            <a:extLst>
              <a:ext uri="{FF2B5EF4-FFF2-40B4-BE49-F238E27FC236}">
                <a16:creationId xmlns:a16="http://schemas.microsoft.com/office/drawing/2014/main" id="{2BA1E5DD-3FE3-0663-D634-5D37A4388B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666" b="7880"/>
          <a:stretch/>
        </p:blipFill>
        <p:spPr bwMode="auto">
          <a:xfrm>
            <a:off x="136546" y="1558898"/>
            <a:ext cx="4228234" cy="22725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deep learning">
            <a:extLst>
              <a:ext uri="{FF2B5EF4-FFF2-40B4-BE49-F238E27FC236}">
                <a16:creationId xmlns:a16="http://schemas.microsoft.com/office/drawing/2014/main" id="{7B9576B9-7759-9189-281B-924512F962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79" t="88382" r="15638" b="-1386"/>
          <a:stretch/>
        </p:blipFill>
        <p:spPr bwMode="auto">
          <a:xfrm>
            <a:off x="283750" y="3821683"/>
            <a:ext cx="4336474" cy="320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65502A-E4A9-B114-2D44-E234B74CEC9D}"/>
              </a:ext>
            </a:extLst>
          </p:cNvPr>
          <p:cNvSpPr txBox="1"/>
          <p:nvPr/>
        </p:nvSpPr>
        <p:spPr>
          <a:xfrm>
            <a:off x="405064" y="4948884"/>
            <a:ext cx="10508529" cy="1107996"/>
          </a:xfrm>
          <a:prstGeom prst="rect">
            <a:avLst/>
          </a:prstGeom>
          <a:noFill/>
        </p:spPr>
        <p:txBody>
          <a:bodyPr wrap="square" rtlCol="0">
            <a:spAutoFit/>
          </a:bodyPr>
          <a:lstStyle/>
          <a:p>
            <a:r>
              <a:rPr lang="en-IN" sz="2200" dirty="0"/>
              <a:t>Basic: ANNs, CNNs, RNNs, LSTMs</a:t>
            </a:r>
          </a:p>
          <a:p>
            <a:r>
              <a:rPr lang="en-IN" sz="2200" dirty="0"/>
              <a:t>NLP: Encoder-Decoder, Attention, Transformers, BERT, GPT, T0, BART, T5…</a:t>
            </a:r>
          </a:p>
          <a:p>
            <a:r>
              <a:rPr lang="en-US" sz="2200" dirty="0"/>
              <a:t>Prompt based models: GPT3, T0/mT0, </a:t>
            </a:r>
            <a:r>
              <a:rPr lang="en-US" sz="2200" dirty="0" err="1"/>
              <a:t>InstructGPT</a:t>
            </a:r>
            <a:r>
              <a:rPr lang="en-US" sz="2200" dirty="0"/>
              <a:t>, Prompting</a:t>
            </a:r>
          </a:p>
        </p:txBody>
      </p:sp>
    </p:spTree>
    <p:extLst>
      <p:ext uri="{BB962C8B-B14F-4D97-AF65-F5344CB8AC3E}">
        <p14:creationId xmlns:p14="http://schemas.microsoft.com/office/powerpoint/2010/main" val="827188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1742767-2DFE-96BA-65F6-294380399713}"/>
              </a:ext>
            </a:extLst>
          </p:cNvPr>
          <p:cNvSpPr>
            <a:spLocks noGrp="1"/>
          </p:cNvSpPr>
          <p:nvPr>
            <p:ph idx="1"/>
          </p:nvPr>
        </p:nvSpPr>
        <p:spPr/>
        <p:txBody>
          <a:bodyPr>
            <a:normAutofit fontScale="77500" lnSpcReduction="20000"/>
          </a:bodyPr>
          <a:lstStyle/>
          <a:p>
            <a:r>
              <a:rPr lang="en-IN" dirty="0"/>
              <a:t>Finetuning is expensive.</a:t>
            </a:r>
          </a:p>
          <a:p>
            <a:r>
              <a:rPr lang="en-IN" dirty="0"/>
              <a:t>Memory helps humans improve themselves in terms of decision-making, reasoning, judgment, etc.</a:t>
            </a:r>
          </a:p>
          <a:p>
            <a:r>
              <a:rPr lang="en-IN" dirty="0" err="1"/>
              <a:t>MoT</a:t>
            </a:r>
            <a:r>
              <a:rPr lang="en-IN" dirty="0"/>
              <a:t> can improve LLMs via </a:t>
            </a:r>
            <a:r>
              <a:rPr lang="en-IN" dirty="0" err="1"/>
              <a:t>prethinking</a:t>
            </a:r>
            <a:r>
              <a:rPr lang="en-IN" dirty="0"/>
              <a:t> and recalling.</a:t>
            </a:r>
          </a:p>
          <a:p>
            <a:r>
              <a:rPr lang="en-IN" dirty="0"/>
              <a:t>Pre-thinking</a:t>
            </a:r>
          </a:p>
          <a:p>
            <a:pPr lvl="1"/>
            <a:r>
              <a:rPr lang="en-IN" dirty="0"/>
              <a:t>LLM pre-thinks on the </a:t>
            </a:r>
            <a:r>
              <a:rPr lang="en-IN" dirty="0" err="1"/>
              <a:t>unlabeled</a:t>
            </a:r>
            <a:r>
              <a:rPr lang="en-IN" dirty="0"/>
              <a:t> dataset</a:t>
            </a:r>
          </a:p>
          <a:p>
            <a:pPr lvl="2"/>
            <a:r>
              <a:rPr lang="en-IN" dirty="0"/>
              <a:t>Few-Shot-</a:t>
            </a:r>
            <a:r>
              <a:rPr lang="en-IN" dirty="0" err="1"/>
              <a:t>CoT</a:t>
            </a:r>
            <a:r>
              <a:rPr lang="en-IN" dirty="0"/>
              <a:t> with multiple-path decoding strategy</a:t>
            </a:r>
          </a:p>
          <a:p>
            <a:pPr lvl="2"/>
            <a:r>
              <a:rPr lang="en-IN" dirty="0"/>
              <a:t>Each demo has question, rationale and answer.</a:t>
            </a:r>
          </a:p>
          <a:p>
            <a:pPr lvl="2"/>
            <a:r>
              <a:rPr lang="en-IN" dirty="0"/>
              <a:t>Get multiple &lt;rationale, answer&gt; pairs and choose majority-voted answer</a:t>
            </a:r>
          </a:p>
          <a:p>
            <a:pPr lvl="1"/>
            <a:r>
              <a:rPr lang="en-IN" dirty="0"/>
              <a:t>Saves the high-confidence thoughts as external memory</a:t>
            </a:r>
          </a:p>
          <a:p>
            <a:pPr lvl="2"/>
            <a:r>
              <a:rPr lang="en-IN" dirty="0"/>
              <a:t>Answer-entropy to filter out uncertain thoughts</a:t>
            </a:r>
          </a:p>
          <a:p>
            <a:pPr lvl="2"/>
            <a:r>
              <a:rPr lang="en-IN" dirty="0"/>
              <a:t>Store &lt;question, rationale, answer&gt; as memory.</a:t>
            </a:r>
          </a:p>
          <a:p>
            <a:r>
              <a:rPr lang="en-IN" dirty="0"/>
              <a:t>Recalling at test time</a:t>
            </a:r>
          </a:p>
          <a:p>
            <a:pPr lvl="1"/>
            <a:r>
              <a:rPr lang="en-IN" dirty="0"/>
              <a:t>Given a test question, LLM recalls relevant memory to help itself reason and answer it.</a:t>
            </a:r>
          </a:p>
        </p:txBody>
      </p:sp>
      <p:sp>
        <p:nvSpPr>
          <p:cNvPr id="6" name="Content Placeholder 5">
            <a:extLst>
              <a:ext uri="{FF2B5EF4-FFF2-40B4-BE49-F238E27FC236}">
                <a16:creationId xmlns:a16="http://schemas.microsoft.com/office/drawing/2014/main" id="{F36BD67A-492C-13B3-E926-7CEDE48E1116}"/>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Li, </a:t>
            </a:r>
            <a:r>
              <a:rPr lang="en-IN" b="0" i="0" dirty="0" err="1">
                <a:solidFill>
                  <a:srgbClr val="222222"/>
                </a:solidFill>
                <a:effectLst/>
                <a:latin typeface="Arial" panose="020B0604020202020204" pitchFamily="34" charset="0"/>
                <a:hlinkClick r:id="rId2"/>
              </a:rPr>
              <a:t>Xiaonan</a:t>
            </a:r>
            <a:r>
              <a:rPr lang="en-IN" b="0" i="0" dirty="0">
                <a:solidFill>
                  <a:srgbClr val="222222"/>
                </a:solidFill>
                <a:effectLst/>
                <a:latin typeface="Arial" panose="020B0604020202020204" pitchFamily="34" charset="0"/>
                <a:hlinkClick r:id="rId2"/>
              </a:rPr>
              <a:t>, and </a:t>
            </a:r>
            <a:r>
              <a:rPr lang="en-IN" b="0" i="0" dirty="0" err="1">
                <a:solidFill>
                  <a:srgbClr val="222222"/>
                </a:solidFill>
                <a:effectLst/>
                <a:latin typeface="Arial" panose="020B0604020202020204" pitchFamily="34" charset="0"/>
                <a:hlinkClick r:id="rId2"/>
              </a:rPr>
              <a:t>Xipeng</a:t>
            </a:r>
            <a:r>
              <a:rPr lang="en-IN" b="0" i="0" dirty="0">
                <a:solidFill>
                  <a:srgbClr val="222222"/>
                </a:solidFill>
                <a:effectLst/>
                <a:latin typeface="Arial" panose="020B0604020202020204" pitchFamily="34" charset="0"/>
                <a:hlinkClick r:id="rId2"/>
              </a:rPr>
              <a:t> Qiu. "</a:t>
            </a:r>
            <a:r>
              <a:rPr lang="en-IN" b="0" i="0" dirty="0" err="1">
                <a:solidFill>
                  <a:srgbClr val="222222"/>
                </a:solidFill>
                <a:effectLst/>
                <a:latin typeface="Arial" panose="020B0604020202020204" pitchFamily="34" charset="0"/>
                <a:hlinkClick r:id="rId2"/>
              </a:rPr>
              <a:t>MoT</a:t>
            </a:r>
            <a:r>
              <a:rPr lang="en-IN" b="0" i="0" dirty="0">
                <a:solidFill>
                  <a:srgbClr val="222222"/>
                </a:solidFill>
                <a:effectLst/>
                <a:latin typeface="Arial" panose="020B0604020202020204" pitchFamily="34" charset="0"/>
                <a:hlinkClick r:id="rId2"/>
              </a:rPr>
              <a:t>: Memory-of-Thought Enables ChatGPT to Self-Improve." In </a:t>
            </a:r>
            <a:r>
              <a:rPr lang="en-IN" b="0" i="1" dirty="0">
                <a:solidFill>
                  <a:srgbClr val="222222"/>
                </a:solidFill>
                <a:effectLst/>
                <a:latin typeface="Arial" panose="020B0604020202020204" pitchFamily="34" charset="0"/>
                <a:hlinkClick r:id="rId2"/>
              </a:rPr>
              <a:t>Proceedings of the 2023 Conference on Empirical Methods in Natural Language Processing</a:t>
            </a:r>
            <a:r>
              <a:rPr lang="en-IN" b="0" i="0" dirty="0">
                <a:solidFill>
                  <a:srgbClr val="222222"/>
                </a:solidFill>
                <a:effectLst/>
                <a:latin typeface="Arial" panose="020B0604020202020204" pitchFamily="34" charset="0"/>
                <a:hlinkClick r:id="rId2"/>
              </a:rPr>
              <a:t>, pp. 6354-6374. 2023.</a:t>
            </a:r>
            <a:endParaRPr lang="en-IN" dirty="0"/>
          </a:p>
        </p:txBody>
      </p:sp>
      <p:sp>
        <p:nvSpPr>
          <p:cNvPr id="2" name="Title 1">
            <a:extLst>
              <a:ext uri="{FF2B5EF4-FFF2-40B4-BE49-F238E27FC236}">
                <a16:creationId xmlns:a16="http://schemas.microsoft.com/office/drawing/2014/main" id="{384B88E0-EEE4-F951-D162-D2CC3B9CE3AB}"/>
              </a:ext>
            </a:extLst>
          </p:cNvPr>
          <p:cNvSpPr>
            <a:spLocks noGrp="1"/>
          </p:cNvSpPr>
          <p:nvPr>
            <p:ph type="title"/>
          </p:nvPr>
        </p:nvSpPr>
        <p:spPr/>
        <p:txBody>
          <a:bodyPr>
            <a:normAutofit/>
          </a:bodyPr>
          <a:lstStyle/>
          <a:p>
            <a:r>
              <a:rPr lang="en-IN" dirty="0" err="1"/>
              <a:t>MoT</a:t>
            </a:r>
            <a:r>
              <a:rPr lang="en-IN" dirty="0"/>
              <a:t>: Memory-of-Thought</a:t>
            </a:r>
          </a:p>
        </p:txBody>
      </p:sp>
      <p:sp>
        <p:nvSpPr>
          <p:cNvPr id="5" name="Slide Number Placeholder 4">
            <a:extLst>
              <a:ext uri="{FF2B5EF4-FFF2-40B4-BE49-F238E27FC236}">
                <a16:creationId xmlns:a16="http://schemas.microsoft.com/office/drawing/2014/main" id="{5093044C-FEE0-3057-83C7-FBA886637EE9}"/>
              </a:ext>
            </a:extLst>
          </p:cNvPr>
          <p:cNvSpPr>
            <a:spLocks noGrp="1"/>
          </p:cNvSpPr>
          <p:nvPr>
            <p:ph type="sldNum" sz="quarter" idx="12"/>
          </p:nvPr>
        </p:nvSpPr>
        <p:spPr/>
        <p:txBody>
          <a:bodyPr/>
          <a:lstStyle/>
          <a:p>
            <a:fld id="{AE17A532-D286-470D-AE82-1500C848B688}" type="slidenum">
              <a:rPr lang="en-US" smtClean="0"/>
              <a:pPr/>
              <a:t>40</a:t>
            </a:fld>
            <a:endParaRPr lang="en-US" dirty="0"/>
          </a:p>
        </p:txBody>
      </p:sp>
      <p:sp>
        <p:nvSpPr>
          <p:cNvPr id="4" name="Footer Placeholder 3">
            <a:extLst>
              <a:ext uri="{FF2B5EF4-FFF2-40B4-BE49-F238E27FC236}">
                <a16:creationId xmlns:a16="http://schemas.microsoft.com/office/drawing/2014/main" id="{3962ACA6-0837-63D6-EF24-B2649A2E62FC}"/>
              </a:ext>
            </a:extLst>
          </p:cNvPr>
          <p:cNvSpPr>
            <a:spLocks noGrp="1"/>
          </p:cNvSpPr>
          <p:nvPr>
            <p:ph type="ftr" sz="quarter" idx="11"/>
          </p:nvPr>
        </p:nvSpPr>
        <p:spPr/>
        <p:txBody>
          <a:bodyPr/>
          <a:lstStyle/>
          <a:p>
            <a:r>
              <a:rPr lang="en-IN"/>
              <a:t>KR 2024: LLMs are Human-like Annotators</a:t>
            </a:r>
            <a:endParaRPr lang="en-US" dirty="0"/>
          </a:p>
        </p:txBody>
      </p:sp>
      <p:pic>
        <p:nvPicPr>
          <p:cNvPr id="10" name="Picture 9">
            <a:extLst>
              <a:ext uri="{FF2B5EF4-FFF2-40B4-BE49-F238E27FC236}">
                <a16:creationId xmlns:a16="http://schemas.microsoft.com/office/drawing/2014/main" id="{4D00FAB3-E407-D387-E2B3-DC52E659E697}"/>
              </a:ext>
            </a:extLst>
          </p:cNvPr>
          <p:cNvPicPr>
            <a:picLocks noChangeAspect="1"/>
          </p:cNvPicPr>
          <p:nvPr/>
        </p:nvPicPr>
        <p:blipFill>
          <a:blip r:embed="rId3"/>
          <a:stretch>
            <a:fillRect/>
          </a:stretch>
        </p:blipFill>
        <p:spPr>
          <a:xfrm>
            <a:off x="7295927" y="640073"/>
            <a:ext cx="3553270" cy="2035286"/>
          </a:xfrm>
          <a:prstGeom prst="rect">
            <a:avLst/>
          </a:prstGeom>
        </p:spPr>
      </p:pic>
      <p:pic>
        <p:nvPicPr>
          <p:cNvPr id="11" name="Content Placeholder 10">
            <a:extLst>
              <a:ext uri="{FF2B5EF4-FFF2-40B4-BE49-F238E27FC236}">
                <a16:creationId xmlns:a16="http://schemas.microsoft.com/office/drawing/2014/main" id="{45A5EDE0-BF6D-34B5-DDBC-266B4B5E347F}"/>
              </a:ext>
            </a:extLst>
          </p:cNvPr>
          <p:cNvPicPr>
            <a:picLocks noGrp="1" noChangeAspect="1"/>
          </p:cNvPicPr>
          <p:nvPr>
            <p:ph idx="14"/>
          </p:nvPr>
        </p:nvPicPr>
        <p:blipFill>
          <a:blip r:embed="rId4"/>
          <a:srcRect b="6962"/>
          <a:stretch/>
        </p:blipFill>
        <p:spPr>
          <a:xfrm>
            <a:off x="6144403" y="2912172"/>
            <a:ext cx="5856318" cy="3207641"/>
          </a:xfrm>
          <a:prstGeom prst="rect">
            <a:avLst/>
          </a:prstGeom>
        </p:spPr>
      </p:pic>
    </p:spTree>
    <p:extLst>
      <p:ext uri="{BB962C8B-B14F-4D97-AF65-F5344CB8AC3E}">
        <p14:creationId xmlns:p14="http://schemas.microsoft.com/office/powerpoint/2010/main" val="748725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ACF07-BF7F-0061-BDFA-1308C81D0055}"/>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7C8381-886B-84C6-5506-E8BEE97C164F}"/>
              </a:ext>
            </a:extLst>
          </p:cNvPr>
          <p:cNvSpPr>
            <a:spLocks noGrp="1"/>
          </p:cNvSpPr>
          <p:nvPr>
            <p:ph idx="1"/>
          </p:nvPr>
        </p:nvSpPr>
        <p:spPr>
          <a:xfrm>
            <a:off x="147638" y="1128713"/>
            <a:ext cx="11802856" cy="2300287"/>
          </a:xfrm>
        </p:spPr>
        <p:txBody>
          <a:bodyPr>
            <a:normAutofit fontScale="70000" lnSpcReduction="20000"/>
          </a:bodyPr>
          <a:lstStyle/>
          <a:p>
            <a:r>
              <a:rPr lang="en-IN" dirty="0"/>
              <a:t>Recalling</a:t>
            </a:r>
          </a:p>
          <a:p>
            <a:pPr lvl="1"/>
            <a:r>
              <a:rPr lang="en-IN" dirty="0"/>
              <a:t>Cluster memory items. Get </a:t>
            </a:r>
            <a:r>
              <a:rPr lang="en-IN" dirty="0" err="1"/>
              <a:t>topK</a:t>
            </a:r>
            <a:r>
              <a:rPr lang="en-IN" dirty="0"/>
              <a:t> semantically relevant memory item candidates from each cluster using SBERT.</a:t>
            </a:r>
          </a:p>
          <a:p>
            <a:pPr lvl="1"/>
            <a:r>
              <a:rPr lang="en-IN" dirty="0"/>
              <a:t>Let LLM choose best memory candidates from each cluster.</a:t>
            </a:r>
          </a:p>
          <a:p>
            <a:pPr lvl="1"/>
            <a:r>
              <a:rPr lang="en-IN" dirty="0"/>
              <a:t>Few-Shot-</a:t>
            </a:r>
            <a:r>
              <a:rPr lang="en-IN" dirty="0" err="1"/>
              <a:t>CoT</a:t>
            </a:r>
            <a:r>
              <a:rPr lang="en-IN" dirty="0"/>
              <a:t> with these memory items as extra context.</a:t>
            </a:r>
          </a:p>
          <a:p>
            <a:r>
              <a:rPr lang="en-IN" dirty="0"/>
              <a:t>Baselines</a:t>
            </a:r>
          </a:p>
          <a:p>
            <a:pPr lvl="1"/>
            <a:r>
              <a:rPr lang="en-IN" dirty="0" err="1"/>
              <a:t>MoT</a:t>
            </a:r>
            <a:r>
              <a:rPr lang="en-IN" dirty="0"/>
              <a:t> (no rationale): removes rationales in the retrieved memory and thus lets the LLM directly output the answer</a:t>
            </a:r>
          </a:p>
          <a:p>
            <a:pPr lvl="1"/>
            <a:r>
              <a:rPr lang="en-IN" dirty="0" err="1"/>
              <a:t>MoT</a:t>
            </a:r>
            <a:r>
              <a:rPr lang="en-IN" dirty="0"/>
              <a:t> (no thinking): keeps rationales in the retrieved memory but forces the LLM to directly answer the question without </a:t>
            </a:r>
            <a:r>
              <a:rPr lang="en-IN" dirty="0" err="1"/>
              <a:t>CoT</a:t>
            </a:r>
            <a:r>
              <a:rPr lang="en-IN" dirty="0"/>
              <a:t> at recall stage.</a:t>
            </a:r>
          </a:p>
        </p:txBody>
      </p:sp>
      <p:sp>
        <p:nvSpPr>
          <p:cNvPr id="6" name="Content Placeholder 5">
            <a:extLst>
              <a:ext uri="{FF2B5EF4-FFF2-40B4-BE49-F238E27FC236}">
                <a16:creationId xmlns:a16="http://schemas.microsoft.com/office/drawing/2014/main" id="{6DED038A-21CA-0056-9AAE-0FE0DD44E07E}"/>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3"/>
              </a:rPr>
              <a:t>Li, </a:t>
            </a:r>
            <a:r>
              <a:rPr lang="en-IN" b="0" i="0" dirty="0" err="1">
                <a:solidFill>
                  <a:srgbClr val="222222"/>
                </a:solidFill>
                <a:effectLst/>
                <a:latin typeface="Arial" panose="020B0604020202020204" pitchFamily="34" charset="0"/>
                <a:hlinkClick r:id="rId3"/>
              </a:rPr>
              <a:t>Xiaonan</a:t>
            </a:r>
            <a:r>
              <a:rPr lang="en-IN" b="0" i="0" dirty="0">
                <a:solidFill>
                  <a:srgbClr val="222222"/>
                </a:solidFill>
                <a:effectLst/>
                <a:latin typeface="Arial" panose="020B0604020202020204" pitchFamily="34" charset="0"/>
                <a:hlinkClick r:id="rId3"/>
              </a:rPr>
              <a:t>, and </a:t>
            </a:r>
            <a:r>
              <a:rPr lang="en-IN" b="0" i="0" dirty="0" err="1">
                <a:solidFill>
                  <a:srgbClr val="222222"/>
                </a:solidFill>
                <a:effectLst/>
                <a:latin typeface="Arial" panose="020B0604020202020204" pitchFamily="34" charset="0"/>
                <a:hlinkClick r:id="rId3"/>
              </a:rPr>
              <a:t>Xipeng</a:t>
            </a:r>
            <a:r>
              <a:rPr lang="en-IN" b="0" i="0" dirty="0">
                <a:solidFill>
                  <a:srgbClr val="222222"/>
                </a:solidFill>
                <a:effectLst/>
                <a:latin typeface="Arial" panose="020B0604020202020204" pitchFamily="34" charset="0"/>
                <a:hlinkClick r:id="rId3"/>
              </a:rPr>
              <a:t> Qiu. "</a:t>
            </a:r>
            <a:r>
              <a:rPr lang="en-IN" b="0" i="0" dirty="0" err="1">
                <a:solidFill>
                  <a:srgbClr val="222222"/>
                </a:solidFill>
                <a:effectLst/>
                <a:latin typeface="Arial" panose="020B0604020202020204" pitchFamily="34" charset="0"/>
                <a:hlinkClick r:id="rId3"/>
              </a:rPr>
              <a:t>MoT</a:t>
            </a:r>
            <a:r>
              <a:rPr lang="en-IN" b="0" i="0" dirty="0">
                <a:solidFill>
                  <a:srgbClr val="222222"/>
                </a:solidFill>
                <a:effectLst/>
                <a:latin typeface="Arial" panose="020B0604020202020204" pitchFamily="34" charset="0"/>
                <a:hlinkClick r:id="rId3"/>
              </a:rPr>
              <a:t>: Memory-of-Thought Enables ChatGPT to Self-Improve." In </a:t>
            </a:r>
            <a:r>
              <a:rPr lang="en-IN" b="0" i="1" dirty="0">
                <a:solidFill>
                  <a:srgbClr val="222222"/>
                </a:solidFill>
                <a:effectLst/>
                <a:latin typeface="Arial" panose="020B0604020202020204" pitchFamily="34" charset="0"/>
                <a:hlinkClick r:id="rId3"/>
              </a:rPr>
              <a:t>Proceedings of the 2023 Conference on Empirical Methods in Natural Language Processing</a:t>
            </a:r>
            <a:r>
              <a:rPr lang="en-IN" b="0" i="0" dirty="0">
                <a:solidFill>
                  <a:srgbClr val="222222"/>
                </a:solidFill>
                <a:effectLst/>
                <a:latin typeface="Arial" panose="020B0604020202020204" pitchFamily="34" charset="0"/>
                <a:hlinkClick r:id="rId3"/>
              </a:rPr>
              <a:t>, pp. 6354-6374. 2023.</a:t>
            </a:r>
            <a:endParaRPr lang="en-IN" dirty="0"/>
          </a:p>
        </p:txBody>
      </p:sp>
      <p:sp>
        <p:nvSpPr>
          <p:cNvPr id="9" name="Content Placeholder 8">
            <a:extLst>
              <a:ext uri="{FF2B5EF4-FFF2-40B4-BE49-F238E27FC236}">
                <a16:creationId xmlns:a16="http://schemas.microsoft.com/office/drawing/2014/main" id="{7829CA41-40EA-7B42-ECB6-8ABEF08C492A}"/>
              </a:ext>
            </a:extLst>
          </p:cNvPr>
          <p:cNvSpPr>
            <a:spLocks noGrp="1"/>
          </p:cNvSpPr>
          <p:nvPr>
            <p:ph idx="14"/>
          </p:nvPr>
        </p:nvSpPr>
        <p:spPr>
          <a:xfrm>
            <a:off x="4430713" y="5904864"/>
            <a:ext cx="4449127" cy="391161"/>
          </a:xfrm>
        </p:spPr>
        <p:txBody>
          <a:bodyPr>
            <a:normAutofit/>
          </a:bodyPr>
          <a:lstStyle/>
          <a:p>
            <a:pPr marL="0" indent="0">
              <a:buNone/>
            </a:pPr>
            <a:r>
              <a:rPr lang="en-IN" sz="1400" b="1" dirty="0" err="1"/>
              <a:t>MoT</a:t>
            </a:r>
            <a:r>
              <a:rPr lang="en-IN" sz="1400" b="1" dirty="0"/>
              <a:t> exceeds Few-Shot-</a:t>
            </a:r>
            <a:r>
              <a:rPr lang="en-IN" sz="1400" b="1" dirty="0" err="1"/>
              <a:t>CoT</a:t>
            </a:r>
            <a:r>
              <a:rPr lang="en-IN" sz="1400" b="1" dirty="0"/>
              <a:t> and Zero-Shot-</a:t>
            </a:r>
            <a:r>
              <a:rPr lang="en-IN" sz="1400" b="1" dirty="0" err="1"/>
              <a:t>CoT</a:t>
            </a:r>
            <a:endParaRPr lang="en-IN" sz="1400" b="1" dirty="0"/>
          </a:p>
        </p:txBody>
      </p:sp>
      <p:sp>
        <p:nvSpPr>
          <p:cNvPr id="7" name="Title 6">
            <a:extLst>
              <a:ext uri="{FF2B5EF4-FFF2-40B4-BE49-F238E27FC236}">
                <a16:creationId xmlns:a16="http://schemas.microsoft.com/office/drawing/2014/main" id="{50541AF2-ED51-4B29-881C-21A83831482A}"/>
              </a:ext>
            </a:extLst>
          </p:cNvPr>
          <p:cNvSpPr>
            <a:spLocks noGrp="1"/>
          </p:cNvSpPr>
          <p:nvPr>
            <p:ph type="title"/>
          </p:nvPr>
        </p:nvSpPr>
        <p:spPr/>
        <p:txBody>
          <a:bodyPr/>
          <a:lstStyle/>
          <a:p>
            <a:r>
              <a:rPr lang="en-IN" dirty="0" err="1"/>
              <a:t>MoT</a:t>
            </a:r>
            <a:r>
              <a:rPr lang="en-IN" dirty="0"/>
              <a:t>: Memory-of-Thought</a:t>
            </a:r>
          </a:p>
        </p:txBody>
      </p:sp>
      <p:sp>
        <p:nvSpPr>
          <p:cNvPr id="5" name="Slide Number Placeholder 4">
            <a:extLst>
              <a:ext uri="{FF2B5EF4-FFF2-40B4-BE49-F238E27FC236}">
                <a16:creationId xmlns:a16="http://schemas.microsoft.com/office/drawing/2014/main" id="{9983C84C-D2DF-49C7-64C6-C32AF89F7944}"/>
              </a:ext>
            </a:extLst>
          </p:cNvPr>
          <p:cNvSpPr>
            <a:spLocks noGrp="1"/>
          </p:cNvSpPr>
          <p:nvPr>
            <p:ph type="sldNum" sz="quarter" idx="12"/>
          </p:nvPr>
        </p:nvSpPr>
        <p:spPr/>
        <p:txBody>
          <a:bodyPr/>
          <a:lstStyle/>
          <a:p>
            <a:fld id="{AE17A532-D286-470D-AE82-1500C848B688}" type="slidenum">
              <a:rPr lang="en-US" smtClean="0"/>
              <a:pPr/>
              <a:t>41</a:t>
            </a:fld>
            <a:endParaRPr lang="en-US" dirty="0"/>
          </a:p>
        </p:txBody>
      </p:sp>
      <p:sp>
        <p:nvSpPr>
          <p:cNvPr id="4" name="Footer Placeholder 3">
            <a:extLst>
              <a:ext uri="{FF2B5EF4-FFF2-40B4-BE49-F238E27FC236}">
                <a16:creationId xmlns:a16="http://schemas.microsoft.com/office/drawing/2014/main" id="{ADAA3D9C-ADED-915A-A34C-0259E750FC6F}"/>
              </a:ext>
            </a:extLst>
          </p:cNvPr>
          <p:cNvSpPr>
            <a:spLocks noGrp="1"/>
          </p:cNvSpPr>
          <p:nvPr>
            <p:ph type="ftr" sz="quarter" idx="11"/>
          </p:nvPr>
        </p:nvSpPr>
        <p:spPr/>
        <p:txBody>
          <a:bodyPr/>
          <a:lstStyle/>
          <a:p>
            <a:r>
              <a:rPr lang="en-IN"/>
              <a:t>KR 2024: LLMs are Human-like Annotators</a:t>
            </a:r>
            <a:endParaRPr lang="en-US" dirty="0"/>
          </a:p>
        </p:txBody>
      </p:sp>
      <p:pic>
        <p:nvPicPr>
          <p:cNvPr id="2" name="Picture 1">
            <a:extLst>
              <a:ext uri="{FF2B5EF4-FFF2-40B4-BE49-F238E27FC236}">
                <a16:creationId xmlns:a16="http://schemas.microsoft.com/office/drawing/2014/main" id="{65C7A4A8-5234-C91E-BE85-DEB687F847A7}"/>
              </a:ext>
            </a:extLst>
          </p:cNvPr>
          <p:cNvPicPr>
            <a:picLocks noChangeAspect="1"/>
          </p:cNvPicPr>
          <p:nvPr/>
        </p:nvPicPr>
        <p:blipFill>
          <a:blip r:embed="rId4"/>
          <a:srcRect b="11130"/>
          <a:stretch/>
        </p:blipFill>
        <p:spPr>
          <a:xfrm>
            <a:off x="1708149" y="3494631"/>
            <a:ext cx="9109075" cy="2410233"/>
          </a:xfrm>
          <a:prstGeom prst="rect">
            <a:avLst/>
          </a:prstGeom>
        </p:spPr>
      </p:pic>
    </p:spTree>
    <p:extLst>
      <p:ext uri="{BB962C8B-B14F-4D97-AF65-F5344CB8AC3E}">
        <p14:creationId xmlns:p14="http://schemas.microsoft.com/office/powerpoint/2010/main" val="2247605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AF23D-5AB8-53B4-09CC-0A9E7EB16EFA}"/>
              </a:ext>
            </a:extLst>
          </p:cNvPr>
          <p:cNvSpPr>
            <a:spLocks noGrp="1"/>
          </p:cNvSpPr>
          <p:nvPr>
            <p:ph idx="1"/>
          </p:nvPr>
        </p:nvSpPr>
        <p:spPr>
          <a:xfrm>
            <a:off x="147638" y="3606635"/>
            <a:ext cx="5805487" cy="2689390"/>
          </a:xfrm>
        </p:spPr>
        <p:txBody>
          <a:bodyPr>
            <a:normAutofit fontScale="85000" lnSpcReduction="20000"/>
          </a:bodyPr>
          <a:lstStyle/>
          <a:p>
            <a:r>
              <a:rPr lang="en-IN" dirty="0"/>
              <a:t>Unsupervised, graph-based selective annotation method, vote-k, to select diverse, representative examples to annotate. </a:t>
            </a:r>
          </a:p>
          <a:p>
            <a:pPr lvl="1"/>
            <a:r>
              <a:rPr lang="en-IN" dirty="0"/>
              <a:t>Graph with each sample as node and SBERT sim to build edges.</a:t>
            </a:r>
          </a:p>
          <a:p>
            <a:pPr lvl="1"/>
            <a:r>
              <a:rPr lang="en-IN" dirty="0"/>
              <a:t>Choose high degree nodes where with degree discounting for already chosen nodes.</a:t>
            </a:r>
          </a:p>
          <a:p>
            <a:pPr lvl="1"/>
            <a:r>
              <a:rPr lang="en-IN" dirty="0"/>
              <a:t>Choose samples with model confidence scores from each of the 10 buckets.</a:t>
            </a:r>
          </a:p>
        </p:txBody>
      </p:sp>
      <p:sp>
        <p:nvSpPr>
          <p:cNvPr id="6" name="Content Placeholder 5">
            <a:extLst>
              <a:ext uri="{FF2B5EF4-FFF2-40B4-BE49-F238E27FC236}">
                <a16:creationId xmlns:a16="http://schemas.microsoft.com/office/drawing/2014/main" id="{0E9AE957-7D27-F414-B209-EE2531583EB7}"/>
              </a:ext>
            </a:extLst>
          </p:cNvPr>
          <p:cNvSpPr>
            <a:spLocks noGrp="1"/>
          </p:cNvSpPr>
          <p:nvPr>
            <p:ph idx="13"/>
          </p:nvPr>
        </p:nvSpPr>
        <p:spPr/>
        <p:txBody>
          <a:bodyPr/>
          <a:lstStyle/>
          <a:p>
            <a:r>
              <a:rPr lang="en-IN" b="0" i="0" dirty="0" err="1">
                <a:solidFill>
                  <a:srgbClr val="222222"/>
                </a:solidFill>
                <a:effectLst/>
                <a:latin typeface="Arial" panose="020B0604020202020204" pitchFamily="34" charset="0"/>
                <a:hlinkClick r:id="rId2"/>
              </a:rPr>
              <a:t>Hongjin</a:t>
            </a:r>
            <a:r>
              <a:rPr lang="en-IN" b="0" i="0" dirty="0">
                <a:solidFill>
                  <a:srgbClr val="222222"/>
                </a:solidFill>
                <a:effectLst/>
                <a:latin typeface="Arial" panose="020B0604020202020204" pitchFamily="34" charset="0"/>
                <a:hlinkClick r:id="rId2"/>
              </a:rPr>
              <a:t>, S. U., </a:t>
            </a:r>
            <a:r>
              <a:rPr lang="en-IN" b="0" i="0" dirty="0" err="1">
                <a:solidFill>
                  <a:srgbClr val="222222"/>
                </a:solidFill>
                <a:effectLst/>
                <a:latin typeface="Arial" panose="020B0604020202020204" pitchFamily="34" charset="0"/>
                <a:hlinkClick r:id="rId2"/>
              </a:rPr>
              <a:t>Jungo</a:t>
            </a:r>
            <a:r>
              <a:rPr lang="en-IN" b="0" i="0" dirty="0">
                <a:solidFill>
                  <a:srgbClr val="222222"/>
                </a:solidFill>
                <a:effectLst/>
                <a:latin typeface="Arial" panose="020B0604020202020204" pitchFamily="34" charset="0"/>
                <a:hlinkClick r:id="rId2"/>
              </a:rPr>
              <a:t> Kasai, Chen Henry Wu, </a:t>
            </a:r>
            <a:r>
              <a:rPr lang="en-IN" b="0" i="0" dirty="0" err="1">
                <a:solidFill>
                  <a:srgbClr val="222222"/>
                </a:solidFill>
                <a:effectLst/>
                <a:latin typeface="Arial" panose="020B0604020202020204" pitchFamily="34" charset="0"/>
                <a:hlinkClick r:id="rId2"/>
              </a:rPr>
              <a:t>Weijia</a:t>
            </a:r>
            <a:r>
              <a:rPr lang="en-IN" b="0" i="0" dirty="0">
                <a:solidFill>
                  <a:srgbClr val="222222"/>
                </a:solidFill>
                <a:effectLst/>
                <a:latin typeface="Arial" panose="020B0604020202020204" pitchFamily="34" charset="0"/>
                <a:hlinkClick r:id="rId2"/>
              </a:rPr>
              <a:t> Shi, </a:t>
            </a:r>
            <a:r>
              <a:rPr lang="en-IN" b="0" i="0" dirty="0" err="1">
                <a:solidFill>
                  <a:srgbClr val="222222"/>
                </a:solidFill>
                <a:effectLst/>
                <a:latin typeface="Arial" panose="020B0604020202020204" pitchFamily="34" charset="0"/>
                <a:hlinkClick r:id="rId2"/>
              </a:rPr>
              <a:t>Tianlu</a:t>
            </a:r>
            <a:r>
              <a:rPr lang="en-IN" b="0" i="0" dirty="0">
                <a:solidFill>
                  <a:srgbClr val="222222"/>
                </a:solidFill>
                <a:effectLst/>
                <a:latin typeface="Arial" panose="020B0604020202020204" pitchFamily="34" charset="0"/>
                <a:hlinkClick r:id="rId2"/>
              </a:rPr>
              <a:t> Wang, Jiayi Xin, Rui Zhang et al. "Selective annotation makes language models better few-shot learners." In </a:t>
            </a:r>
            <a:r>
              <a:rPr lang="en-IN" b="0" i="1" dirty="0">
                <a:solidFill>
                  <a:srgbClr val="222222"/>
                </a:solidFill>
                <a:effectLst/>
                <a:latin typeface="Arial" panose="020B0604020202020204" pitchFamily="34" charset="0"/>
                <a:hlinkClick r:id="rId2"/>
              </a:rPr>
              <a:t>ICLR</a:t>
            </a:r>
            <a:r>
              <a:rPr lang="en-IN" b="0" i="0" dirty="0">
                <a:solidFill>
                  <a:srgbClr val="222222"/>
                </a:solidFill>
                <a:effectLst/>
                <a:latin typeface="Arial" panose="020B0604020202020204" pitchFamily="34" charset="0"/>
                <a:hlinkClick r:id="rId2"/>
              </a:rPr>
              <a:t>. 2022.</a:t>
            </a:r>
            <a:endParaRPr lang="en-IN" dirty="0"/>
          </a:p>
        </p:txBody>
      </p:sp>
      <p:sp>
        <p:nvSpPr>
          <p:cNvPr id="7" name="Title 6">
            <a:extLst>
              <a:ext uri="{FF2B5EF4-FFF2-40B4-BE49-F238E27FC236}">
                <a16:creationId xmlns:a16="http://schemas.microsoft.com/office/drawing/2014/main" id="{66BF23DB-A90E-4937-B0F2-4EFF1C1BD587}"/>
              </a:ext>
            </a:extLst>
          </p:cNvPr>
          <p:cNvSpPr>
            <a:spLocks noGrp="1"/>
          </p:cNvSpPr>
          <p:nvPr>
            <p:ph type="title"/>
          </p:nvPr>
        </p:nvSpPr>
        <p:spPr/>
        <p:txBody>
          <a:bodyPr>
            <a:normAutofit/>
          </a:bodyPr>
          <a:lstStyle/>
          <a:p>
            <a:r>
              <a:rPr lang="en-IN" dirty="0"/>
              <a:t>Selective annotation and Prompt retrieval</a:t>
            </a:r>
          </a:p>
        </p:txBody>
      </p:sp>
      <p:sp>
        <p:nvSpPr>
          <p:cNvPr id="5" name="Slide Number Placeholder 4">
            <a:extLst>
              <a:ext uri="{FF2B5EF4-FFF2-40B4-BE49-F238E27FC236}">
                <a16:creationId xmlns:a16="http://schemas.microsoft.com/office/drawing/2014/main" id="{EC7E7F98-DA22-F926-B18C-1E020248BE4C}"/>
              </a:ext>
            </a:extLst>
          </p:cNvPr>
          <p:cNvSpPr>
            <a:spLocks noGrp="1"/>
          </p:cNvSpPr>
          <p:nvPr>
            <p:ph type="sldNum" sz="quarter" idx="12"/>
          </p:nvPr>
        </p:nvSpPr>
        <p:spPr/>
        <p:txBody>
          <a:bodyPr/>
          <a:lstStyle/>
          <a:p>
            <a:fld id="{AE17A532-D286-470D-AE82-1500C848B688}" type="slidenum">
              <a:rPr lang="en-US" smtClean="0"/>
              <a:pPr/>
              <a:t>42</a:t>
            </a:fld>
            <a:endParaRPr lang="en-US" dirty="0"/>
          </a:p>
        </p:txBody>
      </p:sp>
      <p:sp>
        <p:nvSpPr>
          <p:cNvPr id="4" name="Footer Placeholder 3">
            <a:extLst>
              <a:ext uri="{FF2B5EF4-FFF2-40B4-BE49-F238E27FC236}">
                <a16:creationId xmlns:a16="http://schemas.microsoft.com/office/drawing/2014/main" id="{285F4B10-D03B-5BFE-11BD-BA0A0F513DD2}"/>
              </a:ext>
            </a:extLst>
          </p:cNvPr>
          <p:cNvSpPr>
            <a:spLocks noGrp="1"/>
          </p:cNvSpPr>
          <p:nvPr>
            <p:ph type="ftr" sz="quarter" idx="11"/>
          </p:nvPr>
        </p:nvSpPr>
        <p:spPr/>
        <p:txBody>
          <a:bodyPr/>
          <a:lstStyle/>
          <a:p>
            <a:r>
              <a:rPr lang="en-IN"/>
              <a:t>KR 2024: LLMs are Human-like Annotators</a:t>
            </a:r>
            <a:endParaRPr lang="en-US" dirty="0"/>
          </a:p>
        </p:txBody>
      </p:sp>
      <p:pic>
        <p:nvPicPr>
          <p:cNvPr id="14" name="Content Placeholder 10">
            <a:extLst>
              <a:ext uri="{FF2B5EF4-FFF2-40B4-BE49-F238E27FC236}">
                <a16:creationId xmlns:a16="http://schemas.microsoft.com/office/drawing/2014/main" id="{D2E6364D-D4F3-796F-E3FC-53181F166564}"/>
              </a:ext>
            </a:extLst>
          </p:cNvPr>
          <p:cNvPicPr>
            <a:picLocks noChangeAspect="1"/>
          </p:cNvPicPr>
          <p:nvPr/>
        </p:nvPicPr>
        <p:blipFill>
          <a:blip r:embed="rId3"/>
          <a:srcRect r="30391"/>
          <a:stretch/>
        </p:blipFill>
        <p:spPr>
          <a:xfrm>
            <a:off x="147638" y="1028084"/>
            <a:ext cx="6208915" cy="2342000"/>
          </a:xfrm>
          <a:prstGeom prst="rect">
            <a:avLst/>
          </a:prstGeom>
        </p:spPr>
      </p:pic>
      <p:sp>
        <p:nvSpPr>
          <p:cNvPr id="3" name="TextBox 2">
            <a:extLst>
              <a:ext uri="{FF2B5EF4-FFF2-40B4-BE49-F238E27FC236}">
                <a16:creationId xmlns:a16="http://schemas.microsoft.com/office/drawing/2014/main" id="{01E8104D-8612-555F-321C-175761BDF759}"/>
              </a:ext>
            </a:extLst>
          </p:cNvPr>
          <p:cNvSpPr txBox="1"/>
          <p:nvPr/>
        </p:nvSpPr>
        <p:spPr>
          <a:xfrm>
            <a:off x="6262687" y="3065795"/>
            <a:ext cx="3062851" cy="738664"/>
          </a:xfrm>
          <a:prstGeom prst="rect">
            <a:avLst/>
          </a:prstGeom>
          <a:noFill/>
        </p:spPr>
        <p:txBody>
          <a:bodyPr wrap="square">
            <a:spAutoFit/>
          </a:bodyPr>
          <a:lstStyle/>
          <a:p>
            <a:pPr marL="0" indent="0">
              <a:buNone/>
            </a:pPr>
            <a:r>
              <a:rPr lang="en-IN" sz="1400" b="1" dirty="0"/>
              <a:t>ICL perf over varying annotation budgets for </a:t>
            </a:r>
            <a:r>
              <a:rPr lang="en-IN" sz="1400" b="1" dirty="0" err="1"/>
              <a:t>HellaSwag</a:t>
            </a:r>
            <a:r>
              <a:rPr lang="en-IN" sz="1400" b="1" dirty="0"/>
              <a:t> commonsense reasoning. LLM=GPT-J</a:t>
            </a:r>
          </a:p>
        </p:txBody>
      </p:sp>
      <p:sp>
        <p:nvSpPr>
          <p:cNvPr id="10" name="Content Placeholder 9">
            <a:extLst>
              <a:ext uri="{FF2B5EF4-FFF2-40B4-BE49-F238E27FC236}">
                <a16:creationId xmlns:a16="http://schemas.microsoft.com/office/drawing/2014/main" id="{61161D4B-0447-A180-C348-E7EE368D8E46}"/>
              </a:ext>
            </a:extLst>
          </p:cNvPr>
          <p:cNvSpPr>
            <a:spLocks noGrp="1"/>
          </p:cNvSpPr>
          <p:nvPr>
            <p:ph idx="14"/>
          </p:nvPr>
        </p:nvSpPr>
        <p:spPr>
          <a:xfrm>
            <a:off x="6234113" y="4013199"/>
            <a:ext cx="5805487" cy="2282826"/>
          </a:xfrm>
        </p:spPr>
        <p:txBody>
          <a:bodyPr/>
          <a:lstStyle/>
          <a:p>
            <a:r>
              <a:rPr lang="en-IN" dirty="0"/>
              <a:t>GPT-J with 6B parameters.</a:t>
            </a:r>
          </a:p>
          <a:p>
            <a:endParaRPr lang="en-IN" dirty="0"/>
          </a:p>
        </p:txBody>
      </p:sp>
      <p:pic>
        <p:nvPicPr>
          <p:cNvPr id="11" name="Content Placeholder 10">
            <a:extLst>
              <a:ext uri="{FF2B5EF4-FFF2-40B4-BE49-F238E27FC236}">
                <a16:creationId xmlns:a16="http://schemas.microsoft.com/office/drawing/2014/main" id="{CC76A45F-F63D-91F3-488E-1DFA0A325074}"/>
              </a:ext>
            </a:extLst>
          </p:cNvPr>
          <p:cNvPicPr>
            <a:picLocks noChangeAspect="1"/>
          </p:cNvPicPr>
          <p:nvPr/>
        </p:nvPicPr>
        <p:blipFill>
          <a:blip r:embed="rId4"/>
          <a:srcRect l="35864" t="3232" b="83207"/>
          <a:stretch/>
        </p:blipFill>
        <p:spPr>
          <a:xfrm>
            <a:off x="6563360" y="4532736"/>
            <a:ext cx="5378169" cy="1459182"/>
          </a:xfrm>
          <a:prstGeom prst="rect">
            <a:avLst/>
          </a:prstGeom>
        </p:spPr>
      </p:pic>
      <p:pic>
        <p:nvPicPr>
          <p:cNvPr id="12" name="Picture 11">
            <a:extLst>
              <a:ext uri="{FF2B5EF4-FFF2-40B4-BE49-F238E27FC236}">
                <a16:creationId xmlns:a16="http://schemas.microsoft.com/office/drawing/2014/main" id="{96A16189-4C0D-32F0-61C7-E3373B8508EA}"/>
              </a:ext>
            </a:extLst>
          </p:cNvPr>
          <p:cNvPicPr>
            <a:picLocks noChangeAspect="1"/>
          </p:cNvPicPr>
          <p:nvPr/>
        </p:nvPicPr>
        <p:blipFill>
          <a:blip r:embed="rId5"/>
          <a:srcRect t="14085" r="66185" b="5305"/>
          <a:stretch/>
        </p:blipFill>
        <p:spPr>
          <a:xfrm>
            <a:off x="6698138" y="1080988"/>
            <a:ext cx="2148839" cy="1990348"/>
          </a:xfrm>
          <a:prstGeom prst="rect">
            <a:avLst/>
          </a:prstGeom>
        </p:spPr>
      </p:pic>
      <p:pic>
        <p:nvPicPr>
          <p:cNvPr id="20" name="Picture 19">
            <a:extLst>
              <a:ext uri="{FF2B5EF4-FFF2-40B4-BE49-F238E27FC236}">
                <a16:creationId xmlns:a16="http://schemas.microsoft.com/office/drawing/2014/main" id="{09795DF0-8747-1A9D-EBAE-833F47DAB47B}"/>
              </a:ext>
            </a:extLst>
          </p:cNvPr>
          <p:cNvPicPr>
            <a:picLocks noChangeAspect="1"/>
          </p:cNvPicPr>
          <p:nvPr/>
        </p:nvPicPr>
        <p:blipFill>
          <a:blip r:embed="rId6"/>
          <a:stretch>
            <a:fillRect/>
          </a:stretch>
        </p:blipFill>
        <p:spPr>
          <a:xfrm>
            <a:off x="8895184" y="1475304"/>
            <a:ext cx="1024107" cy="156801"/>
          </a:xfrm>
          <a:prstGeom prst="rect">
            <a:avLst/>
          </a:prstGeom>
        </p:spPr>
      </p:pic>
      <p:pic>
        <p:nvPicPr>
          <p:cNvPr id="22" name="Picture 21">
            <a:extLst>
              <a:ext uri="{FF2B5EF4-FFF2-40B4-BE49-F238E27FC236}">
                <a16:creationId xmlns:a16="http://schemas.microsoft.com/office/drawing/2014/main" id="{C1A374EE-EE35-ED3B-D9E4-E89AA079B838}"/>
              </a:ext>
            </a:extLst>
          </p:cNvPr>
          <p:cNvPicPr>
            <a:picLocks noChangeAspect="1"/>
          </p:cNvPicPr>
          <p:nvPr/>
        </p:nvPicPr>
        <p:blipFill>
          <a:blip r:embed="rId7"/>
          <a:stretch>
            <a:fillRect/>
          </a:stretch>
        </p:blipFill>
        <p:spPr>
          <a:xfrm>
            <a:off x="8895184" y="1830468"/>
            <a:ext cx="955507" cy="151901"/>
          </a:xfrm>
          <a:prstGeom prst="rect">
            <a:avLst/>
          </a:prstGeom>
        </p:spPr>
      </p:pic>
      <p:pic>
        <p:nvPicPr>
          <p:cNvPr id="24" name="Picture 23">
            <a:extLst>
              <a:ext uri="{FF2B5EF4-FFF2-40B4-BE49-F238E27FC236}">
                <a16:creationId xmlns:a16="http://schemas.microsoft.com/office/drawing/2014/main" id="{C36BC47E-C960-B8AF-6E29-EE42D1C094CB}"/>
              </a:ext>
            </a:extLst>
          </p:cNvPr>
          <p:cNvPicPr>
            <a:picLocks noChangeAspect="1"/>
          </p:cNvPicPr>
          <p:nvPr/>
        </p:nvPicPr>
        <p:blipFill>
          <a:blip r:embed="rId8"/>
          <a:stretch>
            <a:fillRect/>
          </a:stretch>
        </p:blipFill>
        <p:spPr>
          <a:xfrm>
            <a:off x="8895184" y="2179609"/>
            <a:ext cx="1063307" cy="171501"/>
          </a:xfrm>
          <a:prstGeom prst="rect">
            <a:avLst/>
          </a:prstGeom>
        </p:spPr>
      </p:pic>
      <p:pic>
        <p:nvPicPr>
          <p:cNvPr id="26" name="Picture 25">
            <a:extLst>
              <a:ext uri="{FF2B5EF4-FFF2-40B4-BE49-F238E27FC236}">
                <a16:creationId xmlns:a16="http://schemas.microsoft.com/office/drawing/2014/main" id="{A590506D-727B-B8B9-898F-C87A3B31D32C}"/>
              </a:ext>
            </a:extLst>
          </p:cNvPr>
          <p:cNvPicPr>
            <a:picLocks noChangeAspect="1"/>
          </p:cNvPicPr>
          <p:nvPr/>
        </p:nvPicPr>
        <p:blipFill>
          <a:blip r:embed="rId9"/>
          <a:stretch>
            <a:fillRect/>
          </a:stretch>
        </p:blipFill>
        <p:spPr>
          <a:xfrm>
            <a:off x="8895184" y="2552843"/>
            <a:ext cx="999607" cy="151901"/>
          </a:xfrm>
          <a:prstGeom prst="rect">
            <a:avLst/>
          </a:prstGeom>
        </p:spPr>
      </p:pic>
      <p:pic>
        <p:nvPicPr>
          <p:cNvPr id="27" name="Picture 26">
            <a:extLst>
              <a:ext uri="{FF2B5EF4-FFF2-40B4-BE49-F238E27FC236}">
                <a16:creationId xmlns:a16="http://schemas.microsoft.com/office/drawing/2014/main" id="{F72E233E-C941-6470-0589-8FFAA7DB57B2}"/>
              </a:ext>
            </a:extLst>
          </p:cNvPr>
          <p:cNvPicPr>
            <a:picLocks noChangeAspect="1"/>
          </p:cNvPicPr>
          <p:nvPr/>
        </p:nvPicPr>
        <p:blipFill>
          <a:blip r:embed="rId10"/>
          <a:srcRect t="11316" r="65385"/>
          <a:stretch/>
        </p:blipFill>
        <p:spPr>
          <a:xfrm>
            <a:off x="10023980" y="1159407"/>
            <a:ext cx="2015620" cy="1949310"/>
          </a:xfrm>
          <a:prstGeom prst="rect">
            <a:avLst/>
          </a:prstGeom>
        </p:spPr>
      </p:pic>
      <p:sp>
        <p:nvSpPr>
          <p:cNvPr id="28" name="TextBox 27">
            <a:extLst>
              <a:ext uri="{FF2B5EF4-FFF2-40B4-BE49-F238E27FC236}">
                <a16:creationId xmlns:a16="http://schemas.microsoft.com/office/drawing/2014/main" id="{756E4600-C61B-B0A1-5458-3F96FE3CEBAB}"/>
              </a:ext>
            </a:extLst>
          </p:cNvPr>
          <p:cNvSpPr txBox="1"/>
          <p:nvPr/>
        </p:nvSpPr>
        <p:spPr>
          <a:xfrm>
            <a:off x="10005752" y="3161502"/>
            <a:ext cx="3062851" cy="307777"/>
          </a:xfrm>
          <a:prstGeom prst="rect">
            <a:avLst/>
          </a:prstGeom>
          <a:noFill/>
        </p:spPr>
        <p:txBody>
          <a:bodyPr wrap="square">
            <a:spAutoFit/>
          </a:bodyPr>
          <a:lstStyle/>
          <a:p>
            <a:pPr marL="0" indent="0">
              <a:buNone/>
            </a:pPr>
            <a:r>
              <a:rPr lang="en-IN" sz="1400" b="1" dirty="0"/>
              <a:t>100 annotated examples</a:t>
            </a:r>
          </a:p>
        </p:txBody>
      </p:sp>
      <p:sp>
        <p:nvSpPr>
          <p:cNvPr id="2" name="TextBox 1">
            <a:extLst>
              <a:ext uri="{FF2B5EF4-FFF2-40B4-BE49-F238E27FC236}">
                <a16:creationId xmlns:a16="http://schemas.microsoft.com/office/drawing/2014/main" id="{76EF1F12-0C2E-52EF-0BDB-C9201F5CB7EF}"/>
              </a:ext>
            </a:extLst>
          </p:cNvPr>
          <p:cNvSpPr txBox="1"/>
          <p:nvPr/>
        </p:nvSpPr>
        <p:spPr>
          <a:xfrm>
            <a:off x="6698138" y="5935463"/>
            <a:ext cx="5061001" cy="369332"/>
          </a:xfrm>
          <a:prstGeom prst="rect">
            <a:avLst/>
          </a:prstGeom>
          <a:noFill/>
        </p:spPr>
        <p:txBody>
          <a:bodyPr wrap="none" rtlCol="0">
            <a:spAutoFit/>
          </a:bodyPr>
          <a:lstStyle/>
          <a:p>
            <a:r>
              <a:rPr lang="en-US" b="1" dirty="0"/>
              <a:t>Example from </a:t>
            </a:r>
            <a:r>
              <a:rPr lang="en-US" b="1" dirty="0" err="1"/>
              <a:t>HellaSwag</a:t>
            </a:r>
            <a:r>
              <a:rPr lang="en-US" b="1" dirty="0"/>
              <a:t> </a:t>
            </a:r>
            <a:r>
              <a:rPr lang="en-US" b="1" dirty="0" err="1"/>
              <a:t>CommonSense</a:t>
            </a:r>
            <a:r>
              <a:rPr lang="en-US" b="1" dirty="0"/>
              <a:t> Reasoning</a:t>
            </a:r>
            <a:endParaRPr lang="en-IN" b="1" dirty="0"/>
          </a:p>
        </p:txBody>
      </p:sp>
    </p:spTree>
    <p:extLst>
      <p:ext uri="{BB962C8B-B14F-4D97-AF65-F5344CB8AC3E}">
        <p14:creationId xmlns:p14="http://schemas.microsoft.com/office/powerpoint/2010/main" val="2324634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12AD0-064E-380E-6065-E4BC36BF3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778F6-AD17-BE11-E161-AC5FBCB21F9C}"/>
              </a:ext>
            </a:extLst>
          </p:cNvPr>
          <p:cNvSpPr>
            <a:spLocks noGrp="1"/>
          </p:cNvSpPr>
          <p:nvPr>
            <p:ph type="title"/>
          </p:nvPr>
        </p:nvSpPr>
        <p:spPr/>
        <p:txBody>
          <a:bodyPr>
            <a:normAutofit fontScale="90000"/>
          </a:bodyPr>
          <a:lstStyle/>
          <a:p>
            <a:r>
              <a:rPr lang="en-IN" dirty="0"/>
              <a:t>Generating Annotations for Reasoning Tasks using LLMs</a:t>
            </a:r>
          </a:p>
        </p:txBody>
      </p:sp>
      <p:sp>
        <p:nvSpPr>
          <p:cNvPr id="3" name="Content Placeholder 2">
            <a:extLst>
              <a:ext uri="{FF2B5EF4-FFF2-40B4-BE49-F238E27FC236}">
                <a16:creationId xmlns:a16="http://schemas.microsoft.com/office/drawing/2014/main" id="{1F650DBB-A551-938C-36C1-A3132E45D777}"/>
              </a:ext>
            </a:extLst>
          </p:cNvPr>
          <p:cNvSpPr>
            <a:spLocks noGrp="1"/>
          </p:cNvSpPr>
          <p:nvPr>
            <p:ph idx="1"/>
          </p:nvPr>
        </p:nvSpPr>
        <p:spPr/>
        <p:txBody>
          <a:bodyPr>
            <a:normAutofit/>
          </a:bodyPr>
          <a:lstStyle/>
          <a:p>
            <a:r>
              <a:rPr lang="en-IN" dirty="0"/>
              <a:t>Arithmetic Reasoning</a:t>
            </a:r>
          </a:p>
          <a:p>
            <a:r>
              <a:rPr lang="en-IN" dirty="0"/>
              <a:t>Commonsense Reasoning</a:t>
            </a:r>
          </a:p>
          <a:p>
            <a:r>
              <a:rPr lang="en-IN" b="1" dirty="0">
                <a:solidFill>
                  <a:srgbClr val="FF0000"/>
                </a:solidFill>
              </a:rPr>
              <a:t>Logical Reasoning</a:t>
            </a:r>
          </a:p>
          <a:p>
            <a:r>
              <a:rPr lang="en-IN" dirty="0"/>
              <a:t>Symbolic Reasoning </a:t>
            </a:r>
          </a:p>
        </p:txBody>
      </p:sp>
      <p:sp>
        <p:nvSpPr>
          <p:cNvPr id="4" name="Footer Placeholder 3">
            <a:extLst>
              <a:ext uri="{FF2B5EF4-FFF2-40B4-BE49-F238E27FC236}">
                <a16:creationId xmlns:a16="http://schemas.microsoft.com/office/drawing/2014/main" id="{17B0D8A2-B6B0-2E0E-2E24-BB89FCEB8C1B}"/>
              </a:ext>
            </a:extLst>
          </p:cNvPr>
          <p:cNvSpPr>
            <a:spLocks noGrp="1"/>
          </p:cNvSpPr>
          <p:nvPr>
            <p:ph type="ftr" sz="quarter" idx="11"/>
          </p:nvPr>
        </p:nvSpPr>
        <p:spPr/>
        <p:txBody>
          <a:bodyPr/>
          <a:lstStyle/>
          <a:p>
            <a:r>
              <a:rPr lang="en-IN"/>
              <a:t>KR 2024: LLMs are Human-like Annotators</a:t>
            </a:r>
            <a:endParaRPr lang="en-US" dirty="0"/>
          </a:p>
        </p:txBody>
      </p:sp>
      <p:sp>
        <p:nvSpPr>
          <p:cNvPr id="5" name="Slide Number Placeholder 4">
            <a:extLst>
              <a:ext uri="{FF2B5EF4-FFF2-40B4-BE49-F238E27FC236}">
                <a16:creationId xmlns:a16="http://schemas.microsoft.com/office/drawing/2014/main" id="{C0019C1F-2AA8-1A33-CDE5-042E65F92956}"/>
              </a:ext>
            </a:extLst>
          </p:cNvPr>
          <p:cNvSpPr>
            <a:spLocks noGrp="1"/>
          </p:cNvSpPr>
          <p:nvPr>
            <p:ph type="sldNum" sz="quarter" idx="12"/>
          </p:nvPr>
        </p:nvSpPr>
        <p:spPr/>
        <p:txBody>
          <a:bodyPr/>
          <a:lstStyle/>
          <a:p>
            <a:fld id="{AE17A532-D286-470D-AE82-1500C848B688}" type="slidenum">
              <a:rPr lang="en-US" smtClean="0"/>
              <a:pPr/>
              <a:t>43</a:t>
            </a:fld>
            <a:endParaRPr lang="en-US" dirty="0"/>
          </a:p>
        </p:txBody>
      </p:sp>
      <p:sp>
        <p:nvSpPr>
          <p:cNvPr id="6" name="Content Placeholder 5">
            <a:extLst>
              <a:ext uri="{FF2B5EF4-FFF2-40B4-BE49-F238E27FC236}">
                <a16:creationId xmlns:a16="http://schemas.microsoft.com/office/drawing/2014/main" id="{67804BCE-E28B-ED9A-4C61-A1710AFAAC88}"/>
              </a:ext>
            </a:extLst>
          </p:cNvPr>
          <p:cNvSpPr>
            <a:spLocks noGrp="1"/>
          </p:cNvSpPr>
          <p:nvPr>
            <p:ph idx="13"/>
          </p:nvPr>
        </p:nvSpPr>
        <p:spPr/>
        <p:txBody>
          <a:bodyPr/>
          <a:lstStyle/>
          <a:p>
            <a:endParaRPr lang="en-IN"/>
          </a:p>
        </p:txBody>
      </p:sp>
    </p:spTree>
    <p:extLst>
      <p:ext uri="{BB962C8B-B14F-4D97-AF65-F5344CB8AC3E}">
        <p14:creationId xmlns:p14="http://schemas.microsoft.com/office/powerpoint/2010/main" val="2380661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BB6C-5FD5-B609-F418-9A7C0E7E9E0B}"/>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FD21BB9-A29F-6CBF-2119-4655E30162A4}"/>
              </a:ext>
            </a:extLst>
          </p:cNvPr>
          <p:cNvSpPr>
            <a:spLocks noGrp="1"/>
          </p:cNvSpPr>
          <p:nvPr>
            <p:ph idx="1"/>
          </p:nvPr>
        </p:nvSpPr>
        <p:spPr>
          <a:xfrm>
            <a:off x="147638" y="988485"/>
            <a:ext cx="11891962" cy="1566755"/>
          </a:xfrm>
        </p:spPr>
        <p:txBody>
          <a:bodyPr>
            <a:normAutofit fontScale="70000" lnSpcReduction="20000"/>
          </a:bodyPr>
          <a:lstStyle/>
          <a:p>
            <a:r>
              <a:rPr lang="en-IN" dirty="0" err="1"/>
              <a:t>CoT</a:t>
            </a:r>
            <a:r>
              <a:rPr lang="en-IN" dirty="0"/>
              <a:t> needs </a:t>
            </a:r>
            <a:r>
              <a:rPr lang="en-IN" dirty="0" err="1"/>
              <a:t>labeled</a:t>
            </a:r>
            <a:r>
              <a:rPr lang="en-IN" dirty="0"/>
              <a:t> exemplars of the reasoning process. </a:t>
            </a:r>
          </a:p>
          <a:p>
            <a:r>
              <a:rPr lang="en-IN" dirty="0"/>
              <a:t>To solve problems, humans think about related problems or high-level knowledge.</a:t>
            </a:r>
          </a:p>
          <a:p>
            <a:r>
              <a:rPr lang="en-IN" dirty="0"/>
              <a:t>Analogical prompting</a:t>
            </a:r>
          </a:p>
          <a:p>
            <a:pPr lvl="1"/>
            <a:r>
              <a:rPr lang="en-IN" dirty="0"/>
              <a:t>Prompt LLMs to self-generate relevant exemplars in the context, before proceeding to solve the given problem. </a:t>
            </a:r>
          </a:p>
          <a:p>
            <a:pPr lvl="1"/>
            <a:r>
              <a:rPr lang="en-IN" dirty="0"/>
              <a:t>Avoids need for labelled exemplars. Can tailor the generated exemplars and knowledge to each problem</a:t>
            </a:r>
          </a:p>
        </p:txBody>
      </p:sp>
      <p:sp>
        <p:nvSpPr>
          <p:cNvPr id="6" name="Content Placeholder 5">
            <a:extLst>
              <a:ext uri="{FF2B5EF4-FFF2-40B4-BE49-F238E27FC236}">
                <a16:creationId xmlns:a16="http://schemas.microsoft.com/office/drawing/2014/main" id="{D926AA10-A3F3-44F0-4943-AD9B086E8F52}"/>
              </a:ext>
            </a:extLst>
          </p:cNvPr>
          <p:cNvSpPr>
            <a:spLocks noGrp="1"/>
          </p:cNvSpPr>
          <p:nvPr>
            <p:ph idx="13"/>
          </p:nvPr>
        </p:nvSpPr>
        <p:spPr/>
        <p:txBody>
          <a:bodyPr/>
          <a:lstStyle/>
          <a:p>
            <a:r>
              <a:rPr lang="en-IN" b="0" i="0" dirty="0" err="1">
                <a:solidFill>
                  <a:srgbClr val="222222"/>
                </a:solidFill>
                <a:effectLst/>
                <a:latin typeface="Arial" panose="020B0604020202020204" pitchFamily="34" charset="0"/>
                <a:hlinkClick r:id="rId2"/>
              </a:rPr>
              <a:t>Yasunaga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Michihiro</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Xinyun</a:t>
            </a:r>
            <a:r>
              <a:rPr lang="en-IN" b="0" i="0" dirty="0">
                <a:solidFill>
                  <a:srgbClr val="222222"/>
                </a:solidFill>
                <a:effectLst/>
                <a:latin typeface="Arial" panose="020B0604020202020204" pitchFamily="34" charset="0"/>
                <a:hlinkClick r:id="rId2"/>
              </a:rPr>
              <a:t> Chen, </a:t>
            </a:r>
            <a:r>
              <a:rPr lang="en-IN" b="0" i="0" dirty="0" err="1">
                <a:solidFill>
                  <a:srgbClr val="222222"/>
                </a:solidFill>
                <a:effectLst/>
                <a:latin typeface="Arial" panose="020B0604020202020204" pitchFamily="34" charset="0"/>
                <a:hlinkClick r:id="rId2"/>
              </a:rPr>
              <a:t>Yujia</a:t>
            </a:r>
            <a:r>
              <a:rPr lang="en-IN" b="0" i="0" dirty="0">
                <a:solidFill>
                  <a:srgbClr val="222222"/>
                </a:solidFill>
                <a:effectLst/>
                <a:latin typeface="Arial" panose="020B0604020202020204" pitchFamily="34" charset="0"/>
                <a:hlinkClick r:id="rId2"/>
              </a:rPr>
              <a:t> Li, </a:t>
            </a:r>
            <a:r>
              <a:rPr lang="en-IN" b="0" i="0" dirty="0" err="1">
                <a:solidFill>
                  <a:srgbClr val="222222"/>
                </a:solidFill>
                <a:effectLst/>
                <a:latin typeface="Arial" panose="020B0604020202020204" pitchFamily="34" charset="0"/>
                <a:hlinkClick r:id="rId2"/>
              </a:rPr>
              <a:t>Panupong</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Pasupat</a:t>
            </a:r>
            <a:r>
              <a:rPr lang="en-IN" b="0" i="0" dirty="0">
                <a:solidFill>
                  <a:srgbClr val="222222"/>
                </a:solidFill>
                <a:effectLst/>
                <a:latin typeface="Arial" panose="020B0604020202020204" pitchFamily="34" charset="0"/>
                <a:hlinkClick r:id="rId2"/>
              </a:rPr>
              <a:t>, Jure </a:t>
            </a:r>
            <a:r>
              <a:rPr lang="en-IN" b="0" i="0" dirty="0" err="1">
                <a:solidFill>
                  <a:srgbClr val="222222"/>
                </a:solidFill>
                <a:effectLst/>
                <a:latin typeface="Arial" panose="020B0604020202020204" pitchFamily="34" charset="0"/>
                <a:hlinkClick r:id="rId2"/>
              </a:rPr>
              <a:t>Leskovec</a:t>
            </a:r>
            <a:r>
              <a:rPr lang="en-IN" b="0" i="0" dirty="0">
                <a:solidFill>
                  <a:srgbClr val="222222"/>
                </a:solidFill>
                <a:effectLst/>
                <a:latin typeface="Arial" panose="020B0604020202020204" pitchFamily="34" charset="0"/>
                <a:hlinkClick r:id="rId2"/>
              </a:rPr>
              <a:t>, Percy Liang, Ed H. Chi, and Denny Zhou. "Large Language Models as Analogical Reasoners." In </a:t>
            </a:r>
            <a:r>
              <a:rPr lang="en-IN" b="0" i="1" dirty="0">
                <a:solidFill>
                  <a:srgbClr val="222222"/>
                </a:solidFill>
                <a:effectLst/>
                <a:latin typeface="Arial" panose="020B0604020202020204" pitchFamily="34" charset="0"/>
                <a:hlinkClick r:id="rId2"/>
              </a:rPr>
              <a:t>ICLR</a:t>
            </a:r>
            <a:r>
              <a:rPr lang="en-IN" b="0" i="0" dirty="0">
                <a:solidFill>
                  <a:srgbClr val="222222"/>
                </a:solidFill>
                <a:effectLst/>
                <a:latin typeface="Arial" panose="020B0604020202020204" pitchFamily="34" charset="0"/>
                <a:hlinkClick r:id="rId2"/>
              </a:rPr>
              <a:t>.</a:t>
            </a:r>
            <a:endParaRPr lang="en-IN" dirty="0"/>
          </a:p>
        </p:txBody>
      </p:sp>
      <p:sp>
        <p:nvSpPr>
          <p:cNvPr id="7" name="Title 6">
            <a:extLst>
              <a:ext uri="{FF2B5EF4-FFF2-40B4-BE49-F238E27FC236}">
                <a16:creationId xmlns:a16="http://schemas.microsoft.com/office/drawing/2014/main" id="{10750B53-792A-55BA-20A5-9C52059DD48F}"/>
              </a:ext>
            </a:extLst>
          </p:cNvPr>
          <p:cNvSpPr>
            <a:spLocks noGrp="1"/>
          </p:cNvSpPr>
          <p:nvPr>
            <p:ph type="title"/>
          </p:nvPr>
        </p:nvSpPr>
        <p:spPr/>
        <p:txBody>
          <a:bodyPr/>
          <a:lstStyle/>
          <a:p>
            <a:r>
              <a:rPr lang="en-US" dirty="0"/>
              <a:t>Analogical prompting</a:t>
            </a:r>
            <a:endParaRPr lang="en-IN" dirty="0"/>
          </a:p>
        </p:txBody>
      </p:sp>
      <p:sp>
        <p:nvSpPr>
          <p:cNvPr id="5" name="Slide Number Placeholder 4">
            <a:extLst>
              <a:ext uri="{FF2B5EF4-FFF2-40B4-BE49-F238E27FC236}">
                <a16:creationId xmlns:a16="http://schemas.microsoft.com/office/drawing/2014/main" id="{C51FC798-C5AE-AE12-5DEF-CA3DD5E3A67F}"/>
              </a:ext>
            </a:extLst>
          </p:cNvPr>
          <p:cNvSpPr>
            <a:spLocks noGrp="1"/>
          </p:cNvSpPr>
          <p:nvPr>
            <p:ph type="sldNum" sz="quarter" idx="12"/>
          </p:nvPr>
        </p:nvSpPr>
        <p:spPr/>
        <p:txBody>
          <a:bodyPr/>
          <a:lstStyle/>
          <a:p>
            <a:fld id="{AE17A532-D286-470D-AE82-1500C848B688}" type="slidenum">
              <a:rPr lang="en-US" smtClean="0"/>
              <a:pPr/>
              <a:t>44</a:t>
            </a:fld>
            <a:endParaRPr lang="en-US" dirty="0"/>
          </a:p>
        </p:txBody>
      </p:sp>
      <p:sp>
        <p:nvSpPr>
          <p:cNvPr id="4" name="Footer Placeholder 3">
            <a:extLst>
              <a:ext uri="{FF2B5EF4-FFF2-40B4-BE49-F238E27FC236}">
                <a16:creationId xmlns:a16="http://schemas.microsoft.com/office/drawing/2014/main" id="{E111DDA7-7FE9-48CC-EC2A-95B04F805EB6}"/>
              </a:ext>
            </a:extLst>
          </p:cNvPr>
          <p:cNvSpPr>
            <a:spLocks noGrp="1"/>
          </p:cNvSpPr>
          <p:nvPr>
            <p:ph type="ftr" sz="quarter" idx="11"/>
          </p:nvPr>
        </p:nvSpPr>
        <p:spPr/>
        <p:txBody>
          <a:bodyPr/>
          <a:lstStyle/>
          <a:p>
            <a:r>
              <a:rPr lang="en-IN"/>
              <a:t>KR 2024: LLMs are Human-like Annotators</a:t>
            </a:r>
            <a:endParaRPr lang="en-US" dirty="0"/>
          </a:p>
        </p:txBody>
      </p:sp>
      <p:pic>
        <p:nvPicPr>
          <p:cNvPr id="3" name="Picture 2">
            <a:extLst>
              <a:ext uri="{FF2B5EF4-FFF2-40B4-BE49-F238E27FC236}">
                <a16:creationId xmlns:a16="http://schemas.microsoft.com/office/drawing/2014/main" id="{A756F9A5-970C-5C98-CF80-FAD2A5A4942E}"/>
              </a:ext>
            </a:extLst>
          </p:cNvPr>
          <p:cNvPicPr>
            <a:picLocks noChangeAspect="1"/>
          </p:cNvPicPr>
          <p:nvPr/>
        </p:nvPicPr>
        <p:blipFill>
          <a:blip r:embed="rId3"/>
          <a:stretch>
            <a:fillRect/>
          </a:stretch>
        </p:blipFill>
        <p:spPr>
          <a:xfrm>
            <a:off x="1902582" y="2555240"/>
            <a:ext cx="8099938" cy="3704801"/>
          </a:xfrm>
          <a:prstGeom prst="rect">
            <a:avLst/>
          </a:prstGeom>
        </p:spPr>
      </p:pic>
    </p:spTree>
    <p:extLst>
      <p:ext uri="{BB962C8B-B14F-4D97-AF65-F5344CB8AC3E}">
        <p14:creationId xmlns:p14="http://schemas.microsoft.com/office/powerpoint/2010/main" val="2750394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7B41C-45E0-166F-A136-AC252327785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1F446F-6346-5FD2-88E3-B35ED0BB3BF7}"/>
              </a:ext>
            </a:extLst>
          </p:cNvPr>
          <p:cNvSpPr>
            <a:spLocks noGrp="1"/>
          </p:cNvSpPr>
          <p:nvPr>
            <p:ph idx="1"/>
          </p:nvPr>
        </p:nvSpPr>
        <p:spPr>
          <a:xfrm>
            <a:off x="147639" y="1128713"/>
            <a:ext cx="5135561" cy="5167312"/>
          </a:xfrm>
        </p:spPr>
        <p:txBody>
          <a:bodyPr>
            <a:normAutofit lnSpcReduction="10000"/>
          </a:bodyPr>
          <a:lstStyle/>
          <a:p>
            <a:r>
              <a:rPr lang="en-IN" dirty="0"/>
              <a:t>Self-generated exemplars</a:t>
            </a:r>
          </a:p>
          <a:p>
            <a:pPr lvl="1"/>
            <a:r>
              <a:rPr lang="en-IN" dirty="0"/>
              <a:t># Problem: [x] </a:t>
            </a:r>
          </a:p>
          <a:p>
            <a:pPr lvl="1"/>
            <a:r>
              <a:rPr lang="en-IN" dirty="0"/>
              <a:t># Relevant problems: Recall three </a:t>
            </a:r>
            <a:r>
              <a:rPr lang="en-IN" b="1" dirty="0"/>
              <a:t>relevant</a:t>
            </a:r>
            <a:r>
              <a:rPr lang="en-IN" dirty="0"/>
              <a:t> and </a:t>
            </a:r>
            <a:r>
              <a:rPr lang="en-IN" b="1" dirty="0"/>
              <a:t>distinct</a:t>
            </a:r>
            <a:r>
              <a:rPr lang="en-IN" dirty="0"/>
              <a:t> problems. For each problem, describe it and explain the solution. </a:t>
            </a:r>
          </a:p>
          <a:p>
            <a:pPr lvl="1"/>
            <a:r>
              <a:rPr lang="en-IN" dirty="0"/>
              <a:t># Solve the initial problem:</a:t>
            </a:r>
          </a:p>
          <a:p>
            <a:r>
              <a:rPr lang="en-IN" dirty="0"/>
              <a:t>Self-generated knowledge + exemplars</a:t>
            </a:r>
          </a:p>
          <a:p>
            <a:pPr lvl="1"/>
            <a:r>
              <a:rPr lang="en-IN" dirty="0"/>
              <a:t># Tutorial: Identify core concepts in the problem and provide a tutorial.</a:t>
            </a:r>
          </a:p>
          <a:p>
            <a:pPr lvl="1"/>
            <a:r>
              <a:rPr lang="en-IN" dirty="0"/>
              <a:t>generating knowledge before exemplars yields superior results</a:t>
            </a:r>
          </a:p>
          <a:p>
            <a:pPr lvl="2"/>
            <a:endParaRPr lang="en-IN" dirty="0"/>
          </a:p>
        </p:txBody>
      </p:sp>
      <p:sp>
        <p:nvSpPr>
          <p:cNvPr id="6" name="Content Placeholder 5">
            <a:extLst>
              <a:ext uri="{FF2B5EF4-FFF2-40B4-BE49-F238E27FC236}">
                <a16:creationId xmlns:a16="http://schemas.microsoft.com/office/drawing/2014/main" id="{6435DBED-3325-57E4-7A93-81C7B60F0AA4}"/>
              </a:ext>
            </a:extLst>
          </p:cNvPr>
          <p:cNvSpPr>
            <a:spLocks noGrp="1"/>
          </p:cNvSpPr>
          <p:nvPr>
            <p:ph idx="13"/>
          </p:nvPr>
        </p:nvSpPr>
        <p:spPr>
          <a:xfrm>
            <a:off x="147638" y="6118225"/>
            <a:ext cx="12044362" cy="236550"/>
          </a:xfrm>
        </p:spPr>
        <p:txBody>
          <a:bodyPr/>
          <a:lstStyle/>
          <a:p>
            <a:r>
              <a:rPr lang="en-IN" b="0" i="0" dirty="0" err="1">
                <a:solidFill>
                  <a:srgbClr val="222222"/>
                </a:solidFill>
                <a:effectLst/>
                <a:latin typeface="Arial" panose="020B0604020202020204" pitchFamily="34" charset="0"/>
                <a:hlinkClick r:id="rId2"/>
              </a:rPr>
              <a:t>Yasunaga</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Michihiro</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Xinyun</a:t>
            </a:r>
            <a:r>
              <a:rPr lang="en-IN" b="0" i="0" dirty="0">
                <a:solidFill>
                  <a:srgbClr val="222222"/>
                </a:solidFill>
                <a:effectLst/>
                <a:latin typeface="Arial" panose="020B0604020202020204" pitchFamily="34" charset="0"/>
                <a:hlinkClick r:id="rId2"/>
              </a:rPr>
              <a:t> Chen, </a:t>
            </a:r>
            <a:r>
              <a:rPr lang="en-IN" b="0" i="0" dirty="0" err="1">
                <a:solidFill>
                  <a:srgbClr val="222222"/>
                </a:solidFill>
                <a:effectLst/>
                <a:latin typeface="Arial" panose="020B0604020202020204" pitchFamily="34" charset="0"/>
                <a:hlinkClick r:id="rId2"/>
              </a:rPr>
              <a:t>Yujia</a:t>
            </a:r>
            <a:r>
              <a:rPr lang="en-IN" b="0" i="0" dirty="0">
                <a:solidFill>
                  <a:srgbClr val="222222"/>
                </a:solidFill>
                <a:effectLst/>
                <a:latin typeface="Arial" panose="020B0604020202020204" pitchFamily="34" charset="0"/>
                <a:hlinkClick r:id="rId2"/>
              </a:rPr>
              <a:t> Li, </a:t>
            </a:r>
            <a:r>
              <a:rPr lang="en-IN" b="0" i="0" dirty="0" err="1">
                <a:solidFill>
                  <a:srgbClr val="222222"/>
                </a:solidFill>
                <a:effectLst/>
                <a:latin typeface="Arial" panose="020B0604020202020204" pitchFamily="34" charset="0"/>
                <a:hlinkClick r:id="rId2"/>
              </a:rPr>
              <a:t>Panupong</a:t>
            </a:r>
            <a:r>
              <a:rPr lang="en-IN" b="0" i="0" dirty="0">
                <a:solidFill>
                  <a:srgbClr val="222222"/>
                </a:solidFill>
                <a:effectLst/>
                <a:latin typeface="Arial" panose="020B0604020202020204" pitchFamily="34" charset="0"/>
                <a:hlinkClick r:id="rId2"/>
              </a:rPr>
              <a:t> </a:t>
            </a:r>
            <a:r>
              <a:rPr lang="en-IN" b="0" i="0" dirty="0" err="1">
                <a:solidFill>
                  <a:srgbClr val="222222"/>
                </a:solidFill>
                <a:effectLst/>
                <a:latin typeface="Arial" panose="020B0604020202020204" pitchFamily="34" charset="0"/>
                <a:hlinkClick r:id="rId2"/>
              </a:rPr>
              <a:t>Pasupat</a:t>
            </a:r>
            <a:r>
              <a:rPr lang="en-IN" b="0" i="0" dirty="0">
                <a:solidFill>
                  <a:srgbClr val="222222"/>
                </a:solidFill>
                <a:effectLst/>
                <a:latin typeface="Arial" panose="020B0604020202020204" pitchFamily="34" charset="0"/>
                <a:hlinkClick r:id="rId2"/>
              </a:rPr>
              <a:t>, Jure </a:t>
            </a:r>
            <a:r>
              <a:rPr lang="en-IN" b="0" i="0" dirty="0" err="1">
                <a:solidFill>
                  <a:srgbClr val="222222"/>
                </a:solidFill>
                <a:effectLst/>
                <a:latin typeface="Arial" panose="020B0604020202020204" pitchFamily="34" charset="0"/>
                <a:hlinkClick r:id="rId2"/>
              </a:rPr>
              <a:t>Leskovec</a:t>
            </a:r>
            <a:r>
              <a:rPr lang="en-IN" b="0" i="0" dirty="0">
                <a:solidFill>
                  <a:srgbClr val="222222"/>
                </a:solidFill>
                <a:effectLst/>
                <a:latin typeface="Arial" panose="020B0604020202020204" pitchFamily="34" charset="0"/>
                <a:hlinkClick r:id="rId2"/>
              </a:rPr>
              <a:t>, Percy Liang, Ed H. Chi, and Denny Zhou. "Large Language Models as Analogical Reasoners." In </a:t>
            </a:r>
            <a:r>
              <a:rPr lang="en-IN" b="0" i="1" dirty="0">
                <a:solidFill>
                  <a:srgbClr val="222222"/>
                </a:solidFill>
                <a:effectLst/>
                <a:latin typeface="Arial" panose="020B0604020202020204" pitchFamily="34" charset="0"/>
                <a:hlinkClick r:id="rId2"/>
              </a:rPr>
              <a:t>The Twelfth International Conference on Learning Representations</a:t>
            </a:r>
            <a:r>
              <a:rPr lang="en-IN" b="0" i="0" dirty="0">
                <a:solidFill>
                  <a:srgbClr val="222222"/>
                </a:solidFill>
                <a:effectLst/>
                <a:latin typeface="Arial" panose="020B0604020202020204" pitchFamily="34" charset="0"/>
                <a:hlinkClick r:id="rId2"/>
              </a:rPr>
              <a:t>.</a:t>
            </a:r>
            <a:endParaRPr lang="en-IN" dirty="0"/>
          </a:p>
        </p:txBody>
      </p:sp>
      <p:sp>
        <p:nvSpPr>
          <p:cNvPr id="9" name="Content Placeholder 8">
            <a:extLst>
              <a:ext uri="{FF2B5EF4-FFF2-40B4-BE49-F238E27FC236}">
                <a16:creationId xmlns:a16="http://schemas.microsoft.com/office/drawing/2014/main" id="{25225B5F-B2C9-C114-44B9-4B22E7E2ECE0}"/>
              </a:ext>
            </a:extLst>
          </p:cNvPr>
          <p:cNvSpPr>
            <a:spLocks noGrp="1"/>
          </p:cNvSpPr>
          <p:nvPr>
            <p:ph idx="14"/>
          </p:nvPr>
        </p:nvSpPr>
        <p:spPr>
          <a:xfrm>
            <a:off x="7219768" y="4878075"/>
            <a:ext cx="3483927" cy="311785"/>
          </a:xfrm>
        </p:spPr>
        <p:txBody>
          <a:bodyPr>
            <a:normAutofit fontScale="92500"/>
          </a:bodyPr>
          <a:lstStyle/>
          <a:p>
            <a:pPr marL="0" indent="0">
              <a:buNone/>
            </a:pPr>
            <a:r>
              <a:rPr lang="en-US" sz="1400" b="1" dirty="0"/>
              <a:t>Big Bench reasoning tasks with GPT3.5-Turbo</a:t>
            </a:r>
            <a:endParaRPr lang="en-IN" sz="1400" b="1" dirty="0"/>
          </a:p>
        </p:txBody>
      </p:sp>
      <p:sp>
        <p:nvSpPr>
          <p:cNvPr id="7" name="Title 6">
            <a:extLst>
              <a:ext uri="{FF2B5EF4-FFF2-40B4-BE49-F238E27FC236}">
                <a16:creationId xmlns:a16="http://schemas.microsoft.com/office/drawing/2014/main" id="{4CB17FDD-688A-F1D6-6A43-C1D8925F0D43}"/>
              </a:ext>
            </a:extLst>
          </p:cNvPr>
          <p:cNvSpPr>
            <a:spLocks noGrp="1"/>
          </p:cNvSpPr>
          <p:nvPr>
            <p:ph type="title"/>
          </p:nvPr>
        </p:nvSpPr>
        <p:spPr/>
        <p:txBody>
          <a:bodyPr/>
          <a:lstStyle/>
          <a:p>
            <a:r>
              <a:rPr lang="en-US" dirty="0"/>
              <a:t>Analogical prompting methods</a:t>
            </a:r>
            <a:endParaRPr lang="en-IN" dirty="0"/>
          </a:p>
        </p:txBody>
      </p:sp>
      <p:sp>
        <p:nvSpPr>
          <p:cNvPr id="5" name="Slide Number Placeholder 4">
            <a:extLst>
              <a:ext uri="{FF2B5EF4-FFF2-40B4-BE49-F238E27FC236}">
                <a16:creationId xmlns:a16="http://schemas.microsoft.com/office/drawing/2014/main" id="{0D5ABC06-1F2D-221E-C612-375341D7F159}"/>
              </a:ext>
            </a:extLst>
          </p:cNvPr>
          <p:cNvSpPr>
            <a:spLocks noGrp="1"/>
          </p:cNvSpPr>
          <p:nvPr>
            <p:ph type="sldNum" sz="quarter" idx="12"/>
          </p:nvPr>
        </p:nvSpPr>
        <p:spPr/>
        <p:txBody>
          <a:bodyPr/>
          <a:lstStyle/>
          <a:p>
            <a:fld id="{AE17A532-D286-470D-AE82-1500C848B688}" type="slidenum">
              <a:rPr lang="en-US" smtClean="0"/>
              <a:pPr/>
              <a:t>45</a:t>
            </a:fld>
            <a:endParaRPr lang="en-US" dirty="0"/>
          </a:p>
        </p:txBody>
      </p:sp>
      <p:sp>
        <p:nvSpPr>
          <p:cNvPr id="4" name="Footer Placeholder 3">
            <a:extLst>
              <a:ext uri="{FF2B5EF4-FFF2-40B4-BE49-F238E27FC236}">
                <a16:creationId xmlns:a16="http://schemas.microsoft.com/office/drawing/2014/main" id="{E6313AD9-6F13-6D58-2BAD-C6C245FE723A}"/>
              </a:ext>
            </a:extLst>
          </p:cNvPr>
          <p:cNvSpPr>
            <a:spLocks noGrp="1"/>
          </p:cNvSpPr>
          <p:nvPr>
            <p:ph type="ftr" sz="quarter" idx="11"/>
          </p:nvPr>
        </p:nvSpPr>
        <p:spPr/>
        <p:txBody>
          <a:bodyPr/>
          <a:lstStyle/>
          <a:p>
            <a:r>
              <a:rPr lang="en-IN"/>
              <a:t>KR 2024: LLMs are Human-like Annotators</a:t>
            </a:r>
            <a:endParaRPr lang="en-US" dirty="0"/>
          </a:p>
        </p:txBody>
      </p:sp>
      <p:pic>
        <p:nvPicPr>
          <p:cNvPr id="10" name="Content Placeholder 2">
            <a:extLst>
              <a:ext uri="{FF2B5EF4-FFF2-40B4-BE49-F238E27FC236}">
                <a16:creationId xmlns:a16="http://schemas.microsoft.com/office/drawing/2014/main" id="{36044F0C-5EEE-E691-FFC7-CDCCD658962A}"/>
              </a:ext>
            </a:extLst>
          </p:cNvPr>
          <p:cNvPicPr>
            <a:picLocks noChangeAspect="1"/>
          </p:cNvPicPr>
          <p:nvPr/>
        </p:nvPicPr>
        <p:blipFill>
          <a:blip r:embed="rId3"/>
          <a:srcRect l="7246" r="5776" b="67261"/>
          <a:stretch/>
        </p:blipFill>
        <p:spPr>
          <a:xfrm>
            <a:off x="5648665" y="2058665"/>
            <a:ext cx="6177869" cy="1376680"/>
          </a:xfrm>
          <a:prstGeom prst="rect">
            <a:avLst/>
          </a:prstGeom>
        </p:spPr>
      </p:pic>
      <p:pic>
        <p:nvPicPr>
          <p:cNvPr id="11" name="Content Placeholder 9">
            <a:extLst>
              <a:ext uri="{FF2B5EF4-FFF2-40B4-BE49-F238E27FC236}">
                <a16:creationId xmlns:a16="http://schemas.microsoft.com/office/drawing/2014/main" id="{CD887089-07FA-D430-B569-251055D57CBF}"/>
              </a:ext>
            </a:extLst>
          </p:cNvPr>
          <p:cNvPicPr>
            <a:picLocks noChangeAspect="1"/>
          </p:cNvPicPr>
          <p:nvPr/>
        </p:nvPicPr>
        <p:blipFill>
          <a:blip r:embed="rId4"/>
          <a:srcRect l="5406" r="5406" b="21381"/>
          <a:stretch/>
        </p:blipFill>
        <p:spPr>
          <a:xfrm>
            <a:off x="5648665" y="3516775"/>
            <a:ext cx="6147108" cy="1335890"/>
          </a:xfrm>
          <a:prstGeom prst="rect">
            <a:avLst/>
          </a:prstGeom>
        </p:spPr>
      </p:pic>
    </p:spTree>
    <p:extLst>
      <p:ext uri="{BB962C8B-B14F-4D97-AF65-F5344CB8AC3E}">
        <p14:creationId xmlns:p14="http://schemas.microsoft.com/office/powerpoint/2010/main" val="2195274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3C96-A119-2FEF-92F7-922FDE072E77}"/>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F8C455F-1466-E658-1E40-9D9AD6405DA6}"/>
              </a:ext>
            </a:extLst>
          </p:cNvPr>
          <p:cNvSpPr>
            <a:spLocks noGrp="1"/>
          </p:cNvSpPr>
          <p:nvPr>
            <p:ph idx="1"/>
          </p:nvPr>
        </p:nvSpPr>
        <p:spPr>
          <a:xfrm>
            <a:off x="248920" y="1128713"/>
            <a:ext cx="11079480" cy="1436687"/>
          </a:xfrm>
        </p:spPr>
        <p:txBody>
          <a:bodyPr>
            <a:normAutofit fontScale="77500" lnSpcReduction="20000"/>
          </a:bodyPr>
          <a:lstStyle/>
          <a:p>
            <a:r>
              <a:rPr lang="en-IN" dirty="0"/>
              <a:t>Lean: a theorem proving symbolic solver framework</a:t>
            </a:r>
          </a:p>
          <a:p>
            <a:r>
              <a:rPr lang="en-IN" dirty="0"/>
              <a:t>Offloading reasoning to Lean: Reduces the risk of logical inconsistencies </a:t>
            </a:r>
          </a:p>
          <a:p>
            <a:r>
              <a:rPr lang="en-IN" dirty="0"/>
              <a:t>SOTA perf on FOLIO and </a:t>
            </a:r>
            <a:r>
              <a:rPr lang="en-IN" dirty="0" err="1"/>
              <a:t>ProofWriter</a:t>
            </a:r>
            <a:r>
              <a:rPr lang="en-IN" dirty="0"/>
              <a:t>. </a:t>
            </a:r>
          </a:p>
          <a:p>
            <a:r>
              <a:rPr lang="en-IN" dirty="0"/>
              <a:t>Fine-tuning on &lt;100 in-domain samples for each dataset.</a:t>
            </a:r>
          </a:p>
        </p:txBody>
      </p:sp>
      <p:sp>
        <p:nvSpPr>
          <p:cNvPr id="6" name="Content Placeholder 5">
            <a:extLst>
              <a:ext uri="{FF2B5EF4-FFF2-40B4-BE49-F238E27FC236}">
                <a16:creationId xmlns:a16="http://schemas.microsoft.com/office/drawing/2014/main" id="{136A7CFC-6F5A-06B8-F0CD-FB4567D6D257}"/>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Jiang, </a:t>
            </a:r>
            <a:r>
              <a:rPr lang="en-IN" b="0" i="0" dirty="0" err="1">
                <a:solidFill>
                  <a:srgbClr val="222222"/>
                </a:solidFill>
                <a:effectLst/>
                <a:latin typeface="Arial" panose="020B0604020202020204" pitchFamily="34" charset="0"/>
                <a:hlinkClick r:id="rId2"/>
              </a:rPr>
              <a:t>Dongwei</a:t>
            </a:r>
            <a:r>
              <a:rPr lang="en-IN" b="0" i="0" dirty="0">
                <a:solidFill>
                  <a:srgbClr val="222222"/>
                </a:solidFill>
                <a:effectLst/>
                <a:latin typeface="Arial" panose="020B0604020202020204" pitchFamily="34" charset="0"/>
                <a:hlinkClick r:id="rId2"/>
              </a:rPr>
              <a:t>, Marcio Fonseca, and Shay B. Cohen. "</a:t>
            </a:r>
            <a:r>
              <a:rPr lang="en-IN" b="0" i="0" dirty="0" err="1">
                <a:solidFill>
                  <a:srgbClr val="222222"/>
                </a:solidFill>
                <a:effectLst/>
                <a:latin typeface="Arial" panose="020B0604020202020204" pitchFamily="34" charset="0"/>
                <a:hlinkClick r:id="rId2"/>
              </a:rPr>
              <a:t>LeanReasoner</a:t>
            </a:r>
            <a:r>
              <a:rPr lang="en-IN" b="0" i="0" dirty="0">
                <a:solidFill>
                  <a:srgbClr val="222222"/>
                </a:solidFill>
                <a:effectLst/>
                <a:latin typeface="Arial" panose="020B0604020202020204" pitchFamily="34" charset="0"/>
                <a:hlinkClick r:id="rId2"/>
              </a:rPr>
              <a:t>: Boosting Complex Logical Reasoning with Lean." In </a:t>
            </a:r>
            <a:r>
              <a:rPr lang="en-IN" b="0" i="1" dirty="0">
                <a:solidFill>
                  <a:srgbClr val="222222"/>
                </a:solidFill>
                <a:effectLst/>
                <a:latin typeface="Arial" panose="020B0604020202020204" pitchFamily="34" charset="0"/>
                <a:hlinkClick r:id="rId2"/>
              </a:rPr>
              <a:t>NAACL-HLT</a:t>
            </a:r>
            <a:r>
              <a:rPr lang="en-IN" b="0" i="0" dirty="0">
                <a:solidFill>
                  <a:srgbClr val="222222"/>
                </a:solidFill>
                <a:effectLst/>
                <a:latin typeface="Arial" panose="020B0604020202020204" pitchFamily="34" charset="0"/>
                <a:hlinkClick r:id="rId2"/>
              </a:rPr>
              <a:t>, pp. 7490-7503. 2024.</a:t>
            </a:r>
            <a:endParaRPr lang="en-IN" dirty="0"/>
          </a:p>
        </p:txBody>
      </p:sp>
      <p:sp>
        <p:nvSpPr>
          <p:cNvPr id="7" name="Title 6">
            <a:extLst>
              <a:ext uri="{FF2B5EF4-FFF2-40B4-BE49-F238E27FC236}">
                <a16:creationId xmlns:a16="http://schemas.microsoft.com/office/drawing/2014/main" id="{7C0481CC-5197-63E6-78B9-484261E6B466}"/>
              </a:ext>
            </a:extLst>
          </p:cNvPr>
          <p:cNvSpPr>
            <a:spLocks noGrp="1"/>
          </p:cNvSpPr>
          <p:nvPr>
            <p:ph type="title"/>
          </p:nvPr>
        </p:nvSpPr>
        <p:spPr/>
        <p:txBody>
          <a:bodyPr>
            <a:normAutofit/>
          </a:bodyPr>
          <a:lstStyle/>
          <a:p>
            <a:r>
              <a:rPr lang="en-IN" dirty="0" err="1"/>
              <a:t>LeanReasoner</a:t>
            </a:r>
            <a:r>
              <a:rPr lang="en-IN" dirty="0"/>
              <a:t>: Offloading reasoning to Lean </a:t>
            </a:r>
          </a:p>
        </p:txBody>
      </p:sp>
      <p:sp>
        <p:nvSpPr>
          <p:cNvPr id="5" name="Slide Number Placeholder 4">
            <a:extLst>
              <a:ext uri="{FF2B5EF4-FFF2-40B4-BE49-F238E27FC236}">
                <a16:creationId xmlns:a16="http://schemas.microsoft.com/office/drawing/2014/main" id="{26DBCFB5-3DBB-641D-7918-EB63F705615A}"/>
              </a:ext>
            </a:extLst>
          </p:cNvPr>
          <p:cNvSpPr>
            <a:spLocks noGrp="1"/>
          </p:cNvSpPr>
          <p:nvPr>
            <p:ph type="sldNum" sz="quarter" idx="12"/>
          </p:nvPr>
        </p:nvSpPr>
        <p:spPr/>
        <p:txBody>
          <a:bodyPr/>
          <a:lstStyle/>
          <a:p>
            <a:fld id="{AE17A532-D286-470D-AE82-1500C848B688}" type="slidenum">
              <a:rPr lang="en-US" smtClean="0"/>
              <a:pPr/>
              <a:t>46</a:t>
            </a:fld>
            <a:endParaRPr lang="en-US" dirty="0"/>
          </a:p>
        </p:txBody>
      </p:sp>
      <p:sp>
        <p:nvSpPr>
          <p:cNvPr id="4" name="Footer Placeholder 3">
            <a:extLst>
              <a:ext uri="{FF2B5EF4-FFF2-40B4-BE49-F238E27FC236}">
                <a16:creationId xmlns:a16="http://schemas.microsoft.com/office/drawing/2014/main" id="{A73ED5A1-D4ED-4023-E84B-9DF42D8BAF2E}"/>
              </a:ext>
            </a:extLst>
          </p:cNvPr>
          <p:cNvSpPr>
            <a:spLocks noGrp="1"/>
          </p:cNvSpPr>
          <p:nvPr>
            <p:ph type="ftr" sz="quarter" idx="11"/>
          </p:nvPr>
        </p:nvSpPr>
        <p:spPr/>
        <p:txBody>
          <a:bodyPr/>
          <a:lstStyle/>
          <a:p>
            <a:r>
              <a:rPr lang="en-IN"/>
              <a:t>KR 2024: LLMs are Human-like Annotators</a:t>
            </a:r>
            <a:endParaRPr lang="en-US" dirty="0"/>
          </a:p>
        </p:txBody>
      </p:sp>
      <p:pic>
        <p:nvPicPr>
          <p:cNvPr id="10" name="Picture 9">
            <a:extLst>
              <a:ext uri="{FF2B5EF4-FFF2-40B4-BE49-F238E27FC236}">
                <a16:creationId xmlns:a16="http://schemas.microsoft.com/office/drawing/2014/main" id="{F07E2D71-5549-78D4-029D-E5B41F16187D}"/>
              </a:ext>
            </a:extLst>
          </p:cNvPr>
          <p:cNvPicPr>
            <a:picLocks noChangeAspect="1"/>
          </p:cNvPicPr>
          <p:nvPr/>
        </p:nvPicPr>
        <p:blipFill>
          <a:blip r:embed="rId3"/>
          <a:stretch>
            <a:fillRect/>
          </a:stretch>
        </p:blipFill>
        <p:spPr>
          <a:xfrm>
            <a:off x="1262129" y="2592617"/>
            <a:ext cx="10108882" cy="3615302"/>
          </a:xfrm>
          <a:prstGeom prst="rect">
            <a:avLst/>
          </a:prstGeom>
        </p:spPr>
      </p:pic>
    </p:spTree>
    <p:extLst>
      <p:ext uri="{BB962C8B-B14F-4D97-AF65-F5344CB8AC3E}">
        <p14:creationId xmlns:p14="http://schemas.microsoft.com/office/powerpoint/2010/main" val="3909482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D5FBD-C31F-F507-FE72-366F111C7993}"/>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7CDBA79-1F70-9131-5B26-089ACBCC498E}"/>
              </a:ext>
            </a:extLst>
          </p:cNvPr>
          <p:cNvSpPr>
            <a:spLocks noGrp="1"/>
          </p:cNvSpPr>
          <p:nvPr>
            <p:ph idx="1"/>
          </p:nvPr>
        </p:nvSpPr>
        <p:spPr/>
        <p:txBody>
          <a:bodyPr>
            <a:normAutofit fontScale="92500" lnSpcReduction="20000"/>
          </a:bodyPr>
          <a:lstStyle/>
          <a:p>
            <a:r>
              <a:rPr lang="en-IN" dirty="0"/>
              <a:t>Logical reasoning contextual MCQ task: Input is context para, question, options.</a:t>
            </a:r>
          </a:p>
          <a:p>
            <a:r>
              <a:rPr lang="en-IN" dirty="0"/>
              <a:t>Formalizer (LLM) converts the context and question to formalized context and formalized question.</a:t>
            </a:r>
          </a:p>
          <a:p>
            <a:r>
              <a:rPr lang="en-IN" dirty="0"/>
              <a:t>Tactic Generator</a:t>
            </a:r>
          </a:p>
          <a:p>
            <a:pPr lvl="1"/>
            <a:r>
              <a:rPr lang="en-IN" dirty="0" err="1"/>
              <a:t>ReProver</a:t>
            </a:r>
            <a:r>
              <a:rPr lang="en-IN" dirty="0"/>
              <a:t> model</a:t>
            </a:r>
          </a:p>
          <a:p>
            <a:pPr lvl="2"/>
            <a:r>
              <a:rPr lang="en-IN" dirty="0"/>
              <a:t>Dense Passage Retriever to select premises when provided with the current goal</a:t>
            </a:r>
          </a:p>
          <a:p>
            <a:pPr lvl="2"/>
            <a:r>
              <a:rPr lang="en-IN" dirty="0"/>
              <a:t>Google’s Byte-T5 generator that generates tactics using the goal and the retrieved premises.</a:t>
            </a:r>
          </a:p>
          <a:p>
            <a:r>
              <a:rPr lang="en-IN" dirty="0"/>
              <a:t>Proof search</a:t>
            </a:r>
          </a:p>
          <a:p>
            <a:pPr lvl="1"/>
            <a:r>
              <a:rPr lang="en-IN" dirty="0"/>
              <a:t>Build a proof tree that incrementally evolves the goal through tactic invocations.</a:t>
            </a:r>
          </a:p>
          <a:p>
            <a:pPr lvl="1"/>
            <a:r>
              <a:rPr lang="en-IN" dirty="0"/>
              <a:t>Expand those goals where our generative model has the highest global confidence.</a:t>
            </a:r>
          </a:p>
        </p:txBody>
      </p:sp>
      <p:sp>
        <p:nvSpPr>
          <p:cNvPr id="6" name="Content Placeholder 5">
            <a:extLst>
              <a:ext uri="{FF2B5EF4-FFF2-40B4-BE49-F238E27FC236}">
                <a16:creationId xmlns:a16="http://schemas.microsoft.com/office/drawing/2014/main" id="{8622FD4E-57B3-F9D4-A456-ABCE3E9F0738}"/>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Jiang, </a:t>
            </a:r>
            <a:r>
              <a:rPr lang="en-IN" b="0" i="0" dirty="0" err="1">
                <a:solidFill>
                  <a:srgbClr val="222222"/>
                </a:solidFill>
                <a:effectLst/>
                <a:latin typeface="Arial" panose="020B0604020202020204" pitchFamily="34" charset="0"/>
                <a:hlinkClick r:id="rId2"/>
              </a:rPr>
              <a:t>Dongwei</a:t>
            </a:r>
            <a:r>
              <a:rPr lang="en-IN" b="0" i="0" dirty="0">
                <a:solidFill>
                  <a:srgbClr val="222222"/>
                </a:solidFill>
                <a:effectLst/>
                <a:latin typeface="Arial" panose="020B0604020202020204" pitchFamily="34" charset="0"/>
                <a:hlinkClick r:id="rId2"/>
              </a:rPr>
              <a:t>, Marcio Fonseca, and Shay B. Cohen. "</a:t>
            </a:r>
            <a:r>
              <a:rPr lang="en-IN" b="0" i="0" dirty="0" err="1">
                <a:solidFill>
                  <a:srgbClr val="222222"/>
                </a:solidFill>
                <a:effectLst/>
                <a:latin typeface="Arial" panose="020B0604020202020204" pitchFamily="34" charset="0"/>
                <a:hlinkClick r:id="rId2"/>
              </a:rPr>
              <a:t>LeanReasoner</a:t>
            </a:r>
            <a:r>
              <a:rPr lang="en-IN" b="0" i="0" dirty="0">
                <a:solidFill>
                  <a:srgbClr val="222222"/>
                </a:solidFill>
                <a:effectLst/>
                <a:latin typeface="Arial" panose="020B0604020202020204" pitchFamily="34" charset="0"/>
                <a:hlinkClick r:id="rId2"/>
              </a:rPr>
              <a:t>: Boosting Complex Logical Reasoning with Lean." In </a:t>
            </a:r>
            <a:r>
              <a:rPr lang="en-IN" b="0" i="1" dirty="0">
                <a:solidFill>
                  <a:srgbClr val="222222"/>
                </a:solidFill>
                <a:effectLst/>
                <a:latin typeface="Arial" panose="020B0604020202020204" pitchFamily="34" charset="0"/>
                <a:hlinkClick r:id="rId2"/>
              </a:rPr>
              <a:t>NAACL-HLT</a:t>
            </a:r>
            <a:r>
              <a:rPr lang="en-IN" b="0" i="0" dirty="0">
                <a:solidFill>
                  <a:srgbClr val="222222"/>
                </a:solidFill>
                <a:effectLst/>
                <a:latin typeface="Arial" panose="020B0604020202020204" pitchFamily="34" charset="0"/>
                <a:hlinkClick r:id="rId2"/>
              </a:rPr>
              <a:t>, pp. 7490-7503. 2024.</a:t>
            </a:r>
            <a:endParaRPr lang="en-IN" dirty="0"/>
          </a:p>
        </p:txBody>
      </p:sp>
      <p:sp>
        <p:nvSpPr>
          <p:cNvPr id="2" name="Content Placeholder 1">
            <a:extLst>
              <a:ext uri="{FF2B5EF4-FFF2-40B4-BE49-F238E27FC236}">
                <a16:creationId xmlns:a16="http://schemas.microsoft.com/office/drawing/2014/main" id="{8F480109-0D8C-2D09-C1D9-4BCBF2038973}"/>
              </a:ext>
            </a:extLst>
          </p:cNvPr>
          <p:cNvSpPr>
            <a:spLocks noGrp="1"/>
          </p:cNvSpPr>
          <p:nvPr>
            <p:ph idx="14"/>
          </p:nvPr>
        </p:nvSpPr>
        <p:spPr>
          <a:xfrm>
            <a:off x="6234113" y="2733039"/>
            <a:ext cx="5805487" cy="1447801"/>
          </a:xfrm>
        </p:spPr>
        <p:txBody>
          <a:bodyPr>
            <a:normAutofit fontScale="55000" lnSpcReduction="20000"/>
          </a:bodyPr>
          <a:lstStyle/>
          <a:p>
            <a:r>
              <a:rPr lang="en-IN" dirty="0"/>
              <a:t>GPT-4 Base: few-shot examples include both formalization and proof generation in a single prompt. </a:t>
            </a:r>
          </a:p>
          <a:p>
            <a:r>
              <a:rPr lang="en-IN" dirty="0"/>
              <a:t>GPT-4 Base Comments: augment these examples with line-by-line comments in Lean code. </a:t>
            </a:r>
          </a:p>
          <a:p>
            <a:r>
              <a:rPr lang="en-IN" dirty="0"/>
              <a:t>GPT-4 Base Separate: separate prompts for formalization and proof generation.</a:t>
            </a:r>
          </a:p>
          <a:p>
            <a:endParaRPr lang="en-IN" dirty="0"/>
          </a:p>
        </p:txBody>
      </p:sp>
      <p:sp>
        <p:nvSpPr>
          <p:cNvPr id="7" name="Title 6">
            <a:extLst>
              <a:ext uri="{FF2B5EF4-FFF2-40B4-BE49-F238E27FC236}">
                <a16:creationId xmlns:a16="http://schemas.microsoft.com/office/drawing/2014/main" id="{B85E27C5-2014-4B6E-37DA-6C0778DBFDBE}"/>
              </a:ext>
            </a:extLst>
          </p:cNvPr>
          <p:cNvSpPr>
            <a:spLocks noGrp="1"/>
          </p:cNvSpPr>
          <p:nvPr>
            <p:ph type="title"/>
          </p:nvPr>
        </p:nvSpPr>
        <p:spPr/>
        <p:txBody>
          <a:bodyPr>
            <a:normAutofit/>
          </a:bodyPr>
          <a:lstStyle/>
          <a:p>
            <a:r>
              <a:rPr lang="en-IN" dirty="0" err="1"/>
              <a:t>LeanReasoner</a:t>
            </a:r>
            <a:r>
              <a:rPr lang="en-IN" dirty="0"/>
              <a:t>: Offloading reasoning to Lean </a:t>
            </a:r>
          </a:p>
        </p:txBody>
      </p:sp>
      <p:sp>
        <p:nvSpPr>
          <p:cNvPr id="5" name="Slide Number Placeholder 4">
            <a:extLst>
              <a:ext uri="{FF2B5EF4-FFF2-40B4-BE49-F238E27FC236}">
                <a16:creationId xmlns:a16="http://schemas.microsoft.com/office/drawing/2014/main" id="{79B2A111-0F51-F467-1D9E-F0A2D0C5DB66}"/>
              </a:ext>
            </a:extLst>
          </p:cNvPr>
          <p:cNvSpPr>
            <a:spLocks noGrp="1"/>
          </p:cNvSpPr>
          <p:nvPr>
            <p:ph type="sldNum" sz="quarter" idx="12"/>
          </p:nvPr>
        </p:nvSpPr>
        <p:spPr/>
        <p:txBody>
          <a:bodyPr/>
          <a:lstStyle/>
          <a:p>
            <a:fld id="{AE17A532-D286-470D-AE82-1500C848B688}" type="slidenum">
              <a:rPr lang="en-US" smtClean="0"/>
              <a:pPr/>
              <a:t>47</a:t>
            </a:fld>
            <a:endParaRPr lang="en-US" dirty="0"/>
          </a:p>
        </p:txBody>
      </p:sp>
      <p:sp>
        <p:nvSpPr>
          <p:cNvPr id="4" name="Footer Placeholder 3">
            <a:extLst>
              <a:ext uri="{FF2B5EF4-FFF2-40B4-BE49-F238E27FC236}">
                <a16:creationId xmlns:a16="http://schemas.microsoft.com/office/drawing/2014/main" id="{96C41025-CB09-E80F-79E6-9CAE47CE6F54}"/>
              </a:ext>
            </a:extLst>
          </p:cNvPr>
          <p:cNvSpPr>
            <a:spLocks noGrp="1"/>
          </p:cNvSpPr>
          <p:nvPr>
            <p:ph type="ftr" sz="quarter" idx="11"/>
          </p:nvPr>
        </p:nvSpPr>
        <p:spPr/>
        <p:txBody>
          <a:bodyPr/>
          <a:lstStyle/>
          <a:p>
            <a:r>
              <a:rPr lang="en-IN"/>
              <a:t>KR 2024: LLMs are Human-like Annotators</a:t>
            </a:r>
            <a:endParaRPr lang="en-US" dirty="0"/>
          </a:p>
        </p:txBody>
      </p:sp>
      <p:pic>
        <p:nvPicPr>
          <p:cNvPr id="3" name="Content Placeholder 10">
            <a:extLst>
              <a:ext uri="{FF2B5EF4-FFF2-40B4-BE49-F238E27FC236}">
                <a16:creationId xmlns:a16="http://schemas.microsoft.com/office/drawing/2014/main" id="{EBDCBC63-08A9-267B-B2C1-04A2763301CD}"/>
              </a:ext>
            </a:extLst>
          </p:cNvPr>
          <p:cNvPicPr>
            <a:picLocks noChangeAspect="1"/>
          </p:cNvPicPr>
          <p:nvPr/>
        </p:nvPicPr>
        <p:blipFill>
          <a:blip r:embed="rId3"/>
          <a:stretch>
            <a:fillRect/>
          </a:stretch>
        </p:blipFill>
        <p:spPr>
          <a:xfrm>
            <a:off x="6169819" y="1128713"/>
            <a:ext cx="5805487" cy="1500868"/>
          </a:xfrm>
          <a:prstGeom prst="rect">
            <a:avLst/>
          </a:prstGeom>
        </p:spPr>
      </p:pic>
      <p:pic>
        <p:nvPicPr>
          <p:cNvPr id="12" name="Content Placeholder 2">
            <a:extLst>
              <a:ext uri="{FF2B5EF4-FFF2-40B4-BE49-F238E27FC236}">
                <a16:creationId xmlns:a16="http://schemas.microsoft.com/office/drawing/2014/main" id="{30B06858-AB4D-4DBF-A5B7-3D192AE6325D}"/>
              </a:ext>
            </a:extLst>
          </p:cNvPr>
          <p:cNvPicPr>
            <a:picLocks noChangeAspect="1"/>
          </p:cNvPicPr>
          <p:nvPr/>
        </p:nvPicPr>
        <p:blipFill>
          <a:blip r:embed="rId4"/>
          <a:stretch>
            <a:fillRect/>
          </a:stretch>
        </p:blipFill>
        <p:spPr>
          <a:xfrm>
            <a:off x="6234113" y="4180840"/>
            <a:ext cx="5805487" cy="1554829"/>
          </a:xfrm>
          <a:prstGeom prst="rect">
            <a:avLst/>
          </a:prstGeom>
        </p:spPr>
      </p:pic>
    </p:spTree>
    <p:extLst>
      <p:ext uri="{BB962C8B-B14F-4D97-AF65-F5344CB8AC3E}">
        <p14:creationId xmlns:p14="http://schemas.microsoft.com/office/powerpoint/2010/main" val="492585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22D77-28A7-F647-9ACD-AAF75CE54BB0}"/>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4FAF40D-99EE-C372-BB87-7EFBBAA01482}"/>
              </a:ext>
            </a:extLst>
          </p:cNvPr>
          <p:cNvSpPr>
            <a:spLocks noGrp="1"/>
          </p:cNvSpPr>
          <p:nvPr>
            <p:ph idx="1"/>
          </p:nvPr>
        </p:nvSpPr>
        <p:spPr>
          <a:xfrm>
            <a:off x="350521" y="5605508"/>
            <a:ext cx="11912600" cy="773595"/>
          </a:xfrm>
        </p:spPr>
        <p:txBody>
          <a:bodyPr>
            <a:normAutofit/>
          </a:bodyPr>
          <a:lstStyle/>
          <a:p>
            <a:pPr marL="0" indent="0">
              <a:buNone/>
            </a:pPr>
            <a:r>
              <a:rPr lang="en-IN" sz="2000" b="1" dirty="0"/>
              <a:t>Sample proofs created by </a:t>
            </a:r>
            <a:r>
              <a:rPr lang="en-IN" sz="2000" b="1" dirty="0" err="1"/>
              <a:t>LeanReasoner</a:t>
            </a:r>
            <a:r>
              <a:rPr lang="en-IN" sz="2000" b="1" dirty="0"/>
              <a:t> without pretraining (left), finetuned on Intuitive data (middle), and finetuned on Concise data (right).</a:t>
            </a:r>
          </a:p>
        </p:txBody>
      </p:sp>
      <p:sp>
        <p:nvSpPr>
          <p:cNvPr id="6" name="Content Placeholder 5">
            <a:extLst>
              <a:ext uri="{FF2B5EF4-FFF2-40B4-BE49-F238E27FC236}">
                <a16:creationId xmlns:a16="http://schemas.microsoft.com/office/drawing/2014/main" id="{6AEB46D0-C3A4-19E5-8F98-A4190D484C8B}"/>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Jiang, </a:t>
            </a:r>
            <a:r>
              <a:rPr lang="en-IN" b="0" i="0" dirty="0" err="1">
                <a:solidFill>
                  <a:srgbClr val="222222"/>
                </a:solidFill>
                <a:effectLst/>
                <a:latin typeface="Arial" panose="020B0604020202020204" pitchFamily="34" charset="0"/>
                <a:hlinkClick r:id="rId2"/>
              </a:rPr>
              <a:t>Dongwei</a:t>
            </a:r>
            <a:r>
              <a:rPr lang="en-IN" b="0" i="0" dirty="0">
                <a:solidFill>
                  <a:srgbClr val="222222"/>
                </a:solidFill>
                <a:effectLst/>
                <a:latin typeface="Arial" panose="020B0604020202020204" pitchFamily="34" charset="0"/>
                <a:hlinkClick r:id="rId2"/>
              </a:rPr>
              <a:t>, Marcio Fonseca, and Shay B. Cohen. "</a:t>
            </a:r>
            <a:r>
              <a:rPr lang="en-IN" b="0" i="0" dirty="0" err="1">
                <a:solidFill>
                  <a:srgbClr val="222222"/>
                </a:solidFill>
                <a:effectLst/>
                <a:latin typeface="Arial" panose="020B0604020202020204" pitchFamily="34" charset="0"/>
                <a:hlinkClick r:id="rId2"/>
              </a:rPr>
              <a:t>LeanReasoner</a:t>
            </a:r>
            <a:r>
              <a:rPr lang="en-IN" b="0" i="0" dirty="0">
                <a:solidFill>
                  <a:srgbClr val="222222"/>
                </a:solidFill>
                <a:effectLst/>
                <a:latin typeface="Arial" panose="020B0604020202020204" pitchFamily="34" charset="0"/>
                <a:hlinkClick r:id="rId2"/>
              </a:rPr>
              <a:t>: Boosting Complex Logical Reasoning with Lean." In </a:t>
            </a:r>
            <a:r>
              <a:rPr lang="en-IN" b="0" i="1" dirty="0">
                <a:solidFill>
                  <a:srgbClr val="222222"/>
                </a:solidFill>
                <a:effectLst/>
                <a:latin typeface="Arial" panose="020B0604020202020204" pitchFamily="34" charset="0"/>
                <a:hlinkClick r:id="rId2"/>
              </a:rPr>
              <a:t>NAACL-HLT</a:t>
            </a:r>
            <a:r>
              <a:rPr lang="en-IN" b="0" i="0" dirty="0">
                <a:solidFill>
                  <a:srgbClr val="222222"/>
                </a:solidFill>
                <a:effectLst/>
                <a:latin typeface="Arial" panose="020B0604020202020204" pitchFamily="34" charset="0"/>
                <a:hlinkClick r:id="rId2"/>
              </a:rPr>
              <a:t>, pp. 7490-7503. 2024.</a:t>
            </a:r>
            <a:endParaRPr lang="en-IN" dirty="0"/>
          </a:p>
        </p:txBody>
      </p:sp>
      <p:sp>
        <p:nvSpPr>
          <p:cNvPr id="7" name="Title 6">
            <a:extLst>
              <a:ext uri="{FF2B5EF4-FFF2-40B4-BE49-F238E27FC236}">
                <a16:creationId xmlns:a16="http://schemas.microsoft.com/office/drawing/2014/main" id="{25EE7DF0-AC76-7412-A6BF-D9513F07BE99}"/>
              </a:ext>
            </a:extLst>
          </p:cNvPr>
          <p:cNvSpPr>
            <a:spLocks noGrp="1"/>
          </p:cNvSpPr>
          <p:nvPr>
            <p:ph type="title"/>
          </p:nvPr>
        </p:nvSpPr>
        <p:spPr/>
        <p:txBody>
          <a:bodyPr/>
          <a:lstStyle/>
          <a:p>
            <a:r>
              <a:rPr lang="en-IN" dirty="0" err="1"/>
              <a:t>LeanReasoner</a:t>
            </a:r>
            <a:r>
              <a:rPr lang="en-IN" dirty="0"/>
              <a:t>: Offloading reasoning to Lean </a:t>
            </a:r>
          </a:p>
        </p:txBody>
      </p:sp>
      <p:sp>
        <p:nvSpPr>
          <p:cNvPr id="5" name="Slide Number Placeholder 4">
            <a:extLst>
              <a:ext uri="{FF2B5EF4-FFF2-40B4-BE49-F238E27FC236}">
                <a16:creationId xmlns:a16="http://schemas.microsoft.com/office/drawing/2014/main" id="{7B69E608-BFB7-6CA0-5359-1AA57E862236}"/>
              </a:ext>
            </a:extLst>
          </p:cNvPr>
          <p:cNvSpPr>
            <a:spLocks noGrp="1"/>
          </p:cNvSpPr>
          <p:nvPr>
            <p:ph type="sldNum" sz="quarter" idx="12"/>
          </p:nvPr>
        </p:nvSpPr>
        <p:spPr/>
        <p:txBody>
          <a:bodyPr/>
          <a:lstStyle/>
          <a:p>
            <a:fld id="{AE17A532-D286-470D-AE82-1500C848B688}" type="slidenum">
              <a:rPr lang="en-US" smtClean="0"/>
              <a:pPr/>
              <a:t>48</a:t>
            </a:fld>
            <a:endParaRPr lang="en-US" dirty="0"/>
          </a:p>
        </p:txBody>
      </p:sp>
      <p:sp>
        <p:nvSpPr>
          <p:cNvPr id="4" name="Footer Placeholder 3">
            <a:extLst>
              <a:ext uri="{FF2B5EF4-FFF2-40B4-BE49-F238E27FC236}">
                <a16:creationId xmlns:a16="http://schemas.microsoft.com/office/drawing/2014/main" id="{353F4E53-B410-1D13-5F0D-85B2F817DB4A}"/>
              </a:ext>
            </a:extLst>
          </p:cNvPr>
          <p:cNvSpPr>
            <a:spLocks noGrp="1"/>
          </p:cNvSpPr>
          <p:nvPr>
            <p:ph type="ftr" sz="quarter" idx="11"/>
          </p:nvPr>
        </p:nvSpPr>
        <p:spPr/>
        <p:txBody>
          <a:bodyPr/>
          <a:lstStyle/>
          <a:p>
            <a:r>
              <a:rPr lang="en-IN"/>
              <a:t>KR 2024: LLMs are Human-like Annotators</a:t>
            </a:r>
            <a:endParaRPr lang="en-US" dirty="0"/>
          </a:p>
        </p:txBody>
      </p:sp>
      <p:pic>
        <p:nvPicPr>
          <p:cNvPr id="3" name="Picture 2">
            <a:extLst>
              <a:ext uri="{FF2B5EF4-FFF2-40B4-BE49-F238E27FC236}">
                <a16:creationId xmlns:a16="http://schemas.microsoft.com/office/drawing/2014/main" id="{5A4502F8-4698-1C02-22A3-8F8F940DD45A}"/>
              </a:ext>
            </a:extLst>
          </p:cNvPr>
          <p:cNvPicPr>
            <a:picLocks noChangeAspect="1"/>
          </p:cNvPicPr>
          <p:nvPr/>
        </p:nvPicPr>
        <p:blipFill>
          <a:blip r:embed="rId3"/>
          <a:stretch>
            <a:fillRect/>
          </a:stretch>
        </p:blipFill>
        <p:spPr>
          <a:xfrm>
            <a:off x="1402521" y="1002513"/>
            <a:ext cx="9534595" cy="4552983"/>
          </a:xfrm>
          <a:prstGeom prst="rect">
            <a:avLst/>
          </a:prstGeom>
        </p:spPr>
      </p:pic>
    </p:spTree>
    <p:extLst>
      <p:ext uri="{BB962C8B-B14F-4D97-AF65-F5344CB8AC3E}">
        <p14:creationId xmlns:p14="http://schemas.microsoft.com/office/powerpoint/2010/main" val="747114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6E91D-5EFE-27B8-77E8-70DF259D1C8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7551B17-C9CE-DF18-135D-7BEEBA115F99}"/>
              </a:ext>
            </a:extLst>
          </p:cNvPr>
          <p:cNvSpPr>
            <a:spLocks noGrp="1"/>
          </p:cNvSpPr>
          <p:nvPr>
            <p:ph idx="13"/>
          </p:nvPr>
        </p:nvSpPr>
        <p:spPr/>
        <p:txBody>
          <a:bodyPr/>
          <a:lstStyle/>
          <a:p>
            <a:r>
              <a:rPr lang="en-IN" sz="1100" b="0" i="0" dirty="0">
                <a:solidFill>
                  <a:srgbClr val="222222"/>
                </a:solidFill>
                <a:effectLst/>
                <a:latin typeface="Arial" panose="020B0604020202020204" pitchFamily="34" charset="0"/>
                <a:hlinkClick r:id="rId3"/>
              </a:rPr>
              <a:t>Chen, </a:t>
            </a:r>
            <a:r>
              <a:rPr lang="en-IN" sz="1100" b="0" i="0" dirty="0" err="1">
                <a:solidFill>
                  <a:srgbClr val="222222"/>
                </a:solidFill>
                <a:effectLst/>
                <a:latin typeface="Arial" panose="020B0604020202020204" pitchFamily="34" charset="0"/>
                <a:hlinkClick r:id="rId3"/>
              </a:rPr>
              <a:t>Meiqi</a:t>
            </a:r>
            <a:r>
              <a:rPr lang="en-IN" sz="1100" b="0" i="0" dirty="0">
                <a:solidFill>
                  <a:srgbClr val="222222"/>
                </a:solidFill>
                <a:effectLst/>
                <a:latin typeface="Arial" panose="020B0604020202020204" pitchFamily="34" charset="0"/>
                <a:hlinkClick r:id="rId3"/>
              </a:rPr>
              <a:t>, </a:t>
            </a:r>
            <a:r>
              <a:rPr lang="en-IN" sz="1100" b="0" i="0" dirty="0" err="1">
                <a:solidFill>
                  <a:srgbClr val="222222"/>
                </a:solidFill>
                <a:effectLst/>
                <a:latin typeface="Arial" panose="020B0604020202020204" pitchFamily="34" charset="0"/>
                <a:hlinkClick r:id="rId3"/>
              </a:rPr>
              <a:t>Yubo</a:t>
            </a:r>
            <a:r>
              <a:rPr lang="en-IN" sz="1100" b="0" i="0" dirty="0">
                <a:solidFill>
                  <a:srgbClr val="222222"/>
                </a:solidFill>
                <a:effectLst/>
                <a:latin typeface="Arial" panose="020B0604020202020204" pitchFamily="34" charset="0"/>
                <a:hlinkClick r:id="rId3"/>
              </a:rPr>
              <a:t> Ma, </a:t>
            </a:r>
            <a:r>
              <a:rPr lang="en-IN" sz="1100" b="0" i="0" dirty="0" err="1">
                <a:solidFill>
                  <a:srgbClr val="222222"/>
                </a:solidFill>
                <a:effectLst/>
                <a:latin typeface="Arial" panose="020B0604020202020204" pitchFamily="34" charset="0"/>
                <a:hlinkClick r:id="rId3"/>
              </a:rPr>
              <a:t>Kaitao</a:t>
            </a:r>
            <a:r>
              <a:rPr lang="en-IN" sz="1100" b="0" i="0" dirty="0">
                <a:solidFill>
                  <a:srgbClr val="222222"/>
                </a:solidFill>
                <a:effectLst/>
                <a:latin typeface="Arial" panose="020B0604020202020204" pitchFamily="34" charset="0"/>
                <a:hlinkClick r:id="rId3"/>
              </a:rPr>
              <a:t> Song, </a:t>
            </a:r>
            <a:r>
              <a:rPr lang="en-IN" sz="1100" b="0" i="0" dirty="0" err="1">
                <a:solidFill>
                  <a:srgbClr val="222222"/>
                </a:solidFill>
                <a:effectLst/>
                <a:latin typeface="Arial" panose="020B0604020202020204" pitchFamily="34" charset="0"/>
                <a:hlinkClick r:id="rId3"/>
              </a:rPr>
              <a:t>Yixin</a:t>
            </a:r>
            <a:r>
              <a:rPr lang="en-IN" sz="1100" b="0" i="0" dirty="0">
                <a:solidFill>
                  <a:srgbClr val="222222"/>
                </a:solidFill>
                <a:effectLst/>
                <a:latin typeface="Arial" panose="020B0604020202020204" pitchFamily="34" charset="0"/>
                <a:hlinkClick r:id="rId3"/>
              </a:rPr>
              <a:t> Cao, Yan Zhang, and Dongsheng Li. "Learning to teach large language models logical reasoning." </a:t>
            </a:r>
            <a:r>
              <a:rPr lang="en-IN" sz="1100" b="0" i="1" dirty="0" err="1">
                <a:solidFill>
                  <a:srgbClr val="222222"/>
                </a:solidFill>
                <a:effectLst/>
                <a:latin typeface="Arial" panose="020B0604020202020204" pitchFamily="34" charset="0"/>
                <a:hlinkClick r:id="rId3"/>
              </a:rPr>
              <a:t>arXiv</a:t>
            </a:r>
            <a:r>
              <a:rPr lang="en-IN" sz="1100" b="0" i="1" dirty="0">
                <a:solidFill>
                  <a:srgbClr val="222222"/>
                </a:solidFill>
                <a:effectLst/>
                <a:latin typeface="Arial" panose="020B0604020202020204" pitchFamily="34" charset="0"/>
                <a:hlinkClick r:id="rId3"/>
              </a:rPr>
              <a:t> preprint arXiv:2310.09158</a:t>
            </a:r>
            <a:r>
              <a:rPr lang="en-IN" sz="1100" b="0" i="0" dirty="0">
                <a:solidFill>
                  <a:srgbClr val="222222"/>
                </a:solidFill>
                <a:effectLst/>
                <a:latin typeface="Arial" panose="020B0604020202020204" pitchFamily="34" charset="0"/>
                <a:hlinkClick r:id="rId3"/>
              </a:rPr>
              <a:t> (2023).</a:t>
            </a:r>
            <a:endParaRPr lang="en-IN" sz="1100" dirty="0"/>
          </a:p>
        </p:txBody>
      </p:sp>
      <p:sp>
        <p:nvSpPr>
          <p:cNvPr id="9" name="Content Placeholder 8">
            <a:extLst>
              <a:ext uri="{FF2B5EF4-FFF2-40B4-BE49-F238E27FC236}">
                <a16:creationId xmlns:a16="http://schemas.microsoft.com/office/drawing/2014/main" id="{F8FF4A67-B1A0-4884-258A-9702EDE0FDC7}"/>
              </a:ext>
            </a:extLst>
          </p:cNvPr>
          <p:cNvSpPr>
            <a:spLocks noGrp="1"/>
          </p:cNvSpPr>
          <p:nvPr>
            <p:ph idx="14"/>
          </p:nvPr>
        </p:nvSpPr>
        <p:spPr>
          <a:xfrm>
            <a:off x="6234113" y="1128713"/>
            <a:ext cx="5805487" cy="2854007"/>
          </a:xfrm>
        </p:spPr>
        <p:txBody>
          <a:bodyPr>
            <a:normAutofit fontScale="62500" lnSpcReduction="20000"/>
          </a:bodyPr>
          <a:lstStyle/>
          <a:p>
            <a:r>
              <a:rPr lang="en-IN" dirty="0"/>
              <a:t>Coreference ∈{Yes, No}</a:t>
            </a:r>
          </a:p>
          <a:p>
            <a:r>
              <a:rPr lang="en-IN" dirty="0"/>
              <a:t>Temporal ∈ {NO_TEMPORAL, BEFORE, OVERLAP, CONTAINS, SIMULTANEOUS, ENDS-ON, BEGINS-ON}</a:t>
            </a:r>
          </a:p>
          <a:p>
            <a:r>
              <a:rPr lang="en-IN" dirty="0"/>
              <a:t>Causal ∈ {NO_CAUSAL, PRECONDITION, CAUSE}</a:t>
            </a:r>
          </a:p>
          <a:p>
            <a:r>
              <a:rPr lang="en-IN" dirty="0"/>
              <a:t>Subevent ∈ {Yes, No}. </a:t>
            </a:r>
          </a:p>
          <a:p>
            <a:r>
              <a:rPr lang="en-IN" dirty="0"/>
              <a:t>ChatGPT incorrectly predicts the temporal and causal relations between events “FIRE” and “collapsed” as “simultaneous” and “cause”.</a:t>
            </a:r>
          </a:p>
          <a:p>
            <a:r>
              <a:rPr lang="en-IN" dirty="0"/>
              <a:t>60% of the answers from ChatGPT on the MAVEN-ERE (event relation extraction) dataset are logically inconsistent</a:t>
            </a:r>
          </a:p>
        </p:txBody>
      </p:sp>
      <p:sp>
        <p:nvSpPr>
          <p:cNvPr id="7" name="Title 6">
            <a:extLst>
              <a:ext uri="{FF2B5EF4-FFF2-40B4-BE49-F238E27FC236}">
                <a16:creationId xmlns:a16="http://schemas.microsoft.com/office/drawing/2014/main" id="{BB676C84-04A1-BB68-6A12-AFEC634FB188}"/>
              </a:ext>
            </a:extLst>
          </p:cNvPr>
          <p:cNvSpPr>
            <a:spLocks noGrp="1"/>
          </p:cNvSpPr>
          <p:nvPr>
            <p:ph type="title"/>
          </p:nvPr>
        </p:nvSpPr>
        <p:spPr/>
        <p:txBody>
          <a:bodyPr>
            <a:normAutofit/>
          </a:bodyPr>
          <a:lstStyle/>
          <a:p>
            <a:r>
              <a:rPr lang="en-IN" dirty="0"/>
              <a:t>Event Relation Logical Prediction</a:t>
            </a:r>
          </a:p>
        </p:txBody>
      </p:sp>
      <p:sp>
        <p:nvSpPr>
          <p:cNvPr id="5" name="Slide Number Placeholder 4">
            <a:extLst>
              <a:ext uri="{FF2B5EF4-FFF2-40B4-BE49-F238E27FC236}">
                <a16:creationId xmlns:a16="http://schemas.microsoft.com/office/drawing/2014/main" id="{50A7FF52-F0A7-F34C-A961-27F0639F7EB4}"/>
              </a:ext>
            </a:extLst>
          </p:cNvPr>
          <p:cNvSpPr>
            <a:spLocks noGrp="1"/>
          </p:cNvSpPr>
          <p:nvPr>
            <p:ph type="sldNum" sz="quarter" idx="12"/>
          </p:nvPr>
        </p:nvSpPr>
        <p:spPr/>
        <p:txBody>
          <a:bodyPr/>
          <a:lstStyle/>
          <a:p>
            <a:fld id="{AE17A532-D286-470D-AE82-1500C848B688}" type="slidenum">
              <a:rPr lang="en-US" smtClean="0"/>
              <a:pPr/>
              <a:t>49</a:t>
            </a:fld>
            <a:endParaRPr lang="en-US" dirty="0"/>
          </a:p>
        </p:txBody>
      </p:sp>
      <p:sp>
        <p:nvSpPr>
          <p:cNvPr id="4" name="Footer Placeholder 3">
            <a:extLst>
              <a:ext uri="{FF2B5EF4-FFF2-40B4-BE49-F238E27FC236}">
                <a16:creationId xmlns:a16="http://schemas.microsoft.com/office/drawing/2014/main" id="{9B3A4880-27D5-39FF-7F6B-4E35301DC698}"/>
              </a:ext>
            </a:extLst>
          </p:cNvPr>
          <p:cNvSpPr>
            <a:spLocks noGrp="1"/>
          </p:cNvSpPr>
          <p:nvPr>
            <p:ph type="ftr" sz="quarter" idx="11"/>
          </p:nvPr>
        </p:nvSpPr>
        <p:spPr/>
        <p:txBody>
          <a:bodyPr/>
          <a:lstStyle/>
          <a:p>
            <a:r>
              <a:rPr lang="en-IN"/>
              <a:t>KR 2024: LLMs are Human-like Annotators</a:t>
            </a:r>
            <a:endParaRPr lang="en-US" dirty="0"/>
          </a:p>
        </p:txBody>
      </p:sp>
      <p:pic>
        <p:nvPicPr>
          <p:cNvPr id="3" name="Content Placeholder 2">
            <a:extLst>
              <a:ext uri="{FF2B5EF4-FFF2-40B4-BE49-F238E27FC236}">
                <a16:creationId xmlns:a16="http://schemas.microsoft.com/office/drawing/2014/main" id="{F838AE61-7B92-39B2-BECC-3F5490168D41}"/>
              </a:ext>
            </a:extLst>
          </p:cNvPr>
          <p:cNvPicPr>
            <a:picLocks noGrp="1" noChangeAspect="1"/>
          </p:cNvPicPr>
          <p:nvPr>
            <p:ph idx="1"/>
          </p:nvPr>
        </p:nvPicPr>
        <p:blipFill>
          <a:blip r:embed="rId4"/>
          <a:stretch>
            <a:fillRect/>
          </a:stretch>
        </p:blipFill>
        <p:spPr>
          <a:xfrm>
            <a:off x="244931" y="1462231"/>
            <a:ext cx="5600741" cy="4124355"/>
          </a:xfrm>
          <a:prstGeom prst="rect">
            <a:avLst/>
          </a:prstGeom>
        </p:spPr>
      </p:pic>
      <p:pic>
        <p:nvPicPr>
          <p:cNvPr id="10" name="Picture 9">
            <a:extLst>
              <a:ext uri="{FF2B5EF4-FFF2-40B4-BE49-F238E27FC236}">
                <a16:creationId xmlns:a16="http://schemas.microsoft.com/office/drawing/2014/main" id="{F54AAC99-1E99-2CD6-2653-C4D9045441BE}"/>
              </a:ext>
            </a:extLst>
          </p:cNvPr>
          <p:cNvPicPr>
            <a:picLocks noChangeAspect="1"/>
          </p:cNvPicPr>
          <p:nvPr/>
        </p:nvPicPr>
        <p:blipFill>
          <a:blip r:embed="rId5"/>
          <a:stretch>
            <a:fillRect/>
          </a:stretch>
        </p:blipFill>
        <p:spPr>
          <a:xfrm>
            <a:off x="6096000" y="4059231"/>
            <a:ext cx="5763949" cy="2118519"/>
          </a:xfrm>
          <a:prstGeom prst="rect">
            <a:avLst/>
          </a:prstGeom>
        </p:spPr>
      </p:pic>
    </p:spTree>
    <p:extLst>
      <p:ext uri="{BB962C8B-B14F-4D97-AF65-F5344CB8AC3E}">
        <p14:creationId xmlns:p14="http://schemas.microsoft.com/office/powerpoint/2010/main" val="4071257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1128713"/>
            <a:ext cx="4752975" cy="4862364"/>
          </a:xfrm>
        </p:spPr>
        <p:txBody>
          <a:bodyPr>
            <a:normAutofit fontScale="92500" lnSpcReduction="10000"/>
          </a:bodyPr>
          <a:lstStyle/>
          <a:p>
            <a:r>
              <a:rPr lang="en-US" dirty="0"/>
              <a:t>Humans do not require large supervised datasets to learn most language tasks</a:t>
            </a:r>
          </a:p>
          <a:p>
            <a:r>
              <a:rPr lang="en-US" dirty="0"/>
              <a:t>This is enough</a:t>
            </a:r>
          </a:p>
          <a:p>
            <a:pPr lvl="1"/>
            <a:r>
              <a:rPr lang="en-US" dirty="0"/>
              <a:t>A brief directive in natural language (e.g. “please tell me if this sentence describes something happy or something sad”) </a:t>
            </a:r>
          </a:p>
          <a:p>
            <a:pPr lvl="1"/>
            <a:r>
              <a:rPr lang="en-US" dirty="0"/>
              <a:t>A tiny number of demonstrations (e.g. “here are two examples of people acting brave; please give a third example of bravery”)</a:t>
            </a:r>
          </a:p>
          <a:p>
            <a:r>
              <a:rPr lang="en-US" dirty="0"/>
              <a:t>In-context learning</a:t>
            </a:r>
          </a:p>
        </p:txBody>
      </p:sp>
      <p:sp>
        <p:nvSpPr>
          <p:cNvPr id="6" name="Content Placeholder 5">
            <a:extLst>
              <a:ext uri="{FF2B5EF4-FFF2-40B4-BE49-F238E27FC236}">
                <a16:creationId xmlns:a16="http://schemas.microsoft.com/office/drawing/2014/main" id="{7D5299F3-A6CE-4B10-9CC1-0DB464B6DD16}"/>
              </a:ext>
            </a:extLst>
          </p:cNvPr>
          <p:cNvSpPr>
            <a:spLocks noGrp="1"/>
          </p:cNvSpPr>
          <p:nvPr>
            <p:ph idx="13"/>
          </p:nvPr>
        </p:nvSpPr>
        <p:spPr/>
        <p:txBody>
          <a:bodyPr>
            <a:normAutofit fontScale="85000" lnSpcReduction="10000"/>
          </a:bodyPr>
          <a:lstStyle/>
          <a:p>
            <a:pPr marL="0" indent="0">
              <a:buNone/>
            </a:pPr>
            <a:r>
              <a:rPr lang="en-US" b="0" i="0" dirty="0">
                <a:solidFill>
                  <a:srgbClr val="222222"/>
                </a:solidFill>
                <a:effectLst/>
                <a:latin typeface="Arial" panose="020B0604020202020204" pitchFamily="34" charset="0"/>
              </a:rPr>
              <a:t>Brown, Tom B., Benjamin Mann, Nick Ryder, Melanie Subbiah, Jared Kaplan, Prafulla </a:t>
            </a:r>
            <a:r>
              <a:rPr lang="en-US" b="0" i="0" dirty="0" err="1">
                <a:solidFill>
                  <a:srgbClr val="222222"/>
                </a:solidFill>
                <a:effectLst/>
                <a:latin typeface="Arial" panose="020B0604020202020204" pitchFamily="34" charset="0"/>
              </a:rPr>
              <a:t>Dhariwal</a:t>
            </a:r>
            <a:r>
              <a:rPr lang="en-US" b="0" i="0" dirty="0">
                <a:solidFill>
                  <a:srgbClr val="222222"/>
                </a:solidFill>
                <a:effectLst/>
                <a:latin typeface="Arial" panose="020B0604020202020204" pitchFamily="34" charset="0"/>
              </a:rPr>
              <a:t>, Arvind </a:t>
            </a:r>
            <a:r>
              <a:rPr lang="en-US" b="0" i="0" dirty="0" err="1">
                <a:solidFill>
                  <a:srgbClr val="222222"/>
                </a:solidFill>
                <a:effectLst/>
                <a:latin typeface="Arial" panose="020B0604020202020204" pitchFamily="34" charset="0"/>
              </a:rPr>
              <a:t>Neelakantan</a:t>
            </a:r>
            <a:r>
              <a:rPr lang="en-US" b="0" i="0" dirty="0">
                <a:solidFill>
                  <a:srgbClr val="222222"/>
                </a:solidFill>
                <a:effectLst/>
                <a:latin typeface="Arial" panose="020B0604020202020204" pitchFamily="34" charset="0"/>
              </a:rPr>
              <a:t> et al. "Language models are few-shot learners."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arXiv:2005.14165</a:t>
            </a:r>
            <a:r>
              <a:rPr lang="en-US" b="0" i="0" dirty="0">
                <a:solidFill>
                  <a:srgbClr val="222222"/>
                </a:solidFill>
                <a:effectLst/>
                <a:latin typeface="Arial" panose="020B0604020202020204" pitchFamily="34" charset="0"/>
              </a:rPr>
              <a:t> (2020).</a:t>
            </a:r>
            <a:endParaRPr lang="en-US" dirty="0"/>
          </a:p>
          <a:p>
            <a:pPr marL="0" indent="0">
              <a:buNone/>
            </a:pPr>
            <a:endParaRPr lang="en-US" dirty="0"/>
          </a:p>
          <a:p>
            <a:endParaRPr lang="en-US"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a:t>GPT-3</a:t>
            </a:r>
          </a:p>
        </p:txBody>
      </p:sp>
      <p:sp>
        <p:nvSpPr>
          <p:cNvPr id="3" name="Footer Placeholder 2">
            <a:extLst>
              <a:ext uri="{FF2B5EF4-FFF2-40B4-BE49-F238E27FC236}">
                <a16:creationId xmlns:a16="http://schemas.microsoft.com/office/drawing/2014/main" id="{7BCD34E8-1D77-31E1-04C8-9459C90705D4}"/>
              </a:ext>
            </a:extLst>
          </p:cNvPr>
          <p:cNvSpPr>
            <a:spLocks noGrp="1"/>
          </p:cNvSpPr>
          <p:nvPr>
            <p:ph type="ftr" sz="quarter" idx="11"/>
          </p:nvPr>
        </p:nvSpPr>
        <p:spPr/>
        <p:txBody>
          <a:bodyPr/>
          <a:lstStyle/>
          <a:p>
            <a:r>
              <a:rPr lang="en-IN"/>
              <a:t>KR 2024: LLMs are Human-like Annotators</a:t>
            </a:r>
            <a:endParaRPr lang="en-US" dirty="0"/>
          </a:p>
        </p:txBody>
      </p:sp>
      <p:sp>
        <p:nvSpPr>
          <p:cNvPr id="4" name="Slide Number Placeholder 3">
            <a:extLst>
              <a:ext uri="{FF2B5EF4-FFF2-40B4-BE49-F238E27FC236}">
                <a16:creationId xmlns:a16="http://schemas.microsoft.com/office/drawing/2014/main" id="{6601EF0C-9BDA-EC9B-AAA5-F669D1826A36}"/>
              </a:ext>
            </a:extLst>
          </p:cNvPr>
          <p:cNvSpPr>
            <a:spLocks noGrp="1"/>
          </p:cNvSpPr>
          <p:nvPr>
            <p:ph type="sldNum" sz="quarter" idx="12"/>
          </p:nvPr>
        </p:nvSpPr>
        <p:spPr/>
        <p:txBody>
          <a:bodyPr/>
          <a:lstStyle/>
          <a:p>
            <a:fld id="{AE17A532-D286-470D-AE82-1500C848B688}" type="slidenum">
              <a:rPr lang="en-US" smtClean="0"/>
              <a:pPr/>
              <a:t>5</a:t>
            </a:fld>
            <a:endParaRPr lang="en-US" dirty="0"/>
          </a:p>
        </p:txBody>
      </p:sp>
      <p:pic>
        <p:nvPicPr>
          <p:cNvPr id="5" name="Picture 4">
            <a:extLst>
              <a:ext uri="{FF2B5EF4-FFF2-40B4-BE49-F238E27FC236}">
                <a16:creationId xmlns:a16="http://schemas.microsoft.com/office/drawing/2014/main" id="{9222F3B4-0830-D407-3114-BEEDDA8BD1DB}"/>
              </a:ext>
            </a:extLst>
          </p:cNvPr>
          <p:cNvPicPr>
            <a:picLocks noChangeAspect="1"/>
          </p:cNvPicPr>
          <p:nvPr/>
        </p:nvPicPr>
        <p:blipFill rotWithShape="1">
          <a:blip r:embed="rId2"/>
          <a:srcRect r="48908"/>
          <a:stretch/>
        </p:blipFill>
        <p:spPr>
          <a:xfrm>
            <a:off x="8755613" y="261856"/>
            <a:ext cx="3390567" cy="5994697"/>
          </a:xfrm>
          <a:prstGeom prst="rect">
            <a:avLst/>
          </a:prstGeom>
        </p:spPr>
      </p:pic>
      <p:pic>
        <p:nvPicPr>
          <p:cNvPr id="9" name="Picture 8">
            <a:extLst>
              <a:ext uri="{FF2B5EF4-FFF2-40B4-BE49-F238E27FC236}">
                <a16:creationId xmlns:a16="http://schemas.microsoft.com/office/drawing/2014/main" id="{949CE20B-F1F8-933F-A120-031F8AFC5088}"/>
              </a:ext>
            </a:extLst>
          </p:cNvPr>
          <p:cNvPicPr>
            <a:picLocks noChangeAspect="1"/>
          </p:cNvPicPr>
          <p:nvPr/>
        </p:nvPicPr>
        <p:blipFill rotWithShape="1">
          <a:blip r:embed="rId2"/>
          <a:srcRect l="52149" b="21449"/>
          <a:stretch/>
        </p:blipFill>
        <p:spPr>
          <a:xfrm>
            <a:off x="4825673" y="952501"/>
            <a:ext cx="3397808" cy="5038576"/>
          </a:xfrm>
          <a:prstGeom prst="rect">
            <a:avLst/>
          </a:prstGeom>
        </p:spPr>
      </p:pic>
      <p:sp>
        <p:nvSpPr>
          <p:cNvPr id="10" name="Arrow: Right 9">
            <a:extLst>
              <a:ext uri="{FF2B5EF4-FFF2-40B4-BE49-F238E27FC236}">
                <a16:creationId xmlns:a16="http://schemas.microsoft.com/office/drawing/2014/main" id="{EA812159-95A6-CD2A-0BB7-ADBE53585F35}"/>
              </a:ext>
            </a:extLst>
          </p:cNvPr>
          <p:cNvSpPr/>
          <p:nvPr/>
        </p:nvSpPr>
        <p:spPr>
          <a:xfrm>
            <a:off x="8223481" y="2986780"/>
            <a:ext cx="532132" cy="544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3530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12408-A65C-140E-9705-696F40FCD0DA}"/>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D37809-C3D3-DB89-4545-23D579D0A200}"/>
              </a:ext>
            </a:extLst>
          </p:cNvPr>
          <p:cNvSpPr>
            <a:spLocks noGrp="1"/>
          </p:cNvSpPr>
          <p:nvPr>
            <p:ph idx="1"/>
          </p:nvPr>
        </p:nvSpPr>
        <p:spPr>
          <a:xfrm>
            <a:off x="147639" y="1128713"/>
            <a:ext cx="5303202" cy="5167312"/>
          </a:xfrm>
        </p:spPr>
        <p:txBody>
          <a:bodyPr>
            <a:normAutofit lnSpcReduction="10000"/>
          </a:bodyPr>
          <a:lstStyle/>
          <a:p>
            <a:r>
              <a:rPr lang="en-IN" dirty="0"/>
              <a:t>3 ways of logic acquisition</a:t>
            </a:r>
          </a:p>
          <a:p>
            <a:pPr lvl="1"/>
            <a:r>
              <a:rPr lang="en-IN" dirty="0"/>
              <a:t>Generative-based approach</a:t>
            </a:r>
          </a:p>
          <a:p>
            <a:pPr lvl="2"/>
            <a:r>
              <a:rPr lang="en-IN" dirty="0"/>
              <a:t>Encourages LLMs to generate rationale themselves, </a:t>
            </a:r>
          </a:p>
          <a:p>
            <a:pPr lvl="2"/>
            <a:r>
              <a:rPr lang="en-IN" dirty="0"/>
              <a:t>Uncertainty of the generated rationales may also bring some biases, leading to an incorrect subsequent answer </a:t>
            </a:r>
          </a:p>
          <a:p>
            <a:pPr lvl="1"/>
            <a:r>
              <a:rPr lang="en-IN" dirty="0"/>
              <a:t>Retrieval-based approach</a:t>
            </a:r>
          </a:p>
          <a:p>
            <a:pPr lvl="2"/>
            <a:r>
              <a:rPr lang="en-IN" dirty="0"/>
              <a:t>Collects constraints from realistic data</a:t>
            </a:r>
          </a:p>
          <a:p>
            <a:pPr lvl="2"/>
            <a:r>
              <a:rPr lang="en-IN" dirty="0"/>
              <a:t>Retrieves relevant contents and adds them to the LLM instruction.</a:t>
            </a:r>
          </a:p>
          <a:p>
            <a:pPr lvl="2"/>
            <a:r>
              <a:rPr lang="en-IN" dirty="0"/>
              <a:t>Ensures correctness of logic</a:t>
            </a:r>
          </a:p>
          <a:p>
            <a:pPr lvl="1"/>
            <a:r>
              <a:rPr lang="en-IN" dirty="0"/>
              <a:t>Finetuning-based approach</a:t>
            </a:r>
          </a:p>
          <a:p>
            <a:pPr lvl="2"/>
            <a:r>
              <a:rPr lang="en-IN" dirty="0"/>
              <a:t>Constructs a high-order event relation logical prediction dataset (LLM-ERL)</a:t>
            </a:r>
          </a:p>
          <a:p>
            <a:pPr lvl="2"/>
            <a:r>
              <a:rPr lang="en-IN" dirty="0"/>
              <a:t>Fine-tune specialized LLMs</a:t>
            </a:r>
          </a:p>
          <a:p>
            <a:endParaRPr lang="en-IN" dirty="0"/>
          </a:p>
        </p:txBody>
      </p:sp>
      <p:sp>
        <p:nvSpPr>
          <p:cNvPr id="6" name="Content Placeholder 5">
            <a:extLst>
              <a:ext uri="{FF2B5EF4-FFF2-40B4-BE49-F238E27FC236}">
                <a16:creationId xmlns:a16="http://schemas.microsoft.com/office/drawing/2014/main" id="{4622FA45-3E2E-5529-6013-6E22946D32CD}"/>
              </a:ext>
            </a:extLst>
          </p:cNvPr>
          <p:cNvSpPr>
            <a:spLocks noGrp="1"/>
          </p:cNvSpPr>
          <p:nvPr>
            <p:ph idx="13"/>
          </p:nvPr>
        </p:nvSpPr>
        <p:spPr/>
        <p:txBody>
          <a:bodyPr/>
          <a:lstStyle/>
          <a:p>
            <a:r>
              <a:rPr lang="en-IN" sz="1100" b="0" i="0" dirty="0">
                <a:solidFill>
                  <a:srgbClr val="222222"/>
                </a:solidFill>
                <a:effectLst/>
                <a:latin typeface="Arial" panose="020B0604020202020204" pitchFamily="34" charset="0"/>
                <a:hlinkClick r:id="rId2"/>
              </a:rPr>
              <a:t>Chen, </a:t>
            </a:r>
            <a:r>
              <a:rPr lang="en-IN" sz="1100" b="0" i="0" dirty="0" err="1">
                <a:solidFill>
                  <a:srgbClr val="222222"/>
                </a:solidFill>
                <a:effectLst/>
                <a:latin typeface="Arial" panose="020B0604020202020204" pitchFamily="34" charset="0"/>
                <a:hlinkClick r:id="rId2"/>
              </a:rPr>
              <a:t>Meiqi</a:t>
            </a:r>
            <a:r>
              <a:rPr lang="en-IN" sz="1100" b="0" i="0" dirty="0">
                <a:solidFill>
                  <a:srgbClr val="222222"/>
                </a:solidFill>
                <a:effectLst/>
                <a:latin typeface="Arial" panose="020B0604020202020204" pitchFamily="34" charset="0"/>
                <a:hlinkClick r:id="rId2"/>
              </a:rPr>
              <a:t>, </a:t>
            </a:r>
            <a:r>
              <a:rPr lang="en-IN" sz="1100" b="0" i="0" dirty="0" err="1">
                <a:solidFill>
                  <a:srgbClr val="222222"/>
                </a:solidFill>
                <a:effectLst/>
                <a:latin typeface="Arial" panose="020B0604020202020204" pitchFamily="34" charset="0"/>
                <a:hlinkClick r:id="rId2"/>
              </a:rPr>
              <a:t>Yubo</a:t>
            </a:r>
            <a:r>
              <a:rPr lang="en-IN" sz="1100" b="0" i="0" dirty="0">
                <a:solidFill>
                  <a:srgbClr val="222222"/>
                </a:solidFill>
                <a:effectLst/>
                <a:latin typeface="Arial" panose="020B0604020202020204" pitchFamily="34" charset="0"/>
                <a:hlinkClick r:id="rId2"/>
              </a:rPr>
              <a:t> Ma, </a:t>
            </a:r>
            <a:r>
              <a:rPr lang="en-IN" sz="1100" b="0" i="0" dirty="0" err="1">
                <a:solidFill>
                  <a:srgbClr val="222222"/>
                </a:solidFill>
                <a:effectLst/>
                <a:latin typeface="Arial" panose="020B0604020202020204" pitchFamily="34" charset="0"/>
                <a:hlinkClick r:id="rId2"/>
              </a:rPr>
              <a:t>Kaitao</a:t>
            </a:r>
            <a:r>
              <a:rPr lang="en-IN" sz="1100" b="0" i="0" dirty="0">
                <a:solidFill>
                  <a:srgbClr val="222222"/>
                </a:solidFill>
                <a:effectLst/>
                <a:latin typeface="Arial" panose="020B0604020202020204" pitchFamily="34" charset="0"/>
                <a:hlinkClick r:id="rId2"/>
              </a:rPr>
              <a:t> Song, </a:t>
            </a:r>
            <a:r>
              <a:rPr lang="en-IN" sz="1100" b="0" i="0" dirty="0" err="1">
                <a:solidFill>
                  <a:srgbClr val="222222"/>
                </a:solidFill>
                <a:effectLst/>
                <a:latin typeface="Arial" panose="020B0604020202020204" pitchFamily="34" charset="0"/>
                <a:hlinkClick r:id="rId2"/>
              </a:rPr>
              <a:t>Yixin</a:t>
            </a:r>
            <a:r>
              <a:rPr lang="en-IN" sz="1100" b="0" i="0" dirty="0">
                <a:solidFill>
                  <a:srgbClr val="222222"/>
                </a:solidFill>
                <a:effectLst/>
                <a:latin typeface="Arial" panose="020B0604020202020204" pitchFamily="34" charset="0"/>
                <a:hlinkClick r:id="rId2"/>
              </a:rPr>
              <a:t> Cao, Yan Zhang, and Dongsheng Li. "Learning to teach large language models logical reasoning." </a:t>
            </a:r>
            <a:r>
              <a:rPr lang="en-IN" sz="1100" b="0" i="1" dirty="0" err="1">
                <a:solidFill>
                  <a:srgbClr val="222222"/>
                </a:solidFill>
                <a:effectLst/>
                <a:latin typeface="Arial" panose="020B0604020202020204" pitchFamily="34" charset="0"/>
                <a:hlinkClick r:id="rId2"/>
              </a:rPr>
              <a:t>arXiv</a:t>
            </a:r>
            <a:r>
              <a:rPr lang="en-IN" sz="1100" b="0" i="1" dirty="0">
                <a:solidFill>
                  <a:srgbClr val="222222"/>
                </a:solidFill>
                <a:effectLst/>
                <a:latin typeface="Arial" panose="020B0604020202020204" pitchFamily="34" charset="0"/>
                <a:hlinkClick r:id="rId2"/>
              </a:rPr>
              <a:t> preprint arXiv:2310.09158</a:t>
            </a:r>
            <a:r>
              <a:rPr lang="en-IN" sz="1100" b="0" i="0" dirty="0">
                <a:solidFill>
                  <a:srgbClr val="222222"/>
                </a:solidFill>
                <a:effectLst/>
                <a:latin typeface="Arial" panose="020B0604020202020204" pitchFamily="34" charset="0"/>
                <a:hlinkClick r:id="rId2"/>
              </a:rPr>
              <a:t> (2023).</a:t>
            </a:r>
            <a:endParaRPr lang="en-IN" sz="1100" dirty="0"/>
          </a:p>
        </p:txBody>
      </p:sp>
      <p:sp>
        <p:nvSpPr>
          <p:cNvPr id="7" name="Title 6">
            <a:extLst>
              <a:ext uri="{FF2B5EF4-FFF2-40B4-BE49-F238E27FC236}">
                <a16:creationId xmlns:a16="http://schemas.microsoft.com/office/drawing/2014/main" id="{CDEF8059-3917-F8CA-DEDE-53DCC0C8C476}"/>
              </a:ext>
            </a:extLst>
          </p:cNvPr>
          <p:cNvSpPr>
            <a:spLocks noGrp="1"/>
          </p:cNvSpPr>
          <p:nvPr>
            <p:ph type="title"/>
          </p:nvPr>
        </p:nvSpPr>
        <p:spPr/>
        <p:txBody>
          <a:bodyPr/>
          <a:lstStyle/>
          <a:p>
            <a:r>
              <a:rPr lang="en-IN" dirty="0"/>
              <a:t>Enabling LLMs for Event Relation Logical Prediction</a:t>
            </a:r>
          </a:p>
        </p:txBody>
      </p:sp>
      <p:sp>
        <p:nvSpPr>
          <p:cNvPr id="5" name="Slide Number Placeholder 4">
            <a:extLst>
              <a:ext uri="{FF2B5EF4-FFF2-40B4-BE49-F238E27FC236}">
                <a16:creationId xmlns:a16="http://schemas.microsoft.com/office/drawing/2014/main" id="{0CF59783-5E9D-D50F-601D-B87DC68C96D5}"/>
              </a:ext>
            </a:extLst>
          </p:cNvPr>
          <p:cNvSpPr>
            <a:spLocks noGrp="1"/>
          </p:cNvSpPr>
          <p:nvPr>
            <p:ph type="sldNum" sz="quarter" idx="12"/>
          </p:nvPr>
        </p:nvSpPr>
        <p:spPr/>
        <p:txBody>
          <a:bodyPr/>
          <a:lstStyle/>
          <a:p>
            <a:fld id="{AE17A532-D286-470D-AE82-1500C848B688}" type="slidenum">
              <a:rPr lang="en-US" smtClean="0"/>
              <a:pPr/>
              <a:t>50</a:t>
            </a:fld>
            <a:endParaRPr lang="en-US" dirty="0"/>
          </a:p>
        </p:txBody>
      </p:sp>
      <p:sp>
        <p:nvSpPr>
          <p:cNvPr id="4" name="Footer Placeholder 3">
            <a:extLst>
              <a:ext uri="{FF2B5EF4-FFF2-40B4-BE49-F238E27FC236}">
                <a16:creationId xmlns:a16="http://schemas.microsoft.com/office/drawing/2014/main" id="{222E75F2-06A5-56A1-71A8-9AC2021DF340}"/>
              </a:ext>
            </a:extLst>
          </p:cNvPr>
          <p:cNvSpPr>
            <a:spLocks noGrp="1"/>
          </p:cNvSpPr>
          <p:nvPr>
            <p:ph type="ftr" sz="quarter" idx="11"/>
          </p:nvPr>
        </p:nvSpPr>
        <p:spPr/>
        <p:txBody>
          <a:bodyPr/>
          <a:lstStyle/>
          <a:p>
            <a:r>
              <a:rPr lang="en-IN"/>
              <a:t>KR 2024: LLMs are Human-like Annotators</a:t>
            </a:r>
            <a:endParaRPr lang="en-US" dirty="0"/>
          </a:p>
        </p:txBody>
      </p:sp>
      <p:pic>
        <p:nvPicPr>
          <p:cNvPr id="12" name="Content Placeholder 2">
            <a:extLst>
              <a:ext uri="{FF2B5EF4-FFF2-40B4-BE49-F238E27FC236}">
                <a16:creationId xmlns:a16="http://schemas.microsoft.com/office/drawing/2014/main" id="{799543E5-789A-0C3F-84EE-C28E9CE229E0}"/>
              </a:ext>
            </a:extLst>
          </p:cNvPr>
          <p:cNvPicPr>
            <a:picLocks noChangeAspect="1"/>
          </p:cNvPicPr>
          <p:nvPr/>
        </p:nvPicPr>
        <p:blipFill>
          <a:blip r:embed="rId3"/>
          <a:stretch>
            <a:fillRect/>
          </a:stretch>
        </p:blipFill>
        <p:spPr>
          <a:xfrm>
            <a:off x="5698340" y="1508760"/>
            <a:ext cx="6346021" cy="3964447"/>
          </a:xfrm>
          <a:prstGeom prst="rect">
            <a:avLst/>
          </a:prstGeom>
        </p:spPr>
      </p:pic>
    </p:spTree>
    <p:extLst>
      <p:ext uri="{BB962C8B-B14F-4D97-AF65-F5344CB8AC3E}">
        <p14:creationId xmlns:p14="http://schemas.microsoft.com/office/powerpoint/2010/main" val="3405880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084F-A966-B72A-1669-ADD4B055EC3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101FA1C-CC30-63C0-23BD-00AE48889D14}"/>
              </a:ext>
            </a:extLst>
          </p:cNvPr>
          <p:cNvSpPr>
            <a:spLocks noGrp="1"/>
          </p:cNvSpPr>
          <p:nvPr>
            <p:ph idx="13"/>
          </p:nvPr>
        </p:nvSpPr>
        <p:spPr/>
        <p:txBody>
          <a:bodyPr/>
          <a:lstStyle/>
          <a:p>
            <a:r>
              <a:rPr lang="en-IN" sz="1100" b="0" i="0" dirty="0">
                <a:solidFill>
                  <a:srgbClr val="222222"/>
                </a:solidFill>
                <a:effectLst/>
                <a:latin typeface="Arial" panose="020B0604020202020204" pitchFamily="34" charset="0"/>
                <a:hlinkClick r:id="rId3"/>
              </a:rPr>
              <a:t>Chen, </a:t>
            </a:r>
            <a:r>
              <a:rPr lang="en-IN" sz="1100" b="0" i="0" dirty="0" err="1">
                <a:solidFill>
                  <a:srgbClr val="222222"/>
                </a:solidFill>
                <a:effectLst/>
                <a:latin typeface="Arial" panose="020B0604020202020204" pitchFamily="34" charset="0"/>
                <a:hlinkClick r:id="rId3"/>
              </a:rPr>
              <a:t>Meiqi</a:t>
            </a:r>
            <a:r>
              <a:rPr lang="en-IN" sz="1100" b="0" i="0" dirty="0">
                <a:solidFill>
                  <a:srgbClr val="222222"/>
                </a:solidFill>
                <a:effectLst/>
                <a:latin typeface="Arial" panose="020B0604020202020204" pitchFamily="34" charset="0"/>
                <a:hlinkClick r:id="rId3"/>
              </a:rPr>
              <a:t>, </a:t>
            </a:r>
            <a:r>
              <a:rPr lang="en-IN" sz="1100" b="0" i="0" dirty="0" err="1">
                <a:solidFill>
                  <a:srgbClr val="222222"/>
                </a:solidFill>
                <a:effectLst/>
                <a:latin typeface="Arial" panose="020B0604020202020204" pitchFamily="34" charset="0"/>
                <a:hlinkClick r:id="rId3"/>
              </a:rPr>
              <a:t>Yubo</a:t>
            </a:r>
            <a:r>
              <a:rPr lang="en-IN" sz="1100" b="0" i="0" dirty="0">
                <a:solidFill>
                  <a:srgbClr val="222222"/>
                </a:solidFill>
                <a:effectLst/>
                <a:latin typeface="Arial" panose="020B0604020202020204" pitchFamily="34" charset="0"/>
                <a:hlinkClick r:id="rId3"/>
              </a:rPr>
              <a:t> Ma, </a:t>
            </a:r>
            <a:r>
              <a:rPr lang="en-IN" sz="1100" b="0" i="0" dirty="0" err="1">
                <a:solidFill>
                  <a:srgbClr val="222222"/>
                </a:solidFill>
                <a:effectLst/>
                <a:latin typeface="Arial" panose="020B0604020202020204" pitchFamily="34" charset="0"/>
                <a:hlinkClick r:id="rId3"/>
              </a:rPr>
              <a:t>Kaitao</a:t>
            </a:r>
            <a:r>
              <a:rPr lang="en-IN" sz="1100" b="0" i="0" dirty="0">
                <a:solidFill>
                  <a:srgbClr val="222222"/>
                </a:solidFill>
                <a:effectLst/>
                <a:latin typeface="Arial" panose="020B0604020202020204" pitchFamily="34" charset="0"/>
                <a:hlinkClick r:id="rId3"/>
              </a:rPr>
              <a:t> Song, </a:t>
            </a:r>
            <a:r>
              <a:rPr lang="en-IN" sz="1100" b="0" i="0" dirty="0" err="1">
                <a:solidFill>
                  <a:srgbClr val="222222"/>
                </a:solidFill>
                <a:effectLst/>
                <a:latin typeface="Arial" panose="020B0604020202020204" pitchFamily="34" charset="0"/>
                <a:hlinkClick r:id="rId3"/>
              </a:rPr>
              <a:t>Yixin</a:t>
            </a:r>
            <a:r>
              <a:rPr lang="en-IN" sz="1100" b="0" i="0" dirty="0">
                <a:solidFill>
                  <a:srgbClr val="222222"/>
                </a:solidFill>
                <a:effectLst/>
                <a:latin typeface="Arial" panose="020B0604020202020204" pitchFamily="34" charset="0"/>
                <a:hlinkClick r:id="rId3"/>
              </a:rPr>
              <a:t> Cao, Yan Zhang, and Dongsheng Li. "Learning to teach large language models logical reasoning." </a:t>
            </a:r>
            <a:r>
              <a:rPr lang="en-IN" sz="1100" b="0" i="1" dirty="0" err="1">
                <a:solidFill>
                  <a:srgbClr val="222222"/>
                </a:solidFill>
                <a:effectLst/>
                <a:latin typeface="Arial" panose="020B0604020202020204" pitchFamily="34" charset="0"/>
                <a:hlinkClick r:id="rId3"/>
              </a:rPr>
              <a:t>arXiv</a:t>
            </a:r>
            <a:r>
              <a:rPr lang="en-IN" sz="1100" b="0" i="1" dirty="0">
                <a:solidFill>
                  <a:srgbClr val="222222"/>
                </a:solidFill>
                <a:effectLst/>
                <a:latin typeface="Arial" panose="020B0604020202020204" pitchFamily="34" charset="0"/>
                <a:hlinkClick r:id="rId3"/>
              </a:rPr>
              <a:t> preprint arXiv:2310.09158</a:t>
            </a:r>
            <a:r>
              <a:rPr lang="en-IN" sz="1100" b="0" i="0" dirty="0">
                <a:solidFill>
                  <a:srgbClr val="222222"/>
                </a:solidFill>
                <a:effectLst/>
                <a:latin typeface="Arial" panose="020B0604020202020204" pitchFamily="34" charset="0"/>
                <a:hlinkClick r:id="rId3"/>
              </a:rPr>
              <a:t> (2023).</a:t>
            </a:r>
            <a:endParaRPr lang="en-IN" sz="1100" dirty="0"/>
          </a:p>
        </p:txBody>
      </p:sp>
      <p:sp>
        <p:nvSpPr>
          <p:cNvPr id="7" name="Title 6">
            <a:extLst>
              <a:ext uri="{FF2B5EF4-FFF2-40B4-BE49-F238E27FC236}">
                <a16:creationId xmlns:a16="http://schemas.microsoft.com/office/drawing/2014/main" id="{B05F8D0C-DF88-5DD8-D075-2A869D760304}"/>
              </a:ext>
            </a:extLst>
          </p:cNvPr>
          <p:cNvSpPr>
            <a:spLocks noGrp="1"/>
          </p:cNvSpPr>
          <p:nvPr>
            <p:ph type="title"/>
          </p:nvPr>
        </p:nvSpPr>
        <p:spPr>
          <a:xfrm>
            <a:off x="1" y="0"/>
            <a:ext cx="6604350" cy="1132839"/>
          </a:xfrm>
        </p:spPr>
        <p:txBody>
          <a:bodyPr>
            <a:normAutofit fontScale="90000"/>
          </a:bodyPr>
          <a:lstStyle/>
          <a:p>
            <a:r>
              <a:rPr lang="en-IN" dirty="0"/>
              <a:t>Event Relation Logical Prediction Results</a:t>
            </a:r>
          </a:p>
        </p:txBody>
      </p:sp>
      <p:sp>
        <p:nvSpPr>
          <p:cNvPr id="5" name="Slide Number Placeholder 4">
            <a:extLst>
              <a:ext uri="{FF2B5EF4-FFF2-40B4-BE49-F238E27FC236}">
                <a16:creationId xmlns:a16="http://schemas.microsoft.com/office/drawing/2014/main" id="{438A06C9-F17E-3F8C-91DC-96C67FD82710}"/>
              </a:ext>
            </a:extLst>
          </p:cNvPr>
          <p:cNvSpPr>
            <a:spLocks noGrp="1"/>
          </p:cNvSpPr>
          <p:nvPr>
            <p:ph type="sldNum" sz="quarter" idx="12"/>
          </p:nvPr>
        </p:nvSpPr>
        <p:spPr/>
        <p:txBody>
          <a:bodyPr/>
          <a:lstStyle/>
          <a:p>
            <a:fld id="{AE17A532-D286-470D-AE82-1500C848B688}" type="slidenum">
              <a:rPr lang="en-US" smtClean="0"/>
              <a:pPr/>
              <a:t>51</a:t>
            </a:fld>
            <a:endParaRPr lang="en-US" dirty="0"/>
          </a:p>
        </p:txBody>
      </p:sp>
      <p:sp>
        <p:nvSpPr>
          <p:cNvPr id="4" name="Footer Placeholder 3">
            <a:extLst>
              <a:ext uri="{FF2B5EF4-FFF2-40B4-BE49-F238E27FC236}">
                <a16:creationId xmlns:a16="http://schemas.microsoft.com/office/drawing/2014/main" id="{400F58F6-F61C-E5BA-C931-A6DAFB2EF9EE}"/>
              </a:ext>
            </a:extLst>
          </p:cNvPr>
          <p:cNvSpPr>
            <a:spLocks noGrp="1"/>
          </p:cNvSpPr>
          <p:nvPr>
            <p:ph type="ftr" sz="quarter" idx="11"/>
          </p:nvPr>
        </p:nvSpPr>
        <p:spPr/>
        <p:txBody>
          <a:bodyPr/>
          <a:lstStyle/>
          <a:p>
            <a:r>
              <a:rPr lang="en-IN"/>
              <a:t>KR 2024: LLMs are Human-like Annotators</a:t>
            </a:r>
            <a:endParaRPr lang="en-US" dirty="0"/>
          </a:p>
        </p:txBody>
      </p:sp>
      <p:pic>
        <p:nvPicPr>
          <p:cNvPr id="13" name="Content Placeholder 2">
            <a:extLst>
              <a:ext uri="{FF2B5EF4-FFF2-40B4-BE49-F238E27FC236}">
                <a16:creationId xmlns:a16="http://schemas.microsoft.com/office/drawing/2014/main" id="{F397A971-8C3A-9CB6-901B-862B96EFD653}"/>
              </a:ext>
            </a:extLst>
          </p:cNvPr>
          <p:cNvPicPr>
            <a:picLocks noChangeAspect="1"/>
          </p:cNvPicPr>
          <p:nvPr/>
        </p:nvPicPr>
        <p:blipFill>
          <a:blip r:embed="rId4"/>
          <a:srcRect b="50568"/>
          <a:stretch/>
        </p:blipFill>
        <p:spPr>
          <a:xfrm>
            <a:off x="6438779" y="38688"/>
            <a:ext cx="4687956" cy="3066132"/>
          </a:xfrm>
          <a:prstGeom prst="rect">
            <a:avLst/>
          </a:prstGeom>
        </p:spPr>
      </p:pic>
      <p:pic>
        <p:nvPicPr>
          <p:cNvPr id="15" name="Content Placeholder 10">
            <a:extLst>
              <a:ext uri="{FF2B5EF4-FFF2-40B4-BE49-F238E27FC236}">
                <a16:creationId xmlns:a16="http://schemas.microsoft.com/office/drawing/2014/main" id="{3134A610-D413-6E61-8C8D-31B1DDC7CE0A}"/>
              </a:ext>
            </a:extLst>
          </p:cNvPr>
          <p:cNvPicPr>
            <a:picLocks noChangeAspect="1"/>
          </p:cNvPicPr>
          <p:nvPr/>
        </p:nvPicPr>
        <p:blipFill>
          <a:blip r:embed="rId5"/>
          <a:srcRect r="8646" b="14685"/>
          <a:stretch/>
        </p:blipFill>
        <p:spPr>
          <a:xfrm>
            <a:off x="1087470" y="1571754"/>
            <a:ext cx="3945672" cy="4230296"/>
          </a:xfrm>
          <a:prstGeom prst="rect">
            <a:avLst/>
          </a:prstGeom>
        </p:spPr>
      </p:pic>
      <p:pic>
        <p:nvPicPr>
          <p:cNvPr id="11" name="Content Placeholder 2">
            <a:extLst>
              <a:ext uri="{FF2B5EF4-FFF2-40B4-BE49-F238E27FC236}">
                <a16:creationId xmlns:a16="http://schemas.microsoft.com/office/drawing/2014/main" id="{0A2DE978-6A70-8511-80CF-5783ED3C59EB}"/>
              </a:ext>
            </a:extLst>
          </p:cNvPr>
          <p:cNvPicPr>
            <a:picLocks noChangeAspect="1"/>
          </p:cNvPicPr>
          <p:nvPr/>
        </p:nvPicPr>
        <p:blipFill>
          <a:blip r:embed="rId4"/>
          <a:srcRect t="48940"/>
          <a:stretch/>
        </p:blipFill>
        <p:spPr>
          <a:xfrm>
            <a:off x="6438779" y="3085605"/>
            <a:ext cx="4684915" cy="3131702"/>
          </a:xfrm>
          <a:prstGeom prst="rect">
            <a:avLst/>
          </a:prstGeom>
        </p:spPr>
      </p:pic>
    </p:spTree>
    <p:extLst>
      <p:ext uri="{BB962C8B-B14F-4D97-AF65-F5344CB8AC3E}">
        <p14:creationId xmlns:p14="http://schemas.microsoft.com/office/powerpoint/2010/main" val="3390795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B91ED-8DE0-477E-98A9-527C25608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B8C8E-E02B-E80C-DDA1-86B6C22DBAF5}"/>
              </a:ext>
            </a:extLst>
          </p:cNvPr>
          <p:cNvSpPr>
            <a:spLocks noGrp="1"/>
          </p:cNvSpPr>
          <p:nvPr>
            <p:ph type="title"/>
          </p:nvPr>
        </p:nvSpPr>
        <p:spPr/>
        <p:txBody>
          <a:bodyPr>
            <a:normAutofit fontScale="90000"/>
          </a:bodyPr>
          <a:lstStyle/>
          <a:p>
            <a:r>
              <a:rPr lang="en-IN" dirty="0"/>
              <a:t>Generating Annotations for Reasoning Tasks using LLMs</a:t>
            </a:r>
          </a:p>
        </p:txBody>
      </p:sp>
      <p:sp>
        <p:nvSpPr>
          <p:cNvPr id="3" name="Content Placeholder 2">
            <a:extLst>
              <a:ext uri="{FF2B5EF4-FFF2-40B4-BE49-F238E27FC236}">
                <a16:creationId xmlns:a16="http://schemas.microsoft.com/office/drawing/2014/main" id="{C0E89E22-1D4C-D7C8-5745-4843D137D184}"/>
              </a:ext>
            </a:extLst>
          </p:cNvPr>
          <p:cNvSpPr>
            <a:spLocks noGrp="1"/>
          </p:cNvSpPr>
          <p:nvPr>
            <p:ph idx="1"/>
          </p:nvPr>
        </p:nvSpPr>
        <p:spPr/>
        <p:txBody>
          <a:bodyPr>
            <a:normAutofit/>
          </a:bodyPr>
          <a:lstStyle/>
          <a:p>
            <a:r>
              <a:rPr lang="en-IN" dirty="0"/>
              <a:t>Arithmetic Reasoning</a:t>
            </a:r>
          </a:p>
          <a:p>
            <a:r>
              <a:rPr lang="en-IN" dirty="0"/>
              <a:t>Commonsense Reasoning</a:t>
            </a:r>
          </a:p>
          <a:p>
            <a:r>
              <a:rPr lang="en-IN" dirty="0"/>
              <a:t>Logical Reasoning</a:t>
            </a:r>
          </a:p>
          <a:p>
            <a:r>
              <a:rPr lang="en-IN" b="1" dirty="0">
                <a:solidFill>
                  <a:srgbClr val="FF0000"/>
                </a:solidFill>
              </a:rPr>
              <a:t>Symbolic Reasoning </a:t>
            </a:r>
          </a:p>
        </p:txBody>
      </p:sp>
      <p:sp>
        <p:nvSpPr>
          <p:cNvPr id="4" name="Footer Placeholder 3">
            <a:extLst>
              <a:ext uri="{FF2B5EF4-FFF2-40B4-BE49-F238E27FC236}">
                <a16:creationId xmlns:a16="http://schemas.microsoft.com/office/drawing/2014/main" id="{9E2E9BF4-0FCA-F0FF-4B76-8AA7E2511426}"/>
              </a:ext>
            </a:extLst>
          </p:cNvPr>
          <p:cNvSpPr>
            <a:spLocks noGrp="1"/>
          </p:cNvSpPr>
          <p:nvPr>
            <p:ph type="ftr" sz="quarter" idx="11"/>
          </p:nvPr>
        </p:nvSpPr>
        <p:spPr/>
        <p:txBody>
          <a:bodyPr/>
          <a:lstStyle/>
          <a:p>
            <a:r>
              <a:rPr lang="en-IN"/>
              <a:t>KR 2024: LLMs are Human-like Annotators</a:t>
            </a:r>
            <a:endParaRPr lang="en-US" dirty="0"/>
          </a:p>
        </p:txBody>
      </p:sp>
      <p:sp>
        <p:nvSpPr>
          <p:cNvPr id="5" name="Slide Number Placeholder 4">
            <a:extLst>
              <a:ext uri="{FF2B5EF4-FFF2-40B4-BE49-F238E27FC236}">
                <a16:creationId xmlns:a16="http://schemas.microsoft.com/office/drawing/2014/main" id="{ECAB53E3-6110-53AC-772E-FAA2EE87721B}"/>
              </a:ext>
            </a:extLst>
          </p:cNvPr>
          <p:cNvSpPr>
            <a:spLocks noGrp="1"/>
          </p:cNvSpPr>
          <p:nvPr>
            <p:ph type="sldNum" sz="quarter" idx="12"/>
          </p:nvPr>
        </p:nvSpPr>
        <p:spPr/>
        <p:txBody>
          <a:bodyPr/>
          <a:lstStyle/>
          <a:p>
            <a:fld id="{AE17A532-D286-470D-AE82-1500C848B688}" type="slidenum">
              <a:rPr lang="en-US" smtClean="0"/>
              <a:pPr/>
              <a:t>52</a:t>
            </a:fld>
            <a:endParaRPr lang="en-US" dirty="0"/>
          </a:p>
        </p:txBody>
      </p:sp>
      <p:sp>
        <p:nvSpPr>
          <p:cNvPr id="6" name="Content Placeholder 5">
            <a:extLst>
              <a:ext uri="{FF2B5EF4-FFF2-40B4-BE49-F238E27FC236}">
                <a16:creationId xmlns:a16="http://schemas.microsoft.com/office/drawing/2014/main" id="{BFD466DB-C037-B8CC-8A3C-9FD5E1FCB23E}"/>
              </a:ext>
            </a:extLst>
          </p:cNvPr>
          <p:cNvSpPr>
            <a:spLocks noGrp="1"/>
          </p:cNvSpPr>
          <p:nvPr>
            <p:ph idx="13"/>
          </p:nvPr>
        </p:nvSpPr>
        <p:spPr/>
        <p:txBody>
          <a:bodyPr/>
          <a:lstStyle/>
          <a:p>
            <a:endParaRPr lang="en-IN"/>
          </a:p>
        </p:txBody>
      </p:sp>
    </p:spTree>
    <p:extLst>
      <p:ext uri="{BB962C8B-B14F-4D97-AF65-F5344CB8AC3E}">
        <p14:creationId xmlns:p14="http://schemas.microsoft.com/office/powerpoint/2010/main" val="2714486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2EAAB-CFDD-65E6-99C7-2DB0156A48B9}"/>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520E2AE-0FEE-E054-24F4-A9EF80FDB75C}"/>
              </a:ext>
            </a:extLst>
          </p:cNvPr>
          <p:cNvSpPr>
            <a:spLocks noGrp="1"/>
          </p:cNvSpPr>
          <p:nvPr>
            <p:ph idx="1"/>
          </p:nvPr>
        </p:nvSpPr>
        <p:spPr>
          <a:xfrm>
            <a:off x="147638" y="3674225"/>
            <a:ext cx="5805487" cy="2621800"/>
          </a:xfrm>
        </p:spPr>
        <p:txBody>
          <a:bodyPr>
            <a:normAutofit fontScale="92500" lnSpcReduction="20000"/>
          </a:bodyPr>
          <a:lstStyle/>
          <a:p>
            <a:r>
              <a:rPr lang="en-US" dirty="0" err="1"/>
              <a:t>CoT</a:t>
            </a:r>
            <a:r>
              <a:rPr lang="en-US" dirty="0"/>
              <a:t> based explanations are neither verifiable nor concise.</a:t>
            </a:r>
          </a:p>
          <a:p>
            <a:r>
              <a:rPr lang="en-US" dirty="0"/>
              <a:t>Symbolic evaluation</a:t>
            </a:r>
          </a:p>
          <a:p>
            <a:pPr lvl="1"/>
            <a:r>
              <a:rPr lang="en-IN" dirty="0"/>
              <a:t>SVAMP </a:t>
            </a:r>
            <a:r>
              <a:rPr lang="en-IN" dirty="0">
                <a:sym typeface="Wingdings" panose="05000000000000000000" pitchFamily="2" charset="2"/>
              </a:rPr>
              <a:t> </a:t>
            </a:r>
            <a:r>
              <a:rPr lang="en-IN" dirty="0"/>
              <a:t>SVAMP-</a:t>
            </a:r>
            <a:r>
              <a:rPr lang="en-IN" dirty="0" err="1"/>
              <a:t>Sym</a:t>
            </a:r>
            <a:endParaRPr lang="en-IN" dirty="0"/>
          </a:p>
          <a:p>
            <a:pPr lvl="1"/>
            <a:r>
              <a:rPr lang="en-IN" dirty="0"/>
              <a:t>GPT-3’s davinci-002 achieves good zero-shot accuracy on symbolic problems (64.2%), comparable to the numeric accuracy of 68.9%</a:t>
            </a:r>
            <a:endParaRPr lang="en-US" dirty="0"/>
          </a:p>
        </p:txBody>
      </p:sp>
      <p:sp>
        <p:nvSpPr>
          <p:cNvPr id="6" name="Content Placeholder 5">
            <a:extLst>
              <a:ext uri="{FF2B5EF4-FFF2-40B4-BE49-F238E27FC236}">
                <a16:creationId xmlns:a16="http://schemas.microsoft.com/office/drawing/2014/main" id="{27A5AB87-583F-3331-2C57-2835049D079D}"/>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Gaur, Vedant, and Nikunj </a:t>
            </a:r>
            <a:r>
              <a:rPr lang="en-IN" b="0" i="0" dirty="0" err="1">
                <a:solidFill>
                  <a:srgbClr val="222222"/>
                </a:solidFill>
                <a:effectLst/>
                <a:latin typeface="Arial" panose="020B0604020202020204" pitchFamily="34" charset="0"/>
                <a:hlinkClick r:id="rId2"/>
              </a:rPr>
              <a:t>Saunshi</a:t>
            </a:r>
            <a:r>
              <a:rPr lang="en-IN" b="0" i="0" dirty="0">
                <a:solidFill>
                  <a:srgbClr val="222222"/>
                </a:solidFill>
                <a:effectLst/>
                <a:latin typeface="Arial" panose="020B0604020202020204" pitchFamily="34" charset="0"/>
                <a:hlinkClick r:id="rId2"/>
              </a:rPr>
              <a:t>. "Reasoning in Large Language Models Through Symbolic Math Word Problems." In </a:t>
            </a:r>
            <a:r>
              <a:rPr lang="en-IN" b="0" i="1" dirty="0">
                <a:solidFill>
                  <a:srgbClr val="222222"/>
                </a:solidFill>
                <a:effectLst/>
                <a:latin typeface="Arial" panose="020B0604020202020204" pitchFamily="34" charset="0"/>
                <a:hlinkClick r:id="rId2"/>
              </a:rPr>
              <a:t>ACL Findings</a:t>
            </a:r>
            <a:r>
              <a:rPr lang="en-IN" b="0" i="0" dirty="0">
                <a:solidFill>
                  <a:srgbClr val="222222"/>
                </a:solidFill>
                <a:effectLst/>
                <a:latin typeface="Arial" panose="020B0604020202020204" pitchFamily="34" charset="0"/>
                <a:hlinkClick r:id="rId2"/>
              </a:rPr>
              <a:t>, pp. 5889-5903. 2023.</a:t>
            </a:r>
            <a:endParaRPr lang="en-IN" dirty="0"/>
          </a:p>
        </p:txBody>
      </p:sp>
      <p:sp>
        <p:nvSpPr>
          <p:cNvPr id="7" name="Title 6">
            <a:extLst>
              <a:ext uri="{FF2B5EF4-FFF2-40B4-BE49-F238E27FC236}">
                <a16:creationId xmlns:a16="http://schemas.microsoft.com/office/drawing/2014/main" id="{BB1007F7-7A5B-B20C-CE83-E5E97E9D1008}"/>
              </a:ext>
            </a:extLst>
          </p:cNvPr>
          <p:cNvSpPr>
            <a:spLocks noGrp="1"/>
          </p:cNvSpPr>
          <p:nvPr>
            <p:ph type="title"/>
          </p:nvPr>
        </p:nvSpPr>
        <p:spPr/>
        <p:txBody>
          <a:bodyPr/>
          <a:lstStyle/>
          <a:p>
            <a:r>
              <a:rPr lang="en-US" dirty="0"/>
              <a:t>Symbolic reasoning for math word problems</a:t>
            </a:r>
            <a:endParaRPr lang="en-IN" dirty="0"/>
          </a:p>
        </p:txBody>
      </p:sp>
      <p:sp>
        <p:nvSpPr>
          <p:cNvPr id="5" name="Slide Number Placeholder 4">
            <a:extLst>
              <a:ext uri="{FF2B5EF4-FFF2-40B4-BE49-F238E27FC236}">
                <a16:creationId xmlns:a16="http://schemas.microsoft.com/office/drawing/2014/main" id="{DFDAA42B-1A31-9C30-9BB8-C1457D1F5E58}"/>
              </a:ext>
            </a:extLst>
          </p:cNvPr>
          <p:cNvSpPr>
            <a:spLocks noGrp="1"/>
          </p:cNvSpPr>
          <p:nvPr>
            <p:ph type="sldNum" sz="quarter" idx="12"/>
          </p:nvPr>
        </p:nvSpPr>
        <p:spPr/>
        <p:txBody>
          <a:bodyPr/>
          <a:lstStyle/>
          <a:p>
            <a:fld id="{AE17A532-D286-470D-AE82-1500C848B688}" type="slidenum">
              <a:rPr lang="en-US" smtClean="0"/>
              <a:pPr/>
              <a:t>53</a:t>
            </a:fld>
            <a:endParaRPr lang="en-US" dirty="0"/>
          </a:p>
        </p:txBody>
      </p:sp>
      <p:sp>
        <p:nvSpPr>
          <p:cNvPr id="4" name="Footer Placeholder 3">
            <a:extLst>
              <a:ext uri="{FF2B5EF4-FFF2-40B4-BE49-F238E27FC236}">
                <a16:creationId xmlns:a16="http://schemas.microsoft.com/office/drawing/2014/main" id="{3712486E-C160-A995-6E96-CA95D6279F81}"/>
              </a:ext>
            </a:extLst>
          </p:cNvPr>
          <p:cNvSpPr>
            <a:spLocks noGrp="1"/>
          </p:cNvSpPr>
          <p:nvPr>
            <p:ph type="ftr" sz="quarter" idx="11"/>
          </p:nvPr>
        </p:nvSpPr>
        <p:spPr/>
        <p:txBody>
          <a:bodyPr/>
          <a:lstStyle/>
          <a:p>
            <a:r>
              <a:rPr lang="en-IN"/>
              <a:t>KR 2024: LLMs are Human-like Annotators</a:t>
            </a:r>
            <a:endParaRPr lang="en-US" dirty="0"/>
          </a:p>
        </p:txBody>
      </p:sp>
      <p:sp>
        <p:nvSpPr>
          <p:cNvPr id="13" name="Content Placeholder 12">
            <a:extLst>
              <a:ext uri="{FF2B5EF4-FFF2-40B4-BE49-F238E27FC236}">
                <a16:creationId xmlns:a16="http://schemas.microsoft.com/office/drawing/2014/main" id="{8D54465B-3AFB-E000-BE13-9815BD84C348}"/>
              </a:ext>
            </a:extLst>
          </p:cNvPr>
          <p:cNvSpPr>
            <a:spLocks noGrp="1"/>
          </p:cNvSpPr>
          <p:nvPr>
            <p:ph idx="14"/>
          </p:nvPr>
        </p:nvSpPr>
        <p:spPr>
          <a:xfrm>
            <a:off x="6234113" y="3674224"/>
            <a:ext cx="5805487" cy="2621800"/>
          </a:xfrm>
        </p:spPr>
        <p:txBody>
          <a:bodyPr/>
          <a:lstStyle/>
          <a:p>
            <a:r>
              <a:rPr lang="en-IN" sz="2800" kern="1200" dirty="0">
                <a:solidFill>
                  <a:srgbClr val="000000"/>
                </a:solidFill>
                <a:effectLst/>
                <a:latin typeface="Calibri" panose="020F0502020204030204" pitchFamily="34" charset="0"/>
                <a:ea typeface="+mn-ea"/>
                <a:cs typeface="+mn-cs"/>
              </a:rPr>
              <a:t>Self-prompting</a:t>
            </a:r>
          </a:p>
          <a:p>
            <a:pPr lvl="1"/>
            <a:r>
              <a:rPr lang="en-IN" dirty="0">
                <a:solidFill>
                  <a:srgbClr val="000000"/>
                </a:solidFill>
                <a:latin typeface="Calibri" panose="020F0502020204030204" pitchFamily="34" charset="0"/>
              </a:rPr>
              <a:t>P</a:t>
            </a:r>
            <a:r>
              <a:rPr lang="en-IN" sz="2400" kern="1200" dirty="0">
                <a:solidFill>
                  <a:srgbClr val="000000"/>
                </a:solidFill>
                <a:effectLst/>
                <a:latin typeface="Calibri" panose="020F0502020204030204" pitchFamily="34" charset="0"/>
                <a:ea typeface="+mn-ea"/>
                <a:cs typeface="+mn-cs"/>
              </a:rPr>
              <a:t>rompt LLM with numeric problem and its response to the problem, and then ask it to solve the symbolic problem.</a:t>
            </a:r>
          </a:p>
          <a:p>
            <a:pPr lvl="1"/>
            <a:endParaRPr lang="en-IN" dirty="0"/>
          </a:p>
        </p:txBody>
      </p:sp>
      <p:pic>
        <p:nvPicPr>
          <p:cNvPr id="14" name="Content Placeholder 10">
            <a:extLst>
              <a:ext uri="{FF2B5EF4-FFF2-40B4-BE49-F238E27FC236}">
                <a16:creationId xmlns:a16="http://schemas.microsoft.com/office/drawing/2014/main" id="{58EED6E7-D735-3A6B-1358-A6BCC49B7F39}"/>
              </a:ext>
            </a:extLst>
          </p:cNvPr>
          <p:cNvPicPr>
            <a:picLocks noChangeAspect="1"/>
          </p:cNvPicPr>
          <p:nvPr/>
        </p:nvPicPr>
        <p:blipFill>
          <a:blip r:embed="rId3"/>
          <a:stretch>
            <a:fillRect/>
          </a:stretch>
        </p:blipFill>
        <p:spPr>
          <a:xfrm>
            <a:off x="1758575" y="1018238"/>
            <a:ext cx="9008224" cy="2419437"/>
          </a:xfrm>
          <a:prstGeom prst="rect">
            <a:avLst/>
          </a:prstGeom>
        </p:spPr>
      </p:pic>
    </p:spTree>
    <p:extLst>
      <p:ext uri="{BB962C8B-B14F-4D97-AF65-F5344CB8AC3E}">
        <p14:creationId xmlns:p14="http://schemas.microsoft.com/office/powerpoint/2010/main" val="2169109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18DC2-C3BE-1F33-FB21-FD1831DBECDC}"/>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60F350-934C-0498-7FDD-7F46F65D378E}"/>
              </a:ext>
            </a:extLst>
          </p:cNvPr>
          <p:cNvSpPr>
            <a:spLocks noGrp="1"/>
          </p:cNvSpPr>
          <p:nvPr>
            <p:ph idx="1"/>
          </p:nvPr>
        </p:nvSpPr>
        <p:spPr>
          <a:xfrm>
            <a:off x="6234112" y="3674225"/>
            <a:ext cx="5805487" cy="2579255"/>
          </a:xfrm>
        </p:spPr>
        <p:txBody>
          <a:bodyPr>
            <a:normAutofit fontScale="62500" lnSpcReduction="20000"/>
          </a:bodyPr>
          <a:lstStyle/>
          <a:p>
            <a:r>
              <a:rPr lang="en-IN" dirty="0"/>
              <a:t>“Raw”: eval on SVAMP and (SVAMP-</a:t>
            </a:r>
            <a:r>
              <a:rPr lang="en-IN" dirty="0" err="1"/>
              <a:t>Sym</a:t>
            </a:r>
            <a:r>
              <a:rPr lang="en-IN" dirty="0"/>
              <a:t>) dataset for numeric (symbolic) MWPs</a:t>
            </a:r>
          </a:p>
          <a:p>
            <a:r>
              <a:rPr lang="en-IN" dirty="0"/>
              <a:t>(-F): output before the filtering step. </a:t>
            </a:r>
          </a:p>
          <a:p>
            <a:r>
              <a:rPr lang="en-IN" dirty="0"/>
              <a:t>“SP” =self-prompting; “SP + AP” = two-stage self-prompting where an additional “Alignment Prompt” is added </a:t>
            </a:r>
          </a:p>
          <a:p>
            <a:r>
              <a:rPr lang="en-IN" dirty="0"/>
              <a:t>Sim: between the full responses for numeric and symbolic problems.</a:t>
            </a:r>
          </a:p>
          <a:p>
            <a:r>
              <a:rPr lang="en-IN" dirty="0" err="1"/>
              <a:t>CoT</a:t>
            </a:r>
            <a:r>
              <a:rPr lang="en-IN" dirty="0"/>
              <a:t> is better; SP improves sim; variables (</a:t>
            </a:r>
            <a:r>
              <a:rPr lang="en-IN" dirty="0" err="1"/>
              <a:t>i,j,k,l</a:t>
            </a:r>
            <a:r>
              <a:rPr lang="en-IN" dirty="0"/>
              <a:t>) have slightly worse accuracy; SP+AP is the best.</a:t>
            </a:r>
            <a:endParaRPr lang="en-US" dirty="0"/>
          </a:p>
        </p:txBody>
      </p:sp>
      <p:sp>
        <p:nvSpPr>
          <p:cNvPr id="6" name="Content Placeholder 5">
            <a:extLst>
              <a:ext uri="{FF2B5EF4-FFF2-40B4-BE49-F238E27FC236}">
                <a16:creationId xmlns:a16="http://schemas.microsoft.com/office/drawing/2014/main" id="{A482CA85-F298-DE8C-694B-9CE2D3C5D761}"/>
              </a:ext>
            </a:extLst>
          </p:cNvPr>
          <p:cNvSpPr>
            <a:spLocks noGrp="1"/>
          </p:cNvSpPr>
          <p:nvPr>
            <p:ph idx="13"/>
          </p:nvPr>
        </p:nvSpPr>
        <p:spPr/>
        <p:txBody>
          <a:bodyPr/>
          <a:lstStyle/>
          <a:p>
            <a:r>
              <a:rPr lang="en-IN" b="0" i="0" dirty="0">
                <a:solidFill>
                  <a:srgbClr val="222222"/>
                </a:solidFill>
                <a:effectLst/>
                <a:latin typeface="Arial" panose="020B0604020202020204" pitchFamily="34" charset="0"/>
                <a:hlinkClick r:id="rId2"/>
              </a:rPr>
              <a:t>Gaur, Vedant, and Nikunj </a:t>
            </a:r>
            <a:r>
              <a:rPr lang="en-IN" b="0" i="0" dirty="0" err="1">
                <a:solidFill>
                  <a:srgbClr val="222222"/>
                </a:solidFill>
                <a:effectLst/>
                <a:latin typeface="Arial" panose="020B0604020202020204" pitchFamily="34" charset="0"/>
                <a:hlinkClick r:id="rId2"/>
              </a:rPr>
              <a:t>Saunshi</a:t>
            </a:r>
            <a:r>
              <a:rPr lang="en-IN" b="0" i="0" dirty="0">
                <a:solidFill>
                  <a:srgbClr val="222222"/>
                </a:solidFill>
                <a:effectLst/>
                <a:latin typeface="Arial" panose="020B0604020202020204" pitchFamily="34" charset="0"/>
                <a:hlinkClick r:id="rId2"/>
              </a:rPr>
              <a:t>. "Reasoning in Large Language Models Through Symbolic Math Word Problems." In </a:t>
            </a:r>
            <a:r>
              <a:rPr lang="en-IN" b="0" i="1" dirty="0">
                <a:solidFill>
                  <a:srgbClr val="222222"/>
                </a:solidFill>
                <a:effectLst/>
                <a:latin typeface="Arial" panose="020B0604020202020204" pitchFamily="34" charset="0"/>
                <a:hlinkClick r:id="rId2"/>
              </a:rPr>
              <a:t>ACL Findings</a:t>
            </a:r>
            <a:r>
              <a:rPr lang="en-IN" b="0" i="0" dirty="0">
                <a:solidFill>
                  <a:srgbClr val="222222"/>
                </a:solidFill>
                <a:effectLst/>
                <a:latin typeface="Arial" panose="020B0604020202020204" pitchFamily="34" charset="0"/>
                <a:hlinkClick r:id="rId2"/>
              </a:rPr>
              <a:t>, pp. 5889-5903. 2023.</a:t>
            </a:r>
            <a:endParaRPr lang="en-IN" dirty="0"/>
          </a:p>
        </p:txBody>
      </p:sp>
      <p:sp>
        <p:nvSpPr>
          <p:cNvPr id="7" name="Title 6">
            <a:extLst>
              <a:ext uri="{FF2B5EF4-FFF2-40B4-BE49-F238E27FC236}">
                <a16:creationId xmlns:a16="http://schemas.microsoft.com/office/drawing/2014/main" id="{DCFEDF26-95F3-1726-BDCB-761D5C81C182}"/>
              </a:ext>
            </a:extLst>
          </p:cNvPr>
          <p:cNvSpPr>
            <a:spLocks noGrp="1"/>
          </p:cNvSpPr>
          <p:nvPr>
            <p:ph type="title"/>
          </p:nvPr>
        </p:nvSpPr>
        <p:spPr/>
        <p:txBody>
          <a:bodyPr/>
          <a:lstStyle/>
          <a:p>
            <a:r>
              <a:rPr lang="en-US" dirty="0"/>
              <a:t>Symbolic reasoning for math word problems</a:t>
            </a:r>
            <a:endParaRPr lang="en-IN" dirty="0"/>
          </a:p>
        </p:txBody>
      </p:sp>
      <p:sp>
        <p:nvSpPr>
          <p:cNvPr id="5" name="Slide Number Placeholder 4">
            <a:extLst>
              <a:ext uri="{FF2B5EF4-FFF2-40B4-BE49-F238E27FC236}">
                <a16:creationId xmlns:a16="http://schemas.microsoft.com/office/drawing/2014/main" id="{CF063FDA-8AB5-8C0B-40F2-741D5ED300D7}"/>
              </a:ext>
            </a:extLst>
          </p:cNvPr>
          <p:cNvSpPr>
            <a:spLocks noGrp="1"/>
          </p:cNvSpPr>
          <p:nvPr>
            <p:ph type="sldNum" sz="quarter" idx="12"/>
          </p:nvPr>
        </p:nvSpPr>
        <p:spPr/>
        <p:txBody>
          <a:bodyPr/>
          <a:lstStyle/>
          <a:p>
            <a:fld id="{AE17A532-D286-470D-AE82-1500C848B688}" type="slidenum">
              <a:rPr lang="en-US" smtClean="0"/>
              <a:pPr/>
              <a:t>54</a:t>
            </a:fld>
            <a:endParaRPr lang="en-US" dirty="0"/>
          </a:p>
        </p:txBody>
      </p:sp>
      <p:sp>
        <p:nvSpPr>
          <p:cNvPr id="4" name="Footer Placeholder 3">
            <a:extLst>
              <a:ext uri="{FF2B5EF4-FFF2-40B4-BE49-F238E27FC236}">
                <a16:creationId xmlns:a16="http://schemas.microsoft.com/office/drawing/2014/main" id="{B63ED5AB-8CD7-1E0D-F06B-66EC719C8A79}"/>
              </a:ext>
            </a:extLst>
          </p:cNvPr>
          <p:cNvSpPr>
            <a:spLocks noGrp="1"/>
          </p:cNvSpPr>
          <p:nvPr>
            <p:ph type="ftr" sz="quarter" idx="11"/>
          </p:nvPr>
        </p:nvSpPr>
        <p:spPr/>
        <p:txBody>
          <a:bodyPr/>
          <a:lstStyle/>
          <a:p>
            <a:r>
              <a:rPr lang="en-IN"/>
              <a:t>KR 2024: LLMs are Human-like Annotators</a:t>
            </a:r>
            <a:endParaRPr lang="en-US" dirty="0"/>
          </a:p>
        </p:txBody>
      </p:sp>
      <p:pic>
        <p:nvPicPr>
          <p:cNvPr id="2" name="Content Placeholder 10">
            <a:extLst>
              <a:ext uri="{FF2B5EF4-FFF2-40B4-BE49-F238E27FC236}">
                <a16:creationId xmlns:a16="http://schemas.microsoft.com/office/drawing/2014/main" id="{F2AEFEA2-7EC5-7971-E5DA-EF9E5214C45C}"/>
              </a:ext>
            </a:extLst>
          </p:cNvPr>
          <p:cNvPicPr>
            <a:picLocks noGrp="1" noChangeAspect="1"/>
          </p:cNvPicPr>
          <p:nvPr>
            <p:ph idx="14"/>
          </p:nvPr>
        </p:nvPicPr>
        <p:blipFill>
          <a:blip r:embed="rId3"/>
          <a:stretch>
            <a:fillRect/>
          </a:stretch>
        </p:blipFill>
        <p:spPr>
          <a:xfrm>
            <a:off x="203518" y="1631463"/>
            <a:ext cx="5805487" cy="3595073"/>
          </a:xfrm>
        </p:spPr>
      </p:pic>
      <p:pic>
        <p:nvPicPr>
          <p:cNvPr id="3" name="Content Placeholder 10">
            <a:extLst>
              <a:ext uri="{FF2B5EF4-FFF2-40B4-BE49-F238E27FC236}">
                <a16:creationId xmlns:a16="http://schemas.microsoft.com/office/drawing/2014/main" id="{C4300765-FF7C-EFA0-0ECF-3AB4AFBA9E5F}"/>
              </a:ext>
            </a:extLst>
          </p:cNvPr>
          <p:cNvPicPr>
            <a:picLocks noChangeAspect="1"/>
          </p:cNvPicPr>
          <p:nvPr/>
        </p:nvPicPr>
        <p:blipFill>
          <a:blip r:embed="rId4"/>
          <a:stretch>
            <a:fillRect/>
          </a:stretch>
        </p:blipFill>
        <p:spPr>
          <a:xfrm>
            <a:off x="6234112" y="1128713"/>
            <a:ext cx="5805487" cy="2130193"/>
          </a:xfrm>
          <a:prstGeom prst="rect">
            <a:avLst/>
          </a:prstGeom>
        </p:spPr>
      </p:pic>
    </p:spTree>
    <p:extLst>
      <p:ext uri="{BB962C8B-B14F-4D97-AF65-F5344CB8AC3E}">
        <p14:creationId xmlns:p14="http://schemas.microsoft.com/office/powerpoint/2010/main" val="2241009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D98186D-3522-5F7F-A136-8C4513A0A685}"/>
              </a:ext>
            </a:extLst>
          </p:cNvPr>
          <p:cNvSpPr>
            <a:spLocks noGrp="1"/>
          </p:cNvSpPr>
          <p:nvPr>
            <p:ph idx="1"/>
          </p:nvPr>
        </p:nvSpPr>
        <p:spPr>
          <a:xfrm>
            <a:off x="147638" y="1128714"/>
            <a:ext cx="11927522" cy="2790116"/>
          </a:xfrm>
        </p:spPr>
        <p:txBody>
          <a:bodyPr>
            <a:normAutofit fontScale="85000" lnSpcReduction="20000"/>
          </a:bodyPr>
          <a:lstStyle/>
          <a:p>
            <a:r>
              <a:rPr lang="en-IN" dirty="0"/>
              <a:t>Numerical reasoning for machine reading comprehension (RC) remains a difficult challenge. </a:t>
            </a:r>
          </a:p>
          <a:p>
            <a:r>
              <a:rPr lang="en-IN" dirty="0"/>
              <a:t>ICL with LLMs to decompose complex questions into simpler </a:t>
            </a:r>
            <a:r>
              <a:rPr lang="en-IN" dirty="0" err="1"/>
              <a:t>subquestions</a:t>
            </a:r>
            <a:r>
              <a:rPr lang="en-IN" dirty="0"/>
              <a:t> that are easier to answer with single-span RC models.</a:t>
            </a:r>
          </a:p>
          <a:p>
            <a:r>
              <a:rPr lang="en-IN" dirty="0"/>
              <a:t>Symbolic learning methods like ILASP to learn rules for recomposing partial answers. </a:t>
            </a:r>
          </a:p>
          <a:p>
            <a:r>
              <a:rPr lang="en-IN" dirty="0"/>
              <a:t>Benefits</a:t>
            </a:r>
          </a:p>
          <a:p>
            <a:pPr lvl="1"/>
            <a:r>
              <a:rPr lang="en-IN" dirty="0"/>
              <a:t>Data efficiency: no training or fine-tuning. </a:t>
            </a:r>
          </a:p>
          <a:p>
            <a:pPr lvl="1"/>
            <a:r>
              <a:rPr lang="en-IN" dirty="0"/>
              <a:t>Neuro-symbolic approach </a:t>
            </a:r>
            <a:r>
              <a:rPr lang="en-IN" dirty="0">
                <a:sym typeface="Wingdings" panose="05000000000000000000" pitchFamily="2" charset="2"/>
              </a:rPr>
              <a:t> </a:t>
            </a:r>
            <a:r>
              <a:rPr lang="en-IN" dirty="0"/>
              <a:t>robust numerical reasoning</a:t>
            </a:r>
          </a:p>
          <a:p>
            <a:pPr lvl="1"/>
            <a:r>
              <a:rPr lang="en-IN" dirty="0"/>
              <a:t>Interpretable and verifiable reasoning traces.</a:t>
            </a:r>
          </a:p>
        </p:txBody>
      </p:sp>
      <p:sp>
        <p:nvSpPr>
          <p:cNvPr id="6" name="Content Placeholder 5">
            <a:extLst>
              <a:ext uri="{FF2B5EF4-FFF2-40B4-BE49-F238E27FC236}">
                <a16:creationId xmlns:a16="http://schemas.microsoft.com/office/drawing/2014/main" id="{07D019E2-9E2B-EE76-853A-93F08C8EA046}"/>
              </a:ext>
            </a:extLst>
          </p:cNvPr>
          <p:cNvSpPr>
            <a:spLocks noGrp="1"/>
          </p:cNvSpPr>
          <p:nvPr>
            <p:ph idx="13"/>
          </p:nvPr>
        </p:nvSpPr>
        <p:spPr>
          <a:xfrm>
            <a:off x="147638" y="6189345"/>
            <a:ext cx="12044362" cy="236550"/>
          </a:xfrm>
        </p:spPr>
        <p:txBody>
          <a:bodyPr/>
          <a:lstStyle/>
          <a:p>
            <a:r>
              <a:rPr lang="en-IN" b="0" i="0" dirty="0">
                <a:solidFill>
                  <a:srgbClr val="222222"/>
                </a:solidFill>
                <a:effectLst/>
                <a:latin typeface="Arial" panose="020B0604020202020204" pitchFamily="34" charset="0"/>
                <a:hlinkClick r:id="rId2"/>
              </a:rPr>
              <a:t>Al-</a:t>
            </a:r>
            <a:r>
              <a:rPr lang="en-IN" b="0" i="0" dirty="0" err="1">
                <a:solidFill>
                  <a:srgbClr val="222222"/>
                </a:solidFill>
                <a:effectLst/>
                <a:latin typeface="Arial" panose="020B0604020202020204" pitchFamily="34" charset="0"/>
                <a:hlinkClick r:id="rId2"/>
              </a:rPr>
              <a:t>Negheimish</a:t>
            </a:r>
            <a:r>
              <a:rPr lang="en-IN" b="0" i="0" dirty="0">
                <a:solidFill>
                  <a:srgbClr val="222222"/>
                </a:solidFill>
                <a:effectLst/>
                <a:latin typeface="Arial" panose="020B0604020202020204" pitchFamily="34" charset="0"/>
                <a:hlinkClick r:id="rId2"/>
              </a:rPr>
              <a:t>, Hadeel, Pranava </a:t>
            </a:r>
            <a:r>
              <a:rPr lang="en-IN" b="0" i="0" dirty="0" err="1">
                <a:solidFill>
                  <a:srgbClr val="222222"/>
                </a:solidFill>
                <a:effectLst/>
                <a:latin typeface="Arial" panose="020B0604020202020204" pitchFamily="34" charset="0"/>
                <a:hlinkClick r:id="rId2"/>
              </a:rPr>
              <a:t>Madhyastha</a:t>
            </a:r>
            <a:r>
              <a:rPr lang="en-IN" b="0" i="0" dirty="0">
                <a:solidFill>
                  <a:srgbClr val="222222"/>
                </a:solidFill>
                <a:effectLst/>
                <a:latin typeface="Arial" panose="020B0604020202020204" pitchFamily="34" charset="0"/>
                <a:hlinkClick r:id="rId2"/>
              </a:rPr>
              <a:t>, and Alessandra Russo. "Augmenting Large Language Models with Symbolic Rule Learning for Robust Numerical Reasoning." In </a:t>
            </a:r>
            <a:r>
              <a:rPr lang="en-IN" b="0" i="1" dirty="0">
                <a:solidFill>
                  <a:srgbClr val="222222"/>
                </a:solidFill>
                <a:effectLst/>
                <a:latin typeface="Arial" panose="020B0604020202020204" pitchFamily="34" charset="0"/>
                <a:hlinkClick r:id="rId2"/>
              </a:rPr>
              <a:t>The 3rd Workshop on Mathematical Reasoning and AI at NeurIPS'23</a:t>
            </a:r>
            <a:r>
              <a:rPr lang="en-IN" b="0" i="0" dirty="0">
                <a:solidFill>
                  <a:srgbClr val="222222"/>
                </a:solidFill>
                <a:effectLst/>
                <a:latin typeface="Arial" panose="020B0604020202020204" pitchFamily="34" charset="0"/>
                <a:hlinkClick r:id="rId2"/>
              </a:rPr>
              <a:t>.</a:t>
            </a:r>
            <a:endParaRPr lang="en-IN" dirty="0"/>
          </a:p>
        </p:txBody>
      </p:sp>
      <p:sp>
        <p:nvSpPr>
          <p:cNvPr id="7" name="Title 6">
            <a:extLst>
              <a:ext uri="{FF2B5EF4-FFF2-40B4-BE49-F238E27FC236}">
                <a16:creationId xmlns:a16="http://schemas.microsoft.com/office/drawing/2014/main" id="{8DFAC94E-B537-1776-C0A6-A12163FB27B1}"/>
              </a:ext>
            </a:extLst>
          </p:cNvPr>
          <p:cNvSpPr>
            <a:spLocks noGrp="1"/>
          </p:cNvSpPr>
          <p:nvPr>
            <p:ph type="title"/>
          </p:nvPr>
        </p:nvSpPr>
        <p:spPr/>
        <p:txBody>
          <a:bodyPr>
            <a:normAutofit fontScale="90000"/>
          </a:bodyPr>
          <a:lstStyle/>
          <a:p>
            <a:r>
              <a:rPr lang="en-IN" dirty="0"/>
              <a:t>Symbolic Rule Learning for Robust Numerical Reasoning</a:t>
            </a:r>
          </a:p>
        </p:txBody>
      </p:sp>
      <p:sp>
        <p:nvSpPr>
          <p:cNvPr id="5" name="Slide Number Placeholder 4">
            <a:extLst>
              <a:ext uri="{FF2B5EF4-FFF2-40B4-BE49-F238E27FC236}">
                <a16:creationId xmlns:a16="http://schemas.microsoft.com/office/drawing/2014/main" id="{DBCA5BB9-307C-418A-6E8E-F6A0DFDF74CC}"/>
              </a:ext>
            </a:extLst>
          </p:cNvPr>
          <p:cNvSpPr>
            <a:spLocks noGrp="1"/>
          </p:cNvSpPr>
          <p:nvPr>
            <p:ph type="sldNum" sz="quarter" idx="12"/>
          </p:nvPr>
        </p:nvSpPr>
        <p:spPr/>
        <p:txBody>
          <a:bodyPr/>
          <a:lstStyle/>
          <a:p>
            <a:fld id="{AE17A532-D286-470D-AE82-1500C848B688}" type="slidenum">
              <a:rPr lang="en-US" smtClean="0"/>
              <a:pPr/>
              <a:t>55</a:t>
            </a:fld>
            <a:endParaRPr lang="en-US" dirty="0"/>
          </a:p>
        </p:txBody>
      </p:sp>
      <p:sp>
        <p:nvSpPr>
          <p:cNvPr id="4" name="Footer Placeholder 3">
            <a:extLst>
              <a:ext uri="{FF2B5EF4-FFF2-40B4-BE49-F238E27FC236}">
                <a16:creationId xmlns:a16="http://schemas.microsoft.com/office/drawing/2014/main" id="{A4629149-E5B6-746F-AB55-A7CEB4DAC8F1}"/>
              </a:ext>
            </a:extLst>
          </p:cNvPr>
          <p:cNvSpPr>
            <a:spLocks noGrp="1"/>
          </p:cNvSpPr>
          <p:nvPr>
            <p:ph type="ftr" sz="quarter" idx="11"/>
          </p:nvPr>
        </p:nvSpPr>
        <p:spPr/>
        <p:txBody>
          <a:bodyPr/>
          <a:lstStyle/>
          <a:p>
            <a:r>
              <a:rPr lang="en-IN"/>
              <a:t>KR 2024: LLMs are Human-like Annotators</a:t>
            </a:r>
            <a:endParaRPr lang="en-US" dirty="0"/>
          </a:p>
        </p:txBody>
      </p:sp>
      <p:pic>
        <p:nvPicPr>
          <p:cNvPr id="2" name="Picture 1">
            <a:extLst>
              <a:ext uri="{FF2B5EF4-FFF2-40B4-BE49-F238E27FC236}">
                <a16:creationId xmlns:a16="http://schemas.microsoft.com/office/drawing/2014/main" id="{D2B08626-148C-83FC-C0EB-6969E9B33A67}"/>
              </a:ext>
            </a:extLst>
          </p:cNvPr>
          <p:cNvPicPr>
            <a:picLocks noChangeAspect="1"/>
          </p:cNvPicPr>
          <p:nvPr/>
        </p:nvPicPr>
        <p:blipFill>
          <a:blip r:embed="rId3"/>
          <a:stretch>
            <a:fillRect/>
          </a:stretch>
        </p:blipFill>
        <p:spPr>
          <a:xfrm>
            <a:off x="1191419" y="3918830"/>
            <a:ext cx="9956800" cy="2168134"/>
          </a:xfrm>
          <a:prstGeom prst="rect">
            <a:avLst/>
          </a:prstGeom>
        </p:spPr>
      </p:pic>
    </p:spTree>
    <p:extLst>
      <p:ext uri="{BB962C8B-B14F-4D97-AF65-F5344CB8AC3E}">
        <p14:creationId xmlns:p14="http://schemas.microsoft.com/office/powerpoint/2010/main" val="808264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2D26D-1238-9935-5C1A-7D1D60B6B5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51C35-C24F-460B-4223-46173A3F3D20}"/>
              </a:ext>
            </a:extLst>
          </p:cNvPr>
          <p:cNvSpPr>
            <a:spLocks noGrp="1"/>
          </p:cNvSpPr>
          <p:nvPr>
            <p:ph idx="1"/>
          </p:nvPr>
        </p:nvSpPr>
        <p:spPr>
          <a:xfrm>
            <a:off x="147639" y="1128713"/>
            <a:ext cx="4673282" cy="5167312"/>
          </a:xfrm>
        </p:spPr>
        <p:txBody>
          <a:bodyPr>
            <a:normAutofit fontScale="85000" lnSpcReduction="20000"/>
          </a:bodyPr>
          <a:lstStyle/>
          <a:p>
            <a:r>
              <a:rPr lang="en-IN" dirty="0"/>
              <a:t>Few-shot (3-shot) examples</a:t>
            </a:r>
          </a:p>
          <a:p>
            <a:r>
              <a:rPr lang="en-IN" dirty="0"/>
              <a:t>300 examples from the DROP training set, with annotations of </a:t>
            </a:r>
            <a:r>
              <a:rPr lang="en-IN" dirty="0" err="1"/>
              <a:t>CoT</a:t>
            </a:r>
            <a:r>
              <a:rPr lang="en-IN" dirty="0"/>
              <a:t> reasoning traces and question decompositions. </a:t>
            </a:r>
          </a:p>
          <a:p>
            <a:r>
              <a:rPr lang="en-IN" dirty="0"/>
              <a:t>2 approaches to select few-shot examples for each test question</a:t>
            </a:r>
          </a:p>
          <a:p>
            <a:pPr lvl="1"/>
            <a:r>
              <a:rPr lang="en-IN" dirty="0"/>
              <a:t>KNN of the complex test question in the embedding space of the annotated questions using sentence embeddings </a:t>
            </a:r>
          </a:p>
          <a:p>
            <a:pPr lvl="1"/>
            <a:r>
              <a:rPr lang="en-IN" dirty="0"/>
              <a:t>Define a canonical set of examples from the annotated questions for each given type, and transform the task into type-prediction using Alpaca 7B.</a:t>
            </a:r>
          </a:p>
          <a:p>
            <a:pPr lvl="2"/>
            <a:r>
              <a:rPr lang="en-IN" dirty="0"/>
              <a:t>Types: addition, subtraction and negation</a:t>
            </a:r>
          </a:p>
        </p:txBody>
      </p:sp>
      <p:sp>
        <p:nvSpPr>
          <p:cNvPr id="6" name="Content Placeholder 5">
            <a:extLst>
              <a:ext uri="{FF2B5EF4-FFF2-40B4-BE49-F238E27FC236}">
                <a16:creationId xmlns:a16="http://schemas.microsoft.com/office/drawing/2014/main" id="{FA607EBA-402D-340E-78AF-98312F337FB1}"/>
              </a:ext>
            </a:extLst>
          </p:cNvPr>
          <p:cNvSpPr>
            <a:spLocks noGrp="1"/>
          </p:cNvSpPr>
          <p:nvPr>
            <p:ph idx="13"/>
          </p:nvPr>
        </p:nvSpPr>
        <p:spPr>
          <a:xfrm>
            <a:off x="147638" y="6194425"/>
            <a:ext cx="12044362" cy="236550"/>
          </a:xfrm>
        </p:spPr>
        <p:txBody>
          <a:bodyPr/>
          <a:lstStyle/>
          <a:p>
            <a:r>
              <a:rPr lang="en-IN" b="0" i="0" dirty="0">
                <a:solidFill>
                  <a:srgbClr val="222222"/>
                </a:solidFill>
                <a:effectLst/>
                <a:latin typeface="Arial" panose="020B0604020202020204" pitchFamily="34" charset="0"/>
                <a:hlinkClick r:id="rId2"/>
              </a:rPr>
              <a:t>Al-</a:t>
            </a:r>
            <a:r>
              <a:rPr lang="en-IN" b="0" i="0" dirty="0" err="1">
                <a:solidFill>
                  <a:srgbClr val="222222"/>
                </a:solidFill>
                <a:effectLst/>
                <a:latin typeface="Arial" panose="020B0604020202020204" pitchFamily="34" charset="0"/>
                <a:hlinkClick r:id="rId2"/>
              </a:rPr>
              <a:t>Negheimish</a:t>
            </a:r>
            <a:r>
              <a:rPr lang="en-IN" b="0" i="0" dirty="0">
                <a:solidFill>
                  <a:srgbClr val="222222"/>
                </a:solidFill>
                <a:effectLst/>
                <a:latin typeface="Arial" panose="020B0604020202020204" pitchFamily="34" charset="0"/>
                <a:hlinkClick r:id="rId2"/>
              </a:rPr>
              <a:t>, Hadeel, Pranava </a:t>
            </a:r>
            <a:r>
              <a:rPr lang="en-IN" b="0" i="0" dirty="0" err="1">
                <a:solidFill>
                  <a:srgbClr val="222222"/>
                </a:solidFill>
                <a:effectLst/>
                <a:latin typeface="Arial" panose="020B0604020202020204" pitchFamily="34" charset="0"/>
                <a:hlinkClick r:id="rId2"/>
              </a:rPr>
              <a:t>Madhyastha</a:t>
            </a:r>
            <a:r>
              <a:rPr lang="en-IN" b="0" i="0" dirty="0">
                <a:solidFill>
                  <a:srgbClr val="222222"/>
                </a:solidFill>
                <a:effectLst/>
                <a:latin typeface="Arial" panose="020B0604020202020204" pitchFamily="34" charset="0"/>
                <a:hlinkClick r:id="rId2"/>
              </a:rPr>
              <a:t>, and Alessandra Russo. "Augmenting Large Language Models with Symbolic Rule Learning for Robust Numerical Reasoning." In </a:t>
            </a:r>
            <a:r>
              <a:rPr lang="en-IN" b="0" i="1" dirty="0">
                <a:solidFill>
                  <a:srgbClr val="222222"/>
                </a:solidFill>
                <a:effectLst/>
                <a:latin typeface="Arial" panose="020B0604020202020204" pitchFamily="34" charset="0"/>
                <a:hlinkClick r:id="rId2"/>
              </a:rPr>
              <a:t>The 3rd Workshop on Mathematical Reasoning and AI at NeurIPS'23</a:t>
            </a:r>
            <a:r>
              <a:rPr lang="en-IN" b="0" i="0" dirty="0">
                <a:solidFill>
                  <a:srgbClr val="222222"/>
                </a:solidFill>
                <a:effectLst/>
                <a:latin typeface="Arial" panose="020B0604020202020204" pitchFamily="34" charset="0"/>
                <a:hlinkClick r:id="rId2"/>
              </a:rPr>
              <a:t>.</a:t>
            </a:r>
            <a:endParaRPr lang="en-IN" dirty="0"/>
          </a:p>
        </p:txBody>
      </p:sp>
      <p:sp>
        <p:nvSpPr>
          <p:cNvPr id="7" name="Title 6">
            <a:extLst>
              <a:ext uri="{FF2B5EF4-FFF2-40B4-BE49-F238E27FC236}">
                <a16:creationId xmlns:a16="http://schemas.microsoft.com/office/drawing/2014/main" id="{75E697E5-B730-D70B-445A-816D731E510C}"/>
              </a:ext>
            </a:extLst>
          </p:cNvPr>
          <p:cNvSpPr>
            <a:spLocks noGrp="1"/>
          </p:cNvSpPr>
          <p:nvPr>
            <p:ph type="title"/>
          </p:nvPr>
        </p:nvSpPr>
        <p:spPr/>
        <p:txBody>
          <a:bodyPr>
            <a:normAutofit fontScale="90000"/>
          </a:bodyPr>
          <a:lstStyle/>
          <a:p>
            <a:r>
              <a:rPr lang="en-IN" dirty="0"/>
              <a:t>Symbolic Rule Learning for Robust Numerical Reasoning</a:t>
            </a:r>
          </a:p>
        </p:txBody>
      </p:sp>
      <p:sp>
        <p:nvSpPr>
          <p:cNvPr id="5" name="Slide Number Placeholder 4">
            <a:extLst>
              <a:ext uri="{FF2B5EF4-FFF2-40B4-BE49-F238E27FC236}">
                <a16:creationId xmlns:a16="http://schemas.microsoft.com/office/drawing/2014/main" id="{DCC465E0-ED89-C1CC-3B55-FB20BCCD4D9B}"/>
              </a:ext>
            </a:extLst>
          </p:cNvPr>
          <p:cNvSpPr>
            <a:spLocks noGrp="1"/>
          </p:cNvSpPr>
          <p:nvPr>
            <p:ph type="sldNum" sz="quarter" idx="12"/>
          </p:nvPr>
        </p:nvSpPr>
        <p:spPr/>
        <p:txBody>
          <a:bodyPr/>
          <a:lstStyle/>
          <a:p>
            <a:fld id="{AE17A532-D286-470D-AE82-1500C848B688}" type="slidenum">
              <a:rPr lang="en-US" smtClean="0"/>
              <a:pPr/>
              <a:t>56</a:t>
            </a:fld>
            <a:endParaRPr lang="en-US" dirty="0"/>
          </a:p>
        </p:txBody>
      </p:sp>
      <p:sp>
        <p:nvSpPr>
          <p:cNvPr id="4" name="Footer Placeholder 3">
            <a:extLst>
              <a:ext uri="{FF2B5EF4-FFF2-40B4-BE49-F238E27FC236}">
                <a16:creationId xmlns:a16="http://schemas.microsoft.com/office/drawing/2014/main" id="{B139F7E3-42F6-C2EE-73BB-D913BF77D90E}"/>
              </a:ext>
            </a:extLst>
          </p:cNvPr>
          <p:cNvSpPr>
            <a:spLocks noGrp="1"/>
          </p:cNvSpPr>
          <p:nvPr>
            <p:ph type="ftr" sz="quarter" idx="11"/>
          </p:nvPr>
        </p:nvSpPr>
        <p:spPr/>
        <p:txBody>
          <a:bodyPr/>
          <a:lstStyle/>
          <a:p>
            <a:r>
              <a:rPr lang="en-IN"/>
              <a:t>KR 2024: LLMs are Human-like Annotators</a:t>
            </a:r>
            <a:endParaRPr lang="en-US" dirty="0"/>
          </a:p>
        </p:txBody>
      </p:sp>
      <p:pic>
        <p:nvPicPr>
          <p:cNvPr id="11" name="Content Placeholder 10">
            <a:extLst>
              <a:ext uri="{FF2B5EF4-FFF2-40B4-BE49-F238E27FC236}">
                <a16:creationId xmlns:a16="http://schemas.microsoft.com/office/drawing/2014/main" id="{F26D34C6-C7E8-1010-0B78-7C59CDB6A2B9}"/>
              </a:ext>
            </a:extLst>
          </p:cNvPr>
          <p:cNvPicPr>
            <a:picLocks noGrp="1" noChangeAspect="1"/>
          </p:cNvPicPr>
          <p:nvPr>
            <p:ph idx="14"/>
          </p:nvPr>
        </p:nvPicPr>
        <p:blipFill>
          <a:blip r:embed="rId3"/>
          <a:stretch>
            <a:fillRect/>
          </a:stretch>
        </p:blipFill>
        <p:spPr>
          <a:xfrm>
            <a:off x="5035233" y="1369974"/>
            <a:ext cx="6909185" cy="4233266"/>
          </a:xfrm>
        </p:spPr>
      </p:pic>
    </p:spTree>
    <p:extLst>
      <p:ext uri="{BB962C8B-B14F-4D97-AF65-F5344CB8AC3E}">
        <p14:creationId xmlns:p14="http://schemas.microsoft.com/office/powerpoint/2010/main" val="3317459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C0ED1-9215-4B9E-0F8D-B089EF3F1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B668E-14A7-7512-D8EB-82F7B4F73E2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15890BB-AC18-285E-1ADE-059F61E97008}"/>
              </a:ext>
            </a:extLst>
          </p:cNvPr>
          <p:cNvSpPr>
            <a:spLocks noGrp="1"/>
          </p:cNvSpPr>
          <p:nvPr>
            <p:ph idx="1"/>
          </p:nvPr>
        </p:nvSpPr>
        <p:spPr/>
        <p:txBody>
          <a:bodyPr>
            <a:normAutofit/>
          </a:bodyPr>
          <a:lstStyle/>
          <a:p>
            <a:r>
              <a:rPr lang="en-IN" dirty="0"/>
              <a:t>Introductions to LLMs and Recap Their Capabilities [25 mins]</a:t>
            </a:r>
          </a:p>
          <a:p>
            <a:r>
              <a:rPr lang="en-IN" dirty="0"/>
              <a:t>Generating Annotations for Reasoning Tasks using LLMs [25 mins]</a:t>
            </a:r>
          </a:p>
          <a:p>
            <a:r>
              <a:rPr lang="en-IN" b="1" dirty="0">
                <a:solidFill>
                  <a:srgbClr val="FF0000"/>
                </a:solidFill>
              </a:rPr>
              <a:t>Reasoning Datasets with LLM Annotations [25 mins]</a:t>
            </a:r>
          </a:p>
          <a:p>
            <a:r>
              <a:rPr lang="en-US" dirty="0"/>
              <a:t>Tea break [30 min]</a:t>
            </a:r>
          </a:p>
          <a:p>
            <a:r>
              <a:rPr lang="en-IN" dirty="0"/>
              <a:t>Evaluation of LLM Generated Annotations [25 mins]</a:t>
            </a:r>
          </a:p>
          <a:p>
            <a:r>
              <a:rPr lang="en-IN" dirty="0" err="1"/>
              <a:t>Autolabel</a:t>
            </a:r>
            <a:r>
              <a:rPr lang="en-IN" dirty="0"/>
              <a:t> Tools to Label Reasoning Datasets [25 mins]</a:t>
            </a:r>
          </a:p>
          <a:p>
            <a:r>
              <a:rPr lang="en-IN" dirty="0"/>
              <a:t>Overcoming the Hallucinations in LLM Annotations and Future Trends [25 mins]</a:t>
            </a:r>
            <a:endParaRPr lang="en-US" dirty="0"/>
          </a:p>
        </p:txBody>
      </p:sp>
      <p:sp>
        <p:nvSpPr>
          <p:cNvPr id="5" name="Footer Placeholder 4">
            <a:extLst>
              <a:ext uri="{FF2B5EF4-FFF2-40B4-BE49-F238E27FC236}">
                <a16:creationId xmlns:a16="http://schemas.microsoft.com/office/drawing/2014/main" id="{3EC7DBB7-4B78-EC9A-27C4-D0D5FFDFD960}"/>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E94748CF-1682-F166-0EA3-EE227DB13510}"/>
              </a:ext>
            </a:extLst>
          </p:cNvPr>
          <p:cNvSpPr>
            <a:spLocks noGrp="1"/>
          </p:cNvSpPr>
          <p:nvPr>
            <p:ph type="sldNum" sz="quarter" idx="12"/>
          </p:nvPr>
        </p:nvSpPr>
        <p:spPr/>
        <p:txBody>
          <a:bodyPr/>
          <a:lstStyle/>
          <a:p>
            <a:fld id="{AE17A532-D286-470D-AE82-1500C848B688}" type="slidenum">
              <a:rPr lang="en-US" smtClean="0"/>
              <a:pPr/>
              <a:t>57</a:t>
            </a:fld>
            <a:endParaRPr lang="en-US" dirty="0"/>
          </a:p>
        </p:txBody>
      </p:sp>
      <p:sp>
        <p:nvSpPr>
          <p:cNvPr id="7" name="Content Placeholder 6">
            <a:extLst>
              <a:ext uri="{FF2B5EF4-FFF2-40B4-BE49-F238E27FC236}">
                <a16:creationId xmlns:a16="http://schemas.microsoft.com/office/drawing/2014/main" id="{87279B39-4697-63E0-565B-2865C4F2AC97}"/>
              </a:ext>
            </a:extLst>
          </p:cNvPr>
          <p:cNvSpPr>
            <a:spLocks noGrp="1"/>
          </p:cNvSpPr>
          <p:nvPr>
            <p:ph idx="4294967295"/>
          </p:nvPr>
        </p:nvSpPr>
        <p:spPr>
          <a:xfrm>
            <a:off x="147638" y="6296025"/>
            <a:ext cx="11891962" cy="236550"/>
          </a:xfrm>
        </p:spPr>
        <p:txBody>
          <a:bodyPr>
            <a:normAutofit fontScale="40000" lnSpcReduction="20000"/>
          </a:bodyPr>
          <a:lstStyle/>
          <a:p>
            <a:endParaRPr lang="en-US" dirty="0"/>
          </a:p>
        </p:txBody>
      </p:sp>
    </p:spTree>
    <p:extLst>
      <p:ext uri="{BB962C8B-B14F-4D97-AF65-F5344CB8AC3E}">
        <p14:creationId xmlns:p14="http://schemas.microsoft.com/office/powerpoint/2010/main" val="1294372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326549"/>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What is reasoning?</a:t>
            </a:r>
          </a:p>
        </p:txBody>
      </p:sp>
      <p:sp>
        <p:nvSpPr>
          <p:cNvPr id="2" name="Google Shape;701;p37">
            <a:extLst>
              <a:ext uri="{FF2B5EF4-FFF2-40B4-BE49-F238E27FC236}">
                <a16:creationId xmlns:a16="http://schemas.microsoft.com/office/drawing/2014/main" id="{809A1A9F-22A7-B421-CADE-727EC28CF2C8}"/>
              </a:ext>
            </a:extLst>
          </p:cNvPr>
          <p:cNvSpPr txBox="1"/>
          <p:nvPr/>
        </p:nvSpPr>
        <p:spPr>
          <a:xfrm>
            <a:off x="311900" y="1274322"/>
            <a:ext cx="5863123" cy="2728399"/>
          </a:xfrm>
          <a:prstGeom prst="rect">
            <a:avLst/>
          </a:prstGeom>
          <a:noFill/>
          <a:ln>
            <a:noFill/>
          </a:ln>
        </p:spPr>
        <p:txBody>
          <a:bodyPr spcFirstLastPara="1" wrap="square" lIns="121900" tIns="121900" rIns="121900" bIns="121900" anchor="t" anchorCtr="0">
            <a:spAutoFit/>
          </a:bodyPr>
          <a:lstStyle/>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Reasoning is the ability to make inferences using evidence and logic. </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Reasoning can be divided into multiple types of skills such as Commonsense, Mathematical, and Symbolic reasoning etc. </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Often, reasoning involves deductions from inference chains, called as multi-step reasoning.</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5" name="TextBox 4">
            <a:extLst>
              <a:ext uri="{FF2B5EF4-FFF2-40B4-BE49-F238E27FC236}">
                <a16:creationId xmlns:a16="http://schemas.microsoft.com/office/drawing/2014/main" id="{07B50719-5BB0-9A2B-C011-FE42EAF7D256}"/>
              </a:ext>
            </a:extLst>
          </p:cNvPr>
          <p:cNvSpPr txBox="1"/>
          <p:nvPr/>
        </p:nvSpPr>
        <p:spPr>
          <a:xfrm>
            <a:off x="79023" y="6531451"/>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Augmented Language Models: a Survey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Mialon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2023)</a:t>
            </a:r>
          </a:p>
        </p:txBody>
      </p:sp>
      <p:pic>
        <p:nvPicPr>
          <p:cNvPr id="4" name="Picture 3" descr="A poster with a picture of a person's head and brain&#10;&#10;Description automatically generated">
            <a:extLst>
              <a:ext uri="{FF2B5EF4-FFF2-40B4-BE49-F238E27FC236}">
                <a16:creationId xmlns:a16="http://schemas.microsoft.com/office/drawing/2014/main" id="{5331DB55-8A65-077B-8A15-0BCA35CFA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223" y="326549"/>
            <a:ext cx="5298677" cy="5298677"/>
          </a:xfrm>
          <a:prstGeom prst="rect">
            <a:avLst/>
          </a:prstGeom>
        </p:spPr>
      </p:pic>
      <p:sp>
        <p:nvSpPr>
          <p:cNvPr id="6" name="Google Shape;337;p44">
            <a:extLst>
              <a:ext uri="{FF2B5EF4-FFF2-40B4-BE49-F238E27FC236}">
                <a16:creationId xmlns:a16="http://schemas.microsoft.com/office/drawing/2014/main" id="{127A62FE-9CA0-9893-F714-39B25EFBA721}"/>
              </a:ext>
            </a:extLst>
          </p:cNvPr>
          <p:cNvSpPr txBox="1"/>
          <p:nvPr/>
        </p:nvSpPr>
        <p:spPr>
          <a:xfrm>
            <a:off x="311900" y="5654771"/>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Do language models truly understand and apply common sense reasoning?</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A345BA71-F8EA-19E0-4C41-3EE0D41A76C9}"/>
              </a:ext>
            </a:extLst>
          </p:cNvPr>
          <p:cNvSpPr>
            <a:spLocks noGrp="1"/>
          </p:cNvSpPr>
          <p:nvPr>
            <p:ph type="ftr" sz="quarter" idx="11"/>
          </p:nvPr>
        </p:nvSpPr>
        <p:spPr/>
        <p:txBody>
          <a:bodyPr/>
          <a:lstStyle/>
          <a:p>
            <a:r>
              <a:rPr lang="en-IN"/>
              <a:t>KR 2024: LLMs are Human-like Annotators</a:t>
            </a:r>
            <a:endParaRPr lang="en-US"/>
          </a:p>
        </p:txBody>
      </p:sp>
      <p:sp>
        <p:nvSpPr>
          <p:cNvPr id="8" name="Slide Number Placeholder 7">
            <a:extLst>
              <a:ext uri="{FF2B5EF4-FFF2-40B4-BE49-F238E27FC236}">
                <a16:creationId xmlns:a16="http://schemas.microsoft.com/office/drawing/2014/main" id="{6884D300-C860-67C3-0913-9CE0D9931511}"/>
              </a:ext>
            </a:extLst>
          </p:cNvPr>
          <p:cNvSpPr>
            <a:spLocks noGrp="1"/>
          </p:cNvSpPr>
          <p:nvPr>
            <p:ph type="sldNum" sz="quarter" idx="12"/>
          </p:nvPr>
        </p:nvSpPr>
        <p:spPr/>
        <p:txBody>
          <a:bodyPr/>
          <a:lstStyle/>
          <a:p>
            <a:fld id="{5D7A6E06-44A4-4548-A769-E2F5D758AFE3}" type="slidenum">
              <a:rPr lang="en-US" smtClean="0"/>
              <a:t>58</a:t>
            </a:fld>
            <a:endParaRPr lang="en-US"/>
          </a:p>
        </p:txBody>
      </p:sp>
    </p:spTree>
    <p:extLst>
      <p:ext uri="{BB962C8B-B14F-4D97-AF65-F5344CB8AC3E}">
        <p14:creationId xmlns:p14="http://schemas.microsoft.com/office/powerpoint/2010/main" val="316313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132916"/>
            <a:ext cx="11161800" cy="621718"/>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Problems</a:t>
            </a:r>
          </a:p>
        </p:txBody>
      </p:sp>
      <p:sp>
        <p:nvSpPr>
          <p:cNvPr id="5" name="TextBox 4">
            <a:extLst>
              <a:ext uri="{FF2B5EF4-FFF2-40B4-BE49-F238E27FC236}">
                <a16:creationId xmlns:a16="http://schemas.microsoft.com/office/drawing/2014/main" id="{07B50719-5BB0-9A2B-C011-FE42EAF7D256}"/>
              </a:ext>
            </a:extLst>
          </p:cNvPr>
          <p:cNvSpPr txBox="1"/>
          <p:nvPr/>
        </p:nvSpPr>
        <p:spPr>
          <a:xfrm>
            <a:off x="79023" y="6531451"/>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Augmented Language Models: a Survey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Mialon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2023)</a:t>
            </a:r>
          </a:p>
        </p:txBody>
      </p:sp>
      <p:sp>
        <p:nvSpPr>
          <p:cNvPr id="6" name="Google Shape;337;p44">
            <a:extLst>
              <a:ext uri="{FF2B5EF4-FFF2-40B4-BE49-F238E27FC236}">
                <a16:creationId xmlns:a16="http://schemas.microsoft.com/office/drawing/2014/main" id="{127A62FE-9CA0-9893-F714-39B25EFBA721}"/>
              </a:ext>
            </a:extLst>
          </p:cNvPr>
          <p:cNvSpPr txBox="1"/>
          <p:nvPr/>
        </p:nvSpPr>
        <p:spPr>
          <a:xfrm>
            <a:off x="345766" y="5943153"/>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Hard Language Tasks: require multiple steps of reasoning to solve</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8" name="Picture 7" descr="A screenshot of a computer&#10;&#10;Description automatically generated">
            <a:extLst>
              <a:ext uri="{FF2B5EF4-FFF2-40B4-BE49-F238E27FC236}">
                <a16:creationId xmlns:a16="http://schemas.microsoft.com/office/drawing/2014/main" id="{2D36D4C9-9C4D-8F2B-9049-5DE1108C0816}"/>
              </a:ext>
            </a:extLst>
          </p:cNvPr>
          <p:cNvPicPr>
            <a:picLocks noChangeAspect="1"/>
          </p:cNvPicPr>
          <p:nvPr/>
        </p:nvPicPr>
        <p:blipFill>
          <a:blip r:embed="rId3">
            <a:extLst>
              <a:ext uri="{28A0092B-C50C-407E-A947-70E740481C1C}">
                <a14:useLocalDpi xmlns:a14="http://schemas.microsoft.com/office/drawing/2010/main" val="0"/>
              </a:ext>
            </a:extLst>
          </a:blip>
          <a:srcRect r="64269" b="63190"/>
          <a:stretch/>
        </p:blipFill>
        <p:spPr>
          <a:xfrm>
            <a:off x="151277" y="914847"/>
            <a:ext cx="4319124" cy="196382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B4881AC-0982-68A3-5FB7-D1B63ED41234}"/>
              </a:ext>
            </a:extLst>
          </p:cNvPr>
          <p:cNvPicPr>
            <a:picLocks noChangeAspect="1"/>
          </p:cNvPicPr>
          <p:nvPr/>
        </p:nvPicPr>
        <p:blipFill>
          <a:blip r:embed="rId3">
            <a:extLst>
              <a:ext uri="{28A0092B-C50C-407E-A947-70E740481C1C}">
                <a14:useLocalDpi xmlns:a14="http://schemas.microsoft.com/office/drawing/2010/main" val="0"/>
              </a:ext>
            </a:extLst>
          </a:blip>
          <a:srcRect l="37416" t="23116" r="24673" b="41637"/>
          <a:stretch/>
        </p:blipFill>
        <p:spPr>
          <a:xfrm>
            <a:off x="4662311" y="1885692"/>
            <a:ext cx="4319124" cy="196381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74E8A55-2469-F5E4-D557-9B89E3CC2AEB}"/>
              </a:ext>
            </a:extLst>
          </p:cNvPr>
          <p:cNvPicPr>
            <a:picLocks noChangeAspect="1"/>
          </p:cNvPicPr>
          <p:nvPr/>
        </p:nvPicPr>
        <p:blipFill>
          <a:blip r:embed="rId3">
            <a:extLst>
              <a:ext uri="{28A0092B-C50C-407E-A947-70E740481C1C}">
                <a14:useLocalDpi xmlns:a14="http://schemas.microsoft.com/office/drawing/2010/main" val="0"/>
              </a:ext>
            </a:extLst>
          </a:blip>
          <a:srcRect l="60008" t="60945"/>
          <a:stretch/>
        </p:blipFill>
        <p:spPr>
          <a:xfrm>
            <a:off x="7382934" y="3913770"/>
            <a:ext cx="4556265" cy="1963819"/>
          </a:xfrm>
          <a:prstGeom prst="rect">
            <a:avLst/>
          </a:prstGeom>
        </p:spPr>
      </p:pic>
      <p:sp>
        <p:nvSpPr>
          <p:cNvPr id="2" name="Footer Placeholder 1">
            <a:extLst>
              <a:ext uri="{FF2B5EF4-FFF2-40B4-BE49-F238E27FC236}">
                <a16:creationId xmlns:a16="http://schemas.microsoft.com/office/drawing/2014/main" id="{F9FBEE6E-9A38-EAF9-558B-414177636907}"/>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93A6913C-41FA-58FF-6254-C50783486DEB}"/>
              </a:ext>
            </a:extLst>
          </p:cNvPr>
          <p:cNvSpPr>
            <a:spLocks noGrp="1"/>
          </p:cNvSpPr>
          <p:nvPr>
            <p:ph type="sldNum" sz="quarter" idx="12"/>
          </p:nvPr>
        </p:nvSpPr>
        <p:spPr/>
        <p:txBody>
          <a:bodyPr/>
          <a:lstStyle/>
          <a:p>
            <a:fld id="{5D7A6E06-44A4-4548-A769-E2F5D758AFE3}" type="slidenum">
              <a:rPr lang="en-US" smtClean="0"/>
              <a:t>59</a:t>
            </a:fld>
            <a:endParaRPr lang="en-US"/>
          </a:p>
        </p:txBody>
      </p:sp>
    </p:spTree>
    <p:extLst>
      <p:ext uri="{BB962C8B-B14F-4D97-AF65-F5344CB8AC3E}">
        <p14:creationId xmlns:p14="http://schemas.microsoft.com/office/powerpoint/2010/main" val="286295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8F2752-B892-0068-6A2A-53D455AD4B6D}"/>
              </a:ext>
            </a:extLst>
          </p:cNvPr>
          <p:cNvSpPr>
            <a:spLocks noGrp="1"/>
          </p:cNvSpPr>
          <p:nvPr>
            <p:ph type="ftr" sz="quarter" idx="11"/>
          </p:nvPr>
        </p:nvSpPr>
        <p:spPr/>
        <p:txBody>
          <a:bodyPr/>
          <a:lstStyle/>
          <a:p>
            <a:r>
              <a:rPr lang="en-IN"/>
              <a:t>KR 2024: LLMs are Human-like Annotators</a:t>
            </a:r>
            <a:endParaRPr lang="en-US" dirty="0"/>
          </a:p>
        </p:txBody>
      </p:sp>
      <p:sp>
        <p:nvSpPr>
          <p:cNvPr id="4" name="Content Placeholder 3">
            <a:extLst>
              <a:ext uri="{FF2B5EF4-FFF2-40B4-BE49-F238E27FC236}">
                <a16:creationId xmlns:a16="http://schemas.microsoft.com/office/drawing/2014/main" id="{972C2965-776B-98F9-63A5-6BD36182BAE0}"/>
              </a:ext>
            </a:extLst>
          </p:cNvPr>
          <p:cNvSpPr>
            <a:spLocks noGrp="1"/>
          </p:cNvSpPr>
          <p:nvPr>
            <p:ph idx="13"/>
          </p:nvPr>
        </p:nvSpPr>
        <p:spPr/>
        <p:txBody>
          <a:bodyPr/>
          <a:lstStyle/>
          <a:p>
            <a:r>
              <a:rPr lang="en-IN" dirty="0">
                <a:hlinkClick r:id="rId2"/>
              </a:rPr>
              <a:t>Ouyang, Long, Jeff Wu, Xu Jiang, </a:t>
            </a:r>
            <a:r>
              <a:rPr lang="en-IN" dirty="0" err="1">
                <a:hlinkClick r:id="rId2"/>
              </a:rPr>
              <a:t>Diogo</a:t>
            </a:r>
            <a:r>
              <a:rPr lang="en-IN" dirty="0">
                <a:hlinkClick r:id="rId2"/>
              </a:rPr>
              <a:t> Almeida, Carroll L. Wainwright, Pamela Mishkin, Chong Zhang et al. "Training language models to follow instructions with human feedback." </a:t>
            </a:r>
            <a:r>
              <a:rPr lang="en-IN" dirty="0" err="1">
                <a:hlinkClick r:id="rId2"/>
              </a:rPr>
              <a:t>arXiv</a:t>
            </a:r>
            <a:r>
              <a:rPr lang="en-IN" dirty="0">
                <a:hlinkClick r:id="rId2"/>
              </a:rPr>
              <a:t> preprint arXiv:2203.02155 (2022).</a:t>
            </a:r>
            <a:endParaRPr lang="en-IN" dirty="0"/>
          </a:p>
          <a:p>
            <a:endParaRPr lang="en-IN" dirty="0"/>
          </a:p>
        </p:txBody>
      </p:sp>
      <p:sp>
        <p:nvSpPr>
          <p:cNvPr id="6" name="Title 5">
            <a:extLst>
              <a:ext uri="{FF2B5EF4-FFF2-40B4-BE49-F238E27FC236}">
                <a16:creationId xmlns:a16="http://schemas.microsoft.com/office/drawing/2014/main" id="{94F7BF93-D937-070E-7067-6B84581F4375}"/>
              </a:ext>
            </a:extLst>
          </p:cNvPr>
          <p:cNvSpPr>
            <a:spLocks noGrp="1"/>
          </p:cNvSpPr>
          <p:nvPr>
            <p:ph type="title"/>
          </p:nvPr>
        </p:nvSpPr>
        <p:spPr/>
        <p:txBody>
          <a:bodyPr/>
          <a:lstStyle/>
          <a:p>
            <a:r>
              <a:rPr lang="en-US" dirty="0" err="1"/>
              <a:t>InstructGPT</a:t>
            </a:r>
            <a:endParaRPr lang="en-IN" dirty="0"/>
          </a:p>
        </p:txBody>
      </p:sp>
      <p:sp>
        <p:nvSpPr>
          <p:cNvPr id="7" name="Slide Number Placeholder 6">
            <a:extLst>
              <a:ext uri="{FF2B5EF4-FFF2-40B4-BE49-F238E27FC236}">
                <a16:creationId xmlns:a16="http://schemas.microsoft.com/office/drawing/2014/main" id="{39DABA6E-AE3A-066F-D8B8-D9D263AB791D}"/>
              </a:ext>
            </a:extLst>
          </p:cNvPr>
          <p:cNvSpPr>
            <a:spLocks noGrp="1"/>
          </p:cNvSpPr>
          <p:nvPr>
            <p:ph type="sldNum" sz="quarter" idx="12"/>
          </p:nvPr>
        </p:nvSpPr>
        <p:spPr/>
        <p:txBody>
          <a:bodyPr/>
          <a:lstStyle/>
          <a:p>
            <a:fld id="{AE17A532-D286-470D-AE82-1500C848B688}" type="slidenum">
              <a:rPr lang="en-US" smtClean="0"/>
              <a:pPr/>
              <a:t>6</a:t>
            </a:fld>
            <a:endParaRPr lang="en-US" dirty="0"/>
          </a:p>
        </p:txBody>
      </p:sp>
      <p:pic>
        <p:nvPicPr>
          <p:cNvPr id="16" name="Picture 15">
            <a:extLst>
              <a:ext uri="{FF2B5EF4-FFF2-40B4-BE49-F238E27FC236}">
                <a16:creationId xmlns:a16="http://schemas.microsoft.com/office/drawing/2014/main" id="{68B21CE5-FC8F-87F8-1189-D86381DA2493}"/>
              </a:ext>
            </a:extLst>
          </p:cNvPr>
          <p:cNvPicPr>
            <a:picLocks noChangeAspect="1"/>
          </p:cNvPicPr>
          <p:nvPr/>
        </p:nvPicPr>
        <p:blipFill>
          <a:blip r:embed="rId3"/>
          <a:stretch>
            <a:fillRect/>
          </a:stretch>
        </p:blipFill>
        <p:spPr>
          <a:xfrm>
            <a:off x="3522922" y="132835"/>
            <a:ext cx="8176318" cy="4881323"/>
          </a:xfrm>
          <a:prstGeom prst="rect">
            <a:avLst/>
          </a:prstGeom>
        </p:spPr>
      </p:pic>
      <p:sp>
        <p:nvSpPr>
          <p:cNvPr id="17" name="TextBox 16">
            <a:extLst>
              <a:ext uri="{FF2B5EF4-FFF2-40B4-BE49-F238E27FC236}">
                <a16:creationId xmlns:a16="http://schemas.microsoft.com/office/drawing/2014/main" id="{723E5C2F-E792-5333-0F49-94C10BC93347}"/>
              </a:ext>
            </a:extLst>
          </p:cNvPr>
          <p:cNvSpPr txBox="1"/>
          <p:nvPr/>
        </p:nvSpPr>
        <p:spPr>
          <a:xfrm>
            <a:off x="3871913" y="5096254"/>
            <a:ext cx="15382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0000"/>
                </a:solidFill>
                <a:effectLst/>
                <a:uLnTx/>
                <a:uFillTx/>
                <a:latin typeface="Calibri" panose="020F0502020204030204"/>
                <a:ea typeface="+mn-ea"/>
                <a:cs typeface="+mn-cs"/>
              </a:rPr>
              <a:t>1. Supervised fine-tuning (SFT)</a:t>
            </a:r>
          </a:p>
        </p:txBody>
      </p:sp>
      <p:sp>
        <p:nvSpPr>
          <p:cNvPr id="18" name="TextBox 17">
            <a:extLst>
              <a:ext uri="{FF2B5EF4-FFF2-40B4-BE49-F238E27FC236}">
                <a16:creationId xmlns:a16="http://schemas.microsoft.com/office/drawing/2014/main" id="{A917961E-C0D4-C14D-E66C-CC5CE964C416}"/>
              </a:ext>
            </a:extLst>
          </p:cNvPr>
          <p:cNvSpPr txBox="1"/>
          <p:nvPr/>
        </p:nvSpPr>
        <p:spPr>
          <a:xfrm>
            <a:off x="6688939" y="5096254"/>
            <a:ext cx="172640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70C0"/>
                </a:solidFill>
                <a:effectLst/>
                <a:uLnTx/>
                <a:uFillTx/>
                <a:latin typeface="Calibri" panose="020F0502020204030204"/>
                <a:ea typeface="+mn-ea"/>
                <a:cs typeface="+mn-cs"/>
              </a:rPr>
              <a:t>2. Reward model (RM) training</a:t>
            </a:r>
          </a:p>
        </p:txBody>
      </p:sp>
      <p:sp>
        <p:nvSpPr>
          <p:cNvPr id="19" name="TextBox 18">
            <a:extLst>
              <a:ext uri="{FF2B5EF4-FFF2-40B4-BE49-F238E27FC236}">
                <a16:creationId xmlns:a16="http://schemas.microsoft.com/office/drawing/2014/main" id="{018E29BD-3F06-F00B-D070-06CB6C445A99}"/>
              </a:ext>
            </a:extLst>
          </p:cNvPr>
          <p:cNvSpPr txBox="1"/>
          <p:nvPr/>
        </p:nvSpPr>
        <p:spPr>
          <a:xfrm>
            <a:off x="9098771" y="5096254"/>
            <a:ext cx="217884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B050"/>
                </a:solidFill>
                <a:effectLst/>
                <a:uLnTx/>
                <a:uFillTx/>
                <a:latin typeface="Calibri" panose="020F0502020204030204"/>
                <a:ea typeface="+mn-ea"/>
                <a:cs typeface="+mn-cs"/>
              </a:rPr>
              <a:t>3. RL via proximal policy optimization (PPO) on RM</a:t>
            </a:r>
          </a:p>
        </p:txBody>
      </p:sp>
      <p:cxnSp>
        <p:nvCxnSpPr>
          <p:cNvPr id="20" name="Straight Arrow Connector 19">
            <a:extLst>
              <a:ext uri="{FF2B5EF4-FFF2-40B4-BE49-F238E27FC236}">
                <a16:creationId xmlns:a16="http://schemas.microsoft.com/office/drawing/2014/main" id="{CD862250-151E-DA6B-553D-4C52CFD9BDD0}"/>
              </a:ext>
            </a:extLst>
          </p:cNvPr>
          <p:cNvCxnSpPr>
            <a:stCxn id="17" idx="3"/>
            <a:endCxn id="18" idx="1"/>
          </p:cNvCxnSpPr>
          <p:nvPr/>
        </p:nvCxnSpPr>
        <p:spPr>
          <a:xfrm>
            <a:off x="5410201" y="5357864"/>
            <a:ext cx="12787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D9295C8-14CE-47E2-3942-62B41E804828}"/>
              </a:ext>
            </a:extLst>
          </p:cNvPr>
          <p:cNvCxnSpPr>
            <a:cxnSpLocks/>
            <a:stCxn id="18" idx="3"/>
            <a:endCxn id="19" idx="1"/>
          </p:cNvCxnSpPr>
          <p:nvPr/>
        </p:nvCxnSpPr>
        <p:spPr>
          <a:xfrm>
            <a:off x="8415346" y="5357864"/>
            <a:ext cx="6834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ECB968B7-9AC1-C646-3270-DF34FCFE938D}"/>
              </a:ext>
            </a:extLst>
          </p:cNvPr>
          <p:cNvCxnSpPr>
            <a:stCxn id="19" idx="2"/>
            <a:endCxn id="18" idx="2"/>
          </p:cNvCxnSpPr>
          <p:nvPr/>
        </p:nvCxnSpPr>
        <p:spPr>
          <a:xfrm rot="5400000">
            <a:off x="8870169" y="4301449"/>
            <a:ext cx="12700" cy="2636051"/>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79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326550"/>
            <a:ext cx="11161800" cy="70074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Multi-step reasoning is often seen as a weakness in language models</a:t>
            </a:r>
          </a:p>
        </p:txBody>
      </p:sp>
      <p:sp>
        <p:nvSpPr>
          <p:cNvPr id="5" name="TextBox 4">
            <a:extLst>
              <a:ext uri="{FF2B5EF4-FFF2-40B4-BE49-F238E27FC236}">
                <a16:creationId xmlns:a16="http://schemas.microsoft.com/office/drawing/2014/main" id="{07B50719-5BB0-9A2B-C011-FE42EAF7D256}"/>
              </a:ext>
            </a:extLst>
          </p:cNvPr>
          <p:cNvSpPr txBox="1"/>
          <p:nvPr/>
        </p:nvSpPr>
        <p:spPr>
          <a:xfrm>
            <a:off x="79023" y="6531451"/>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Towards Reasoning in Large Language Models: A Survey (Huang et.al, 2023)</a:t>
            </a:r>
          </a:p>
        </p:txBody>
      </p:sp>
      <p:sp>
        <p:nvSpPr>
          <p:cNvPr id="6" name="Google Shape;337;p44">
            <a:extLst>
              <a:ext uri="{FF2B5EF4-FFF2-40B4-BE49-F238E27FC236}">
                <a16:creationId xmlns:a16="http://schemas.microsoft.com/office/drawing/2014/main" id="{127A62FE-9CA0-9893-F714-39B25EFBA721}"/>
              </a:ext>
            </a:extLst>
          </p:cNvPr>
          <p:cNvSpPr txBox="1"/>
          <p:nvPr/>
        </p:nvSpPr>
        <p:spPr>
          <a:xfrm>
            <a:off x="311900" y="5386176"/>
            <a:ext cx="1092054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It is unclear to what extent LLMs are capable of reasoning</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11" name="Google Shape;701;p37">
            <a:extLst>
              <a:ext uri="{FF2B5EF4-FFF2-40B4-BE49-F238E27FC236}">
                <a16:creationId xmlns:a16="http://schemas.microsoft.com/office/drawing/2014/main" id="{955CB557-F81F-1A6D-DBD2-D8D20990B385}"/>
              </a:ext>
            </a:extLst>
          </p:cNvPr>
          <p:cNvSpPr txBox="1"/>
          <p:nvPr/>
        </p:nvSpPr>
        <p:spPr>
          <a:xfrm>
            <a:off x="311900" y="1544422"/>
            <a:ext cx="11451122" cy="188457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Former research on reasoning in small language models through fully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supervised finetuning on specific datasets</a:t>
            </a:r>
            <a:endParaRPr kumimoji="0" lang="en" sz="2400" b="0" i="0" u="none" strike="noStrike" kern="1200" cap="none" spc="0" normalizeH="0" baseline="0" noProof="0" dirty="0">
              <a:ln>
                <a:noFill/>
              </a:ln>
              <a:solidFill>
                <a:srgbClr val="E97132"/>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Creating a dataset containing explicit reasoning can be difficult and time-consuming</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training on a specific dataset limits application to a specific domain</a:t>
            </a:r>
          </a:p>
        </p:txBody>
      </p:sp>
      <p:sp>
        <p:nvSpPr>
          <p:cNvPr id="12" name="Google Shape;701;p37">
            <a:extLst>
              <a:ext uri="{FF2B5EF4-FFF2-40B4-BE49-F238E27FC236}">
                <a16:creationId xmlns:a16="http://schemas.microsoft.com/office/drawing/2014/main" id="{A7289BE4-D5D8-6922-D514-A47B56CF8759}"/>
              </a:ext>
            </a:extLst>
          </p:cNvPr>
          <p:cNvSpPr txBox="1"/>
          <p:nvPr/>
        </p:nvSpPr>
        <p:spPr>
          <a:xfrm>
            <a:off x="311900" y="3748458"/>
            <a:ext cx="11451122" cy="984845"/>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Reasoning ability may emerge in language models at a certain scale, such as models with over 100 billion parameters </a:t>
            </a:r>
            <a:endParaRPr kumimoji="0" lang="en" sz="2400" b="0" i="0" u="none" strike="noStrike" kern="1200" cap="none" spc="0" normalizeH="0" baseline="0" noProof="0" dirty="0">
              <a:ln>
                <a:noFill/>
              </a:ln>
              <a:solidFill>
                <a:srgbClr val="E97132"/>
              </a:solidFill>
              <a:effectLst/>
              <a:uLnTx/>
              <a:uFillTx/>
              <a:latin typeface="Montserrat"/>
              <a:ea typeface="Montserrat"/>
              <a:cs typeface="Montserrat"/>
              <a:sym typeface="Montserrat"/>
            </a:endParaRPr>
          </a:p>
        </p:txBody>
      </p:sp>
      <p:sp>
        <p:nvSpPr>
          <p:cNvPr id="2" name="Footer Placeholder 1">
            <a:extLst>
              <a:ext uri="{FF2B5EF4-FFF2-40B4-BE49-F238E27FC236}">
                <a16:creationId xmlns:a16="http://schemas.microsoft.com/office/drawing/2014/main" id="{B71C7178-AB5B-5E84-9D28-43BCB96128E1}"/>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27D6EAC7-3D50-12B5-9AE2-9C1A5F4B8B29}"/>
              </a:ext>
            </a:extLst>
          </p:cNvPr>
          <p:cNvSpPr>
            <a:spLocks noGrp="1"/>
          </p:cNvSpPr>
          <p:nvPr>
            <p:ph type="sldNum" sz="quarter" idx="12"/>
          </p:nvPr>
        </p:nvSpPr>
        <p:spPr/>
        <p:txBody>
          <a:bodyPr/>
          <a:lstStyle/>
          <a:p>
            <a:fld id="{5D7A6E06-44A4-4548-A769-E2F5D758AFE3}" type="slidenum">
              <a:rPr lang="en-US" smtClean="0"/>
              <a:t>60</a:t>
            </a:fld>
            <a:endParaRPr lang="en-US"/>
          </a:p>
        </p:txBody>
      </p:sp>
    </p:spTree>
    <p:extLst>
      <p:ext uri="{BB962C8B-B14F-4D97-AF65-F5344CB8AC3E}">
        <p14:creationId xmlns:p14="http://schemas.microsoft.com/office/powerpoint/2010/main" val="231666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18772"/>
            <a:ext cx="11161800" cy="74589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and Commonsense Benchmarks</a:t>
            </a:r>
          </a:p>
        </p:txBody>
      </p:sp>
      <p:sp>
        <p:nvSpPr>
          <p:cNvPr id="5" name="TextBox 4">
            <a:extLst>
              <a:ext uri="{FF2B5EF4-FFF2-40B4-BE49-F238E27FC236}">
                <a16:creationId xmlns:a16="http://schemas.microsoft.com/office/drawing/2014/main" id="{07B50719-5BB0-9A2B-C011-FE42EAF7D256}"/>
              </a:ext>
            </a:extLst>
          </p:cNvPr>
          <p:cNvSpPr txBox="1"/>
          <p:nvPr/>
        </p:nvSpPr>
        <p:spPr>
          <a:xfrm>
            <a:off x="79022" y="6531451"/>
            <a:ext cx="106101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Source: https://www.confident-ai.com/blog/llm-benchmarks-mmlu-hellaswag-and-beyond#different-types-of-llm-benchmarks</a:t>
            </a:r>
          </a:p>
        </p:txBody>
      </p:sp>
      <p:sp>
        <p:nvSpPr>
          <p:cNvPr id="6" name="Google Shape;337;p44">
            <a:extLst>
              <a:ext uri="{FF2B5EF4-FFF2-40B4-BE49-F238E27FC236}">
                <a16:creationId xmlns:a16="http://schemas.microsoft.com/office/drawing/2014/main" id="{127A62FE-9CA0-9893-F714-39B25EFBA721}"/>
              </a:ext>
            </a:extLst>
          </p:cNvPr>
          <p:cNvSpPr txBox="1"/>
          <p:nvPr/>
        </p:nvSpPr>
        <p:spPr>
          <a:xfrm>
            <a:off x="311900" y="5654771"/>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How can we assess reasoning abilities in language models?”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8" name="Picture 7" descr="A group of square signs with different colored text&#10;&#10;Description automatically generated with medium confidence">
            <a:extLst>
              <a:ext uri="{FF2B5EF4-FFF2-40B4-BE49-F238E27FC236}">
                <a16:creationId xmlns:a16="http://schemas.microsoft.com/office/drawing/2014/main" id="{5A1E4D4C-4C66-006E-26C8-766E8497C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23" y="1148945"/>
            <a:ext cx="7811910" cy="4080364"/>
          </a:xfrm>
          <a:prstGeom prst="rect">
            <a:avLst/>
          </a:prstGeom>
        </p:spPr>
      </p:pic>
      <p:sp>
        <p:nvSpPr>
          <p:cNvPr id="10" name="TextBox 9">
            <a:extLst>
              <a:ext uri="{FF2B5EF4-FFF2-40B4-BE49-F238E27FC236}">
                <a16:creationId xmlns:a16="http://schemas.microsoft.com/office/drawing/2014/main" id="{76DEE99B-3E75-C32D-E9B4-CEF857FEBAA6}"/>
              </a:ext>
            </a:extLst>
          </p:cNvPr>
          <p:cNvSpPr txBox="1"/>
          <p:nvPr/>
        </p:nvSpPr>
        <p:spPr>
          <a:xfrm>
            <a:off x="7890933" y="2055557"/>
            <a:ext cx="4301067"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TruthfulQA</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Truthfulness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MMLU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Language understanding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HellaSwag</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Commonsense reasoning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BIG-Bench Hard</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Challenging reasoning tasks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HumanEval</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Coding challenges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CodeXGLUE</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Programming tasks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Chatbot Arena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Human-ranked ELO-based benchmark</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MT Bench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Complex conversational ability</a:t>
            </a:r>
          </a:p>
        </p:txBody>
      </p:sp>
      <p:sp>
        <p:nvSpPr>
          <p:cNvPr id="2" name="Footer Placeholder 1">
            <a:extLst>
              <a:ext uri="{FF2B5EF4-FFF2-40B4-BE49-F238E27FC236}">
                <a16:creationId xmlns:a16="http://schemas.microsoft.com/office/drawing/2014/main" id="{EA5D3380-75EB-A8AF-C8B1-22930A770431}"/>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861C05A6-BF24-6B4E-10FA-5D007B43BF61}"/>
              </a:ext>
            </a:extLst>
          </p:cNvPr>
          <p:cNvSpPr>
            <a:spLocks noGrp="1"/>
          </p:cNvSpPr>
          <p:nvPr>
            <p:ph type="sldNum" sz="quarter" idx="12"/>
          </p:nvPr>
        </p:nvSpPr>
        <p:spPr/>
        <p:txBody>
          <a:bodyPr/>
          <a:lstStyle/>
          <a:p>
            <a:fld id="{5D7A6E06-44A4-4548-A769-E2F5D758AFE3}" type="slidenum">
              <a:rPr lang="en-US" smtClean="0"/>
              <a:t>61</a:t>
            </a:fld>
            <a:endParaRPr lang="en-US"/>
          </a:p>
        </p:txBody>
      </p:sp>
    </p:spTree>
    <p:extLst>
      <p:ext uri="{BB962C8B-B14F-4D97-AF65-F5344CB8AC3E}">
        <p14:creationId xmlns:p14="http://schemas.microsoft.com/office/powerpoint/2010/main" val="28159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How is reasoning measured (in the literature)?</a:t>
            </a:r>
          </a:p>
        </p:txBody>
      </p:sp>
      <p:pic>
        <p:nvPicPr>
          <p:cNvPr id="5" name="Picture 4" descr="A table with text and numbers&#10;&#10;Description automatically generated">
            <a:extLst>
              <a:ext uri="{FF2B5EF4-FFF2-40B4-BE49-F238E27FC236}">
                <a16:creationId xmlns:a16="http://schemas.microsoft.com/office/drawing/2014/main" id="{568C48E7-C1EB-30FF-4F65-7044D4D4F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0" y="821048"/>
            <a:ext cx="7262489" cy="5486875"/>
          </a:xfrm>
          <a:prstGeom prst="rect">
            <a:avLst/>
          </a:prstGeom>
        </p:spPr>
      </p:pic>
      <p:sp>
        <p:nvSpPr>
          <p:cNvPr id="8" name="TextBox 7">
            <a:extLst>
              <a:ext uri="{FF2B5EF4-FFF2-40B4-BE49-F238E27FC236}">
                <a16:creationId xmlns:a16="http://schemas.microsoft.com/office/drawing/2014/main" id="{8390524F-04EB-29E4-2A2B-91BF484B3B98}"/>
              </a:ext>
            </a:extLst>
          </p:cNvPr>
          <p:cNvSpPr txBox="1"/>
          <p:nvPr/>
        </p:nvSpPr>
        <p:spPr>
          <a:xfrm>
            <a:off x="0" y="6488668"/>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GPT-4 Technical Report (OpenAI).</a:t>
            </a:r>
          </a:p>
        </p:txBody>
      </p:sp>
      <p:sp>
        <p:nvSpPr>
          <p:cNvPr id="2" name="Google Shape;337;p44">
            <a:extLst>
              <a:ext uri="{FF2B5EF4-FFF2-40B4-BE49-F238E27FC236}">
                <a16:creationId xmlns:a16="http://schemas.microsoft.com/office/drawing/2014/main" id="{CDDB2C92-D261-BC6C-D11B-D899B7AC291A}"/>
              </a:ext>
            </a:extLst>
          </p:cNvPr>
          <p:cNvSpPr txBox="1"/>
          <p:nvPr/>
        </p:nvSpPr>
        <p:spPr>
          <a:xfrm>
            <a:off x="7446889" y="2948952"/>
            <a:ext cx="4644467" cy="1231066"/>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While SOTA models at the time struggled to score above 50% with pre-training, GPT-4 achieved a record-high of 95.3% with just 10-shot prompting in 2023.</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21175E39-F81A-7EE4-3BF3-F8DFEAE6FFE8}"/>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8AB3C276-93B6-94D5-7216-989D78142AC2}"/>
              </a:ext>
            </a:extLst>
          </p:cNvPr>
          <p:cNvSpPr>
            <a:spLocks noGrp="1"/>
          </p:cNvSpPr>
          <p:nvPr>
            <p:ph type="sldNum" sz="quarter" idx="12"/>
          </p:nvPr>
        </p:nvSpPr>
        <p:spPr/>
        <p:txBody>
          <a:bodyPr/>
          <a:lstStyle/>
          <a:p>
            <a:fld id="{5D7A6E06-44A4-4548-A769-E2F5D758AFE3}" type="slidenum">
              <a:rPr lang="en-US" smtClean="0"/>
              <a:t>62</a:t>
            </a:fld>
            <a:endParaRPr lang="en-US"/>
          </a:p>
        </p:txBody>
      </p:sp>
    </p:spTree>
    <p:extLst>
      <p:ext uri="{BB962C8B-B14F-4D97-AF65-F5344CB8AC3E}">
        <p14:creationId xmlns:p14="http://schemas.microsoft.com/office/powerpoint/2010/main" val="173811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and Self consistency</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pic>
        <p:nvPicPr>
          <p:cNvPr id="3" name="Picture 2" descr="A screenshot of a computer&#10;&#10;Description automatically generated">
            <a:extLst>
              <a:ext uri="{FF2B5EF4-FFF2-40B4-BE49-F238E27FC236}">
                <a16:creationId xmlns:a16="http://schemas.microsoft.com/office/drawing/2014/main" id="{DA7A420B-87D9-3770-DA25-39187F5A4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01936"/>
            <a:ext cx="8127999" cy="3994530"/>
          </a:xfrm>
          <a:prstGeom prst="rect">
            <a:avLst/>
          </a:prstGeom>
        </p:spPr>
      </p:pic>
      <p:graphicFrame>
        <p:nvGraphicFramePr>
          <p:cNvPr id="6" name="Table 5">
            <a:extLst>
              <a:ext uri="{FF2B5EF4-FFF2-40B4-BE49-F238E27FC236}">
                <a16:creationId xmlns:a16="http://schemas.microsoft.com/office/drawing/2014/main" id="{B835FDDE-444D-1ED6-E628-FB88D20DB12E}"/>
              </a:ext>
            </a:extLst>
          </p:cNvPr>
          <p:cNvGraphicFramePr>
            <a:graphicFrameLocks noGrp="1"/>
          </p:cNvGraphicFramePr>
          <p:nvPr/>
        </p:nvGraphicFramePr>
        <p:xfrm>
          <a:off x="8218312" y="2120999"/>
          <a:ext cx="3781778" cy="1954290"/>
        </p:xfrm>
        <a:graphic>
          <a:graphicData uri="http://schemas.openxmlformats.org/drawingml/2006/table">
            <a:tbl>
              <a:tblPr firstRow="1" bandRow="1">
                <a:tableStyleId>{5C22544A-7EE6-4342-B048-85BDC9FD1C3A}</a:tableStyleId>
              </a:tblPr>
              <a:tblGrid>
                <a:gridCol w="3781778">
                  <a:extLst>
                    <a:ext uri="{9D8B030D-6E8A-4147-A177-3AD203B41FA5}">
                      <a16:colId xmlns:a16="http://schemas.microsoft.com/office/drawing/2014/main" val="1462906374"/>
                    </a:ext>
                  </a:extLst>
                </a:gridCol>
              </a:tblGrid>
              <a:tr h="1461220">
                <a:tc>
                  <a:txBody>
                    <a:bodyPr/>
                    <a:lstStyle/>
                    <a:p>
                      <a:r>
                        <a:rPr lang="en-US" sz="1600" dirty="0"/>
                        <a:t>Prompt: </a:t>
                      </a:r>
                      <a:r>
                        <a:rPr lang="en-US" sz="1600" b="0" i="0" kern="1200" dirty="0">
                          <a:solidFill>
                            <a:schemeClr val="lt1"/>
                          </a:solidFill>
                          <a:effectLst/>
                          <a:latin typeface="+mn-lt"/>
                          <a:ea typeface="+mn-ea"/>
                          <a:cs typeface="+mn-cs"/>
                        </a:rPr>
                        <a:t>I went to the market and bought 10 apples. I gave 2 apples to the neighbor and 2 to the repairman. I then went and bought 5 more apples and ate 1. How many apples did I remain with?</a:t>
                      </a:r>
                      <a:endParaRPr lang="en-US" sz="1600" dirty="0"/>
                    </a:p>
                  </a:txBody>
                  <a:tcPr/>
                </a:tc>
                <a:extLst>
                  <a:ext uri="{0D108BD9-81ED-4DB2-BD59-A6C34878D82A}">
                    <a16:rowId xmlns:a16="http://schemas.microsoft.com/office/drawing/2014/main" val="1722426704"/>
                  </a:ext>
                </a:extLst>
              </a:tr>
              <a:tr h="493070">
                <a:tc>
                  <a:txBody>
                    <a:bodyPr/>
                    <a:lstStyle/>
                    <a:p>
                      <a:r>
                        <a:rPr lang="en-US" sz="1600" b="0" i="0" kern="1200" dirty="0">
                          <a:solidFill>
                            <a:schemeClr val="dk1"/>
                          </a:solidFill>
                          <a:effectLst/>
                          <a:latin typeface="+mn-lt"/>
                          <a:ea typeface="+mn-ea"/>
                          <a:cs typeface="+mn-cs"/>
                        </a:rPr>
                        <a:t>11 apples</a:t>
                      </a:r>
                      <a:endParaRPr lang="en-US" sz="1600" dirty="0"/>
                    </a:p>
                  </a:txBody>
                  <a:tcPr/>
                </a:tc>
                <a:extLst>
                  <a:ext uri="{0D108BD9-81ED-4DB2-BD59-A6C34878D82A}">
                    <a16:rowId xmlns:a16="http://schemas.microsoft.com/office/drawing/2014/main" val="2941949704"/>
                  </a:ext>
                </a:extLst>
              </a:tr>
            </a:tbl>
          </a:graphicData>
        </a:graphic>
      </p:graphicFrame>
      <p:sp>
        <p:nvSpPr>
          <p:cNvPr id="9" name="Google Shape;337;p44">
            <a:extLst>
              <a:ext uri="{FF2B5EF4-FFF2-40B4-BE49-F238E27FC236}">
                <a16:creationId xmlns:a16="http://schemas.microsoft.com/office/drawing/2014/main" id="{8B5442C1-ABBE-AB2B-40F2-6CC4125B5FFD}"/>
              </a:ext>
            </a:extLst>
          </p:cNvPr>
          <p:cNvSpPr txBox="1"/>
          <p:nvPr/>
        </p:nvSpPr>
        <p:spPr>
          <a:xfrm>
            <a:off x="681088" y="5317441"/>
            <a:ext cx="10829822"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Keep in mind that the authors claim that this is an emergent ability that arises with sufficiently large language models. </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Footer Placeholder 1">
            <a:extLst>
              <a:ext uri="{FF2B5EF4-FFF2-40B4-BE49-F238E27FC236}">
                <a16:creationId xmlns:a16="http://schemas.microsoft.com/office/drawing/2014/main" id="{5D74A26E-E0FF-3C5E-6776-43204F3AC403}"/>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4DCC8AB3-7988-3FA0-A40C-E4B950B1BE87}"/>
              </a:ext>
            </a:extLst>
          </p:cNvPr>
          <p:cNvSpPr>
            <a:spLocks noGrp="1"/>
          </p:cNvSpPr>
          <p:nvPr>
            <p:ph type="sldNum" sz="quarter" idx="12"/>
          </p:nvPr>
        </p:nvSpPr>
        <p:spPr/>
        <p:txBody>
          <a:bodyPr/>
          <a:lstStyle/>
          <a:p>
            <a:fld id="{5D7A6E06-44A4-4548-A769-E2F5D758AFE3}" type="slidenum">
              <a:rPr lang="en-US" smtClean="0"/>
              <a:t>63</a:t>
            </a:fld>
            <a:endParaRPr lang="en-US"/>
          </a:p>
        </p:txBody>
      </p:sp>
    </p:spTree>
    <p:extLst>
      <p:ext uri="{BB962C8B-B14F-4D97-AF65-F5344CB8AC3E}">
        <p14:creationId xmlns:p14="http://schemas.microsoft.com/office/powerpoint/2010/main" val="28439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Arithmetic Reasoning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sp>
        <p:nvSpPr>
          <p:cNvPr id="9" name="Google Shape;337;p44">
            <a:extLst>
              <a:ext uri="{FF2B5EF4-FFF2-40B4-BE49-F238E27FC236}">
                <a16:creationId xmlns:a16="http://schemas.microsoft.com/office/drawing/2014/main" id="{8B5442C1-ABBE-AB2B-40F2-6CC4125B5FFD}"/>
              </a:ext>
            </a:extLst>
          </p:cNvPr>
          <p:cNvSpPr txBox="1"/>
          <p:nvPr/>
        </p:nvSpPr>
        <p:spPr>
          <a:xfrm>
            <a:off x="681087" y="5536135"/>
            <a:ext cx="10829822"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Do not positively impact performance for small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Few-shot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achieves better performance on LLM than zero-shot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16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close-up of a question&#10;&#10;Description automatically generated">
            <a:extLst>
              <a:ext uri="{FF2B5EF4-FFF2-40B4-BE49-F238E27FC236}">
                <a16:creationId xmlns:a16="http://schemas.microsoft.com/office/drawing/2014/main" id="{AB457B93-1B61-12C7-9ADC-80E1D548A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9" y="781105"/>
            <a:ext cx="7353306" cy="1723508"/>
          </a:xfrm>
          <a:prstGeom prst="rect">
            <a:avLst/>
          </a:prstGeom>
        </p:spPr>
      </p:pic>
      <p:sp>
        <p:nvSpPr>
          <p:cNvPr id="5" name="Google Shape;701;p37">
            <a:extLst>
              <a:ext uri="{FF2B5EF4-FFF2-40B4-BE49-F238E27FC236}">
                <a16:creationId xmlns:a16="http://schemas.microsoft.com/office/drawing/2014/main" id="{ED05FD9E-8D66-39E9-53E7-8E6B7117AAB5}"/>
              </a:ext>
            </a:extLst>
          </p:cNvPr>
          <p:cNvSpPr txBox="1"/>
          <p:nvPr/>
        </p:nvSpPr>
        <p:spPr>
          <a:xfrm>
            <a:off x="515099" y="3589619"/>
            <a:ext cx="11451122" cy="1723508"/>
          </a:xfrm>
          <a:prstGeom prst="rect">
            <a:avLst/>
          </a:prstGeom>
          <a:no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Manually composed 8 exemplars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All contains equations with flexible formats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Benchmarked 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GSM8K (Cobbe et al. 2021)</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SVAMP (Patel et al., 2021)</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MAWPS (</a:t>
            </a:r>
            <a:r>
              <a:rPr kumimoji="0" lang="en-US" sz="1600" b="0" i="0" u="none" strike="noStrike" kern="1200" cap="none" spc="0" normalizeH="0" baseline="0" noProof="0" dirty="0" err="1">
                <a:ln>
                  <a:noFill/>
                </a:ln>
                <a:solidFill>
                  <a:prstClr val="black"/>
                </a:solidFill>
                <a:effectLst/>
                <a:uLnTx/>
                <a:uFillTx/>
                <a:latin typeface="Montserrat"/>
                <a:ea typeface="Montserrat"/>
                <a:cs typeface="Montserrat"/>
                <a:sym typeface="Montserrat"/>
              </a:rPr>
              <a:t>Koncel-Kedziorski</a:t>
            </a: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 et al., 2016)</a:t>
            </a:r>
            <a:endParaRPr kumimoji="0" lang="en" sz="1600" b="0" i="0" u="none" strike="noStrike" kern="1200" cap="none" spc="0" normalizeH="0" baseline="0" noProof="0" dirty="0">
              <a:ln>
                <a:noFill/>
              </a:ln>
              <a:solidFill>
                <a:srgbClr val="E97132"/>
              </a:solidFill>
              <a:effectLst/>
              <a:uLnTx/>
              <a:uFillTx/>
              <a:latin typeface="Montserrat"/>
              <a:ea typeface="Montserrat"/>
              <a:cs typeface="Montserrat"/>
              <a:sym typeface="Montserrat"/>
            </a:endParaRPr>
          </a:p>
        </p:txBody>
      </p:sp>
      <p:pic>
        <p:nvPicPr>
          <p:cNvPr id="11" name="Picture 10" descr="A close-up of a question and answer&#10;&#10;Description automatically generated">
            <a:extLst>
              <a:ext uri="{FF2B5EF4-FFF2-40B4-BE49-F238E27FC236}">
                <a16:creationId xmlns:a16="http://schemas.microsoft.com/office/drawing/2014/main" id="{D4A1C02C-A3E7-858B-1078-D14ED6308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864" y="2558212"/>
            <a:ext cx="6476916" cy="1619229"/>
          </a:xfrm>
          <a:prstGeom prst="rect">
            <a:avLst/>
          </a:prstGeom>
        </p:spPr>
      </p:pic>
      <p:sp>
        <p:nvSpPr>
          <p:cNvPr id="2" name="Footer Placeholder 1">
            <a:extLst>
              <a:ext uri="{FF2B5EF4-FFF2-40B4-BE49-F238E27FC236}">
                <a16:creationId xmlns:a16="http://schemas.microsoft.com/office/drawing/2014/main" id="{EF7FEEF2-CC26-520F-D48D-EC231AB00B1F}"/>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58397549-5605-96DD-4A5F-796A03316A6A}"/>
              </a:ext>
            </a:extLst>
          </p:cNvPr>
          <p:cNvSpPr>
            <a:spLocks noGrp="1"/>
          </p:cNvSpPr>
          <p:nvPr>
            <p:ph type="sldNum" sz="quarter" idx="12"/>
          </p:nvPr>
        </p:nvSpPr>
        <p:spPr/>
        <p:txBody>
          <a:bodyPr/>
          <a:lstStyle/>
          <a:p>
            <a:fld id="{5D7A6E06-44A4-4548-A769-E2F5D758AFE3}" type="slidenum">
              <a:rPr lang="en-US" smtClean="0"/>
              <a:t>64</a:t>
            </a:fld>
            <a:endParaRPr lang="en-US"/>
          </a:p>
        </p:txBody>
      </p:sp>
    </p:spTree>
    <p:extLst>
      <p:ext uri="{BB962C8B-B14F-4D97-AF65-F5344CB8AC3E}">
        <p14:creationId xmlns:p14="http://schemas.microsoft.com/office/powerpoint/2010/main" val="701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and Self consistency</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pic>
        <p:nvPicPr>
          <p:cNvPr id="4" name="Picture 3" descr="A table with numbers and a number of text&#10;&#10;Description automatically generated with medium confidence">
            <a:extLst>
              <a:ext uri="{FF2B5EF4-FFF2-40B4-BE49-F238E27FC236}">
                <a16:creationId xmlns:a16="http://schemas.microsoft.com/office/drawing/2014/main" id="{881F7A88-05EA-3506-0375-5E71378D1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54" y="1011765"/>
            <a:ext cx="7889321" cy="4834469"/>
          </a:xfrm>
          <a:prstGeom prst="rect">
            <a:avLst/>
          </a:prstGeom>
        </p:spPr>
      </p:pic>
      <p:sp>
        <p:nvSpPr>
          <p:cNvPr id="2" name="Rectangle 1">
            <a:extLst>
              <a:ext uri="{FF2B5EF4-FFF2-40B4-BE49-F238E27FC236}">
                <a16:creationId xmlns:a16="http://schemas.microsoft.com/office/drawing/2014/main" id="{2AED8514-A412-DB53-41D9-AA70314EC1ED}"/>
              </a:ext>
            </a:extLst>
          </p:cNvPr>
          <p:cNvSpPr/>
          <p:nvPr/>
        </p:nvSpPr>
        <p:spPr>
          <a:xfrm>
            <a:off x="5554134" y="1011765"/>
            <a:ext cx="2032000" cy="30903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Google Shape;337;p44">
            <a:extLst>
              <a:ext uri="{FF2B5EF4-FFF2-40B4-BE49-F238E27FC236}">
                <a16:creationId xmlns:a16="http://schemas.microsoft.com/office/drawing/2014/main" id="{5F8FAA6B-0E36-9D0D-BA5A-8D6ACCE45FBF}"/>
              </a:ext>
            </a:extLst>
          </p:cNvPr>
          <p:cNvSpPr txBox="1"/>
          <p:nvPr/>
        </p:nvSpPr>
        <p:spPr>
          <a:xfrm>
            <a:off x="8026400" y="2613411"/>
            <a:ext cx="3663007" cy="1354176"/>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improves performance on a range of arithmetic reasoning tasks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5" name="Footer Placeholder 4">
            <a:extLst>
              <a:ext uri="{FF2B5EF4-FFF2-40B4-BE49-F238E27FC236}">
                <a16:creationId xmlns:a16="http://schemas.microsoft.com/office/drawing/2014/main" id="{B7E835E0-35B0-B895-A44C-57185ACA618F}"/>
              </a:ext>
            </a:extLst>
          </p:cNvPr>
          <p:cNvSpPr>
            <a:spLocks noGrp="1"/>
          </p:cNvSpPr>
          <p:nvPr>
            <p:ph type="ftr" sz="quarter" idx="11"/>
          </p:nvPr>
        </p:nvSpPr>
        <p:spPr/>
        <p:txBody>
          <a:bodyPr/>
          <a:lstStyle/>
          <a:p>
            <a:r>
              <a:rPr lang="en-IN"/>
              <a:t>KR 2024: LLMs are Human-like Annotators</a:t>
            </a:r>
            <a:endParaRPr lang="en-US"/>
          </a:p>
        </p:txBody>
      </p:sp>
      <p:sp>
        <p:nvSpPr>
          <p:cNvPr id="6" name="Slide Number Placeholder 5">
            <a:extLst>
              <a:ext uri="{FF2B5EF4-FFF2-40B4-BE49-F238E27FC236}">
                <a16:creationId xmlns:a16="http://schemas.microsoft.com/office/drawing/2014/main" id="{38DEAAC9-A990-7D33-0BD2-B29E7C0FD64D}"/>
              </a:ext>
            </a:extLst>
          </p:cNvPr>
          <p:cNvSpPr>
            <a:spLocks noGrp="1"/>
          </p:cNvSpPr>
          <p:nvPr>
            <p:ph type="sldNum" sz="quarter" idx="12"/>
          </p:nvPr>
        </p:nvSpPr>
        <p:spPr/>
        <p:txBody>
          <a:bodyPr/>
          <a:lstStyle/>
          <a:p>
            <a:fld id="{5D7A6E06-44A4-4548-A769-E2F5D758AFE3}" type="slidenum">
              <a:rPr lang="en-US" smtClean="0"/>
              <a:t>65</a:t>
            </a:fld>
            <a:endParaRPr lang="en-US"/>
          </a:p>
        </p:txBody>
      </p:sp>
    </p:spTree>
    <p:extLst>
      <p:ext uri="{BB962C8B-B14F-4D97-AF65-F5344CB8AC3E}">
        <p14:creationId xmlns:p14="http://schemas.microsoft.com/office/powerpoint/2010/main" val="42383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Symbolic Reasoning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sp>
        <p:nvSpPr>
          <p:cNvPr id="9" name="Google Shape;337;p44">
            <a:extLst>
              <a:ext uri="{FF2B5EF4-FFF2-40B4-BE49-F238E27FC236}">
                <a16:creationId xmlns:a16="http://schemas.microsoft.com/office/drawing/2014/main" id="{8B5442C1-ABBE-AB2B-40F2-6CC4125B5FFD}"/>
              </a:ext>
            </a:extLst>
          </p:cNvPr>
          <p:cNvSpPr txBox="1"/>
          <p:nvPr/>
        </p:nvSpPr>
        <p:spPr>
          <a:xfrm>
            <a:off x="681087" y="5337877"/>
            <a:ext cx="10829822" cy="984845"/>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Standard prompting fails out-of-domain tests for both tasks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Zero-shot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using Instruct-GPT-3 175B achieves the similar performance as few-shot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in both tasks using 540B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PaLM</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model</a:t>
            </a:r>
            <a:endParaRPr kumimoji="0" lang="en-US" sz="16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3" name="Picture 2">
            <a:extLst>
              <a:ext uri="{FF2B5EF4-FFF2-40B4-BE49-F238E27FC236}">
                <a16:creationId xmlns:a16="http://schemas.microsoft.com/office/drawing/2014/main" id="{C3F30871-C91E-5D3E-59AA-20CAC909E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9" y="781500"/>
            <a:ext cx="3747908" cy="1984187"/>
          </a:xfrm>
          <a:prstGeom prst="rect">
            <a:avLst/>
          </a:prstGeom>
        </p:spPr>
      </p:pic>
      <p:pic>
        <p:nvPicPr>
          <p:cNvPr id="10" name="Picture 9" descr="A close-up of a question&#10;&#10;Description automatically generated">
            <a:extLst>
              <a:ext uri="{FF2B5EF4-FFF2-40B4-BE49-F238E27FC236}">
                <a16:creationId xmlns:a16="http://schemas.microsoft.com/office/drawing/2014/main" id="{7E7E4205-D697-60B2-5A73-493D91D05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240" y="781500"/>
            <a:ext cx="6936669" cy="1984187"/>
          </a:xfrm>
          <a:prstGeom prst="rect">
            <a:avLst/>
          </a:prstGeom>
        </p:spPr>
      </p:pic>
      <p:pic>
        <p:nvPicPr>
          <p:cNvPr id="13" name="Picture 12">
            <a:extLst>
              <a:ext uri="{FF2B5EF4-FFF2-40B4-BE49-F238E27FC236}">
                <a16:creationId xmlns:a16="http://schemas.microsoft.com/office/drawing/2014/main" id="{E0E2402F-7A41-0CDC-431E-D85F12E37A78}"/>
              </a:ext>
            </a:extLst>
          </p:cNvPr>
          <p:cNvPicPr>
            <a:picLocks noChangeAspect="1"/>
          </p:cNvPicPr>
          <p:nvPr/>
        </p:nvPicPr>
        <p:blipFill>
          <a:blip r:embed="rId5">
            <a:extLst>
              <a:ext uri="{28A0092B-C50C-407E-A947-70E740481C1C}">
                <a14:useLocalDpi xmlns:a14="http://schemas.microsoft.com/office/drawing/2010/main" val="0"/>
              </a:ext>
            </a:extLst>
          </a:blip>
          <a:srcRect b="61384"/>
          <a:stretch/>
        </p:blipFill>
        <p:spPr>
          <a:xfrm>
            <a:off x="1903499" y="3253610"/>
            <a:ext cx="3571612" cy="1417143"/>
          </a:xfrm>
          <a:prstGeom prst="rect">
            <a:avLst/>
          </a:prstGeom>
        </p:spPr>
      </p:pic>
      <p:pic>
        <p:nvPicPr>
          <p:cNvPr id="14" name="Picture 13">
            <a:extLst>
              <a:ext uri="{FF2B5EF4-FFF2-40B4-BE49-F238E27FC236}">
                <a16:creationId xmlns:a16="http://schemas.microsoft.com/office/drawing/2014/main" id="{4FDF35A5-7C01-6599-3070-B69BD767B2B3}"/>
              </a:ext>
            </a:extLst>
          </p:cNvPr>
          <p:cNvPicPr>
            <a:picLocks noChangeAspect="1"/>
          </p:cNvPicPr>
          <p:nvPr/>
        </p:nvPicPr>
        <p:blipFill>
          <a:blip r:embed="rId5">
            <a:extLst>
              <a:ext uri="{28A0092B-C50C-407E-A947-70E740481C1C}">
                <a14:useLocalDpi xmlns:a14="http://schemas.microsoft.com/office/drawing/2010/main" val="0"/>
              </a:ext>
            </a:extLst>
          </a:blip>
          <a:srcRect t="59823"/>
          <a:stretch/>
        </p:blipFill>
        <p:spPr>
          <a:xfrm>
            <a:off x="5750797" y="3202126"/>
            <a:ext cx="3432795" cy="1417143"/>
          </a:xfrm>
          <a:prstGeom prst="rect">
            <a:avLst/>
          </a:prstGeom>
        </p:spPr>
      </p:pic>
      <p:sp>
        <p:nvSpPr>
          <p:cNvPr id="2" name="Footer Placeholder 1">
            <a:extLst>
              <a:ext uri="{FF2B5EF4-FFF2-40B4-BE49-F238E27FC236}">
                <a16:creationId xmlns:a16="http://schemas.microsoft.com/office/drawing/2014/main" id="{FB4136A0-62F0-CE1B-D3A3-27718588690A}"/>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CF1AFFF4-3319-F722-2B10-382D5E747D73}"/>
              </a:ext>
            </a:extLst>
          </p:cNvPr>
          <p:cNvSpPr>
            <a:spLocks noGrp="1"/>
          </p:cNvSpPr>
          <p:nvPr>
            <p:ph type="sldNum" sz="quarter" idx="12"/>
          </p:nvPr>
        </p:nvSpPr>
        <p:spPr/>
        <p:txBody>
          <a:bodyPr/>
          <a:lstStyle/>
          <a:p>
            <a:fld id="{5D7A6E06-44A4-4548-A769-E2F5D758AFE3}" type="slidenum">
              <a:rPr lang="en-US" smtClean="0"/>
              <a:t>66</a:t>
            </a:fld>
            <a:endParaRPr lang="en-US"/>
          </a:p>
        </p:txBody>
      </p:sp>
    </p:spTree>
    <p:extLst>
      <p:ext uri="{BB962C8B-B14F-4D97-AF65-F5344CB8AC3E}">
        <p14:creationId xmlns:p14="http://schemas.microsoft.com/office/powerpoint/2010/main" val="333907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Chain of thought prompting: Commonsense Reasoning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Chain-of-thought prompting elicits reasoning in large language models (Wei et al., 2022)</a:t>
            </a:r>
          </a:p>
        </p:txBody>
      </p:sp>
      <p:sp>
        <p:nvSpPr>
          <p:cNvPr id="9" name="Google Shape;337;p44">
            <a:extLst>
              <a:ext uri="{FF2B5EF4-FFF2-40B4-BE49-F238E27FC236}">
                <a16:creationId xmlns:a16="http://schemas.microsoft.com/office/drawing/2014/main" id="{8B5442C1-ABBE-AB2B-40F2-6CC4125B5FFD}"/>
              </a:ext>
            </a:extLst>
          </p:cNvPr>
          <p:cNvSpPr txBox="1"/>
          <p:nvPr/>
        </p:nvSpPr>
        <p:spPr>
          <a:xfrm>
            <a:off x="681087" y="5337877"/>
            <a:ext cx="10829822" cy="984845"/>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show minimal benefits on CSQA and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StrategyQA</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tasks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Few-shot achieves better performance than Zero-shot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on 175B GPT-3 model for CSQA and Strategy QA tasks, but Zero-shot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shows significant improvement for Date understanding task.</a:t>
            </a:r>
            <a:endParaRPr kumimoji="0" lang="en-US" sz="16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group of questions on a white background&#10;&#10;Description automatically generated">
            <a:extLst>
              <a:ext uri="{FF2B5EF4-FFF2-40B4-BE49-F238E27FC236}">
                <a16:creationId xmlns:a16="http://schemas.microsoft.com/office/drawing/2014/main" id="{D4220BD7-BBBA-2FCA-A2C3-CD9545087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20" y="858105"/>
            <a:ext cx="6322546" cy="272643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F0A961DF-21A5-670E-1B70-7F3D1A787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278" y="2748095"/>
            <a:ext cx="5599289" cy="2438400"/>
          </a:xfrm>
          <a:prstGeom prst="rect">
            <a:avLst/>
          </a:prstGeom>
        </p:spPr>
      </p:pic>
      <p:sp>
        <p:nvSpPr>
          <p:cNvPr id="2" name="Footer Placeholder 1">
            <a:extLst>
              <a:ext uri="{FF2B5EF4-FFF2-40B4-BE49-F238E27FC236}">
                <a16:creationId xmlns:a16="http://schemas.microsoft.com/office/drawing/2014/main" id="{4CC5C511-F3C9-22F4-C157-819E5906334E}"/>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BBDEE1BD-3818-FD4E-85BD-7748340771A7}"/>
              </a:ext>
            </a:extLst>
          </p:cNvPr>
          <p:cNvSpPr>
            <a:spLocks noGrp="1"/>
          </p:cNvSpPr>
          <p:nvPr>
            <p:ph type="sldNum" sz="quarter" idx="12"/>
          </p:nvPr>
        </p:nvSpPr>
        <p:spPr/>
        <p:txBody>
          <a:bodyPr/>
          <a:lstStyle/>
          <a:p>
            <a:fld id="{5D7A6E06-44A4-4548-A769-E2F5D758AFE3}" type="slidenum">
              <a:rPr lang="en-US" smtClean="0"/>
              <a:t>67</a:t>
            </a:fld>
            <a:endParaRPr lang="en-US"/>
          </a:p>
        </p:txBody>
      </p:sp>
    </p:spTree>
    <p:extLst>
      <p:ext uri="{BB962C8B-B14F-4D97-AF65-F5344CB8AC3E}">
        <p14:creationId xmlns:p14="http://schemas.microsoft.com/office/powerpoint/2010/main" val="206982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More Advances: Self consistency</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5296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Self-consistency improves chain of thought reasoning in language models. (Wang et al., 2022)</a:t>
            </a:r>
          </a:p>
        </p:txBody>
      </p:sp>
      <p:sp>
        <p:nvSpPr>
          <p:cNvPr id="3" name="Google Shape;337;p44">
            <a:extLst>
              <a:ext uri="{FF2B5EF4-FFF2-40B4-BE49-F238E27FC236}">
                <a16:creationId xmlns:a16="http://schemas.microsoft.com/office/drawing/2014/main" id="{5F8FAA6B-0E36-9D0D-BA5A-8D6ACCE45FBF}"/>
              </a:ext>
            </a:extLst>
          </p:cNvPr>
          <p:cNvSpPr txBox="1"/>
          <p:nvPr/>
        </p:nvSpPr>
        <p:spPr>
          <a:xfrm>
            <a:off x="515099" y="5404452"/>
            <a:ext cx="11247923" cy="523180"/>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Change greedy decode (single-path) to self-consistency (multi-path) in few-shot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CoT</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6" name="Picture 5" descr="A diagram of a language model&#10;&#10;Description automatically generated">
            <a:extLst>
              <a:ext uri="{FF2B5EF4-FFF2-40B4-BE49-F238E27FC236}">
                <a16:creationId xmlns:a16="http://schemas.microsoft.com/office/drawing/2014/main" id="{6B5E3D7C-354B-3ED7-8D8F-613F35A01D69}"/>
              </a:ext>
            </a:extLst>
          </p:cNvPr>
          <p:cNvPicPr>
            <a:picLocks noChangeAspect="1"/>
          </p:cNvPicPr>
          <p:nvPr/>
        </p:nvPicPr>
        <p:blipFill>
          <a:blip r:embed="rId3">
            <a:extLst>
              <a:ext uri="{28A0092B-C50C-407E-A947-70E740481C1C}">
                <a14:useLocalDpi xmlns:a14="http://schemas.microsoft.com/office/drawing/2010/main" val="0"/>
              </a:ext>
            </a:extLst>
          </a:blip>
          <a:srcRect r="49646"/>
          <a:stretch/>
        </p:blipFill>
        <p:spPr>
          <a:xfrm>
            <a:off x="617925" y="947773"/>
            <a:ext cx="3468653" cy="2525120"/>
          </a:xfrm>
          <a:prstGeom prst="rect">
            <a:avLst/>
          </a:prstGeom>
        </p:spPr>
      </p:pic>
      <p:pic>
        <p:nvPicPr>
          <p:cNvPr id="9" name="Picture 8" descr="A diagram of a language model&#10;&#10;Description automatically generated">
            <a:extLst>
              <a:ext uri="{FF2B5EF4-FFF2-40B4-BE49-F238E27FC236}">
                <a16:creationId xmlns:a16="http://schemas.microsoft.com/office/drawing/2014/main" id="{0F7718DF-D984-9364-B8D5-4A228AC26742}"/>
              </a:ext>
            </a:extLst>
          </p:cNvPr>
          <p:cNvPicPr>
            <a:picLocks noChangeAspect="1"/>
          </p:cNvPicPr>
          <p:nvPr/>
        </p:nvPicPr>
        <p:blipFill>
          <a:blip r:embed="rId3">
            <a:extLst>
              <a:ext uri="{28A0092B-C50C-407E-A947-70E740481C1C}">
                <a14:useLocalDpi xmlns:a14="http://schemas.microsoft.com/office/drawing/2010/main" val="0"/>
              </a:ext>
            </a:extLst>
          </a:blip>
          <a:srcRect l="50354"/>
          <a:stretch/>
        </p:blipFill>
        <p:spPr>
          <a:xfrm>
            <a:off x="4087195" y="947773"/>
            <a:ext cx="3419916" cy="2525120"/>
          </a:xfrm>
          <a:prstGeom prst="rect">
            <a:avLst/>
          </a:prstGeom>
        </p:spPr>
      </p:pic>
      <p:pic>
        <p:nvPicPr>
          <p:cNvPr id="11" name="Picture 10" descr="A white and black text with black text&#10;&#10;Description automatically generated">
            <a:extLst>
              <a:ext uri="{FF2B5EF4-FFF2-40B4-BE49-F238E27FC236}">
                <a16:creationId xmlns:a16="http://schemas.microsoft.com/office/drawing/2014/main" id="{346AD07E-0BAD-E800-902C-605ACA65C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565" y="3150626"/>
            <a:ext cx="5453680" cy="1929858"/>
          </a:xfrm>
          <a:prstGeom prst="rect">
            <a:avLst/>
          </a:prstGeom>
        </p:spPr>
      </p:pic>
      <p:sp>
        <p:nvSpPr>
          <p:cNvPr id="2" name="Footer Placeholder 1">
            <a:extLst>
              <a:ext uri="{FF2B5EF4-FFF2-40B4-BE49-F238E27FC236}">
                <a16:creationId xmlns:a16="http://schemas.microsoft.com/office/drawing/2014/main" id="{D4F35B77-3ADB-BF0C-411B-A240D86FCF9B}"/>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80FF9E1C-F6DF-5AEF-2905-95EA6E29765A}"/>
              </a:ext>
            </a:extLst>
          </p:cNvPr>
          <p:cNvSpPr>
            <a:spLocks noGrp="1"/>
          </p:cNvSpPr>
          <p:nvPr>
            <p:ph type="sldNum" sz="quarter" idx="12"/>
          </p:nvPr>
        </p:nvSpPr>
        <p:spPr/>
        <p:txBody>
          <a:bodyPr/>
          <a:lstStyle/>
          <a:p>
            <a:fld id="{5D7A6E06-44A4-4548-A769-E2F5D758AFE3}" type="slidenum">
              <a:rPr lang="en-US" smtClean="0"/>
              <a:t>68</a:t>
            </a:fld>
            <a:endParaRPr lang="en-US"/>
          </a:p>
        </p:txBody>
      </p:sp>
    </p:spTree>
    <p:extLst>
      <p:ext uri="{BB962C8B-B14F-4D97-AF65-F5344CB8AC3E}">
        <p14:creationId xmlns:p14="http://schemas.microsoft.com/office/powerpoint/2010/main" val="97814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0" y="39039"/>
            <a:ext cx="12309079"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STaR</a:t>
            </a: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 Self-Taught Reasoner Bootstrapping Reasoning With Reasoning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5296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STaR</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Self-Taught Reasoner.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Zelikman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 al., 2022)</a:t>
            </a:r>
          </a:p>
        </p:txBody>
      </p:sp>
      <p:sp>
        <p:nvSpPr>
          <p:cNvPr id="3" name="Google Shape;337;p44">
            <a:extLst>
              <a:ext uri="{FF2B5EF4-FFF2-40B4-BE49-F238E27FC236}">
                <a16:creationId xmlns:a16="http://schemas.microsoft.com/office/drawing/2014/main" id="{5F8FAA6B-0E36-9D0D-BA5A-8D6ACCE45FBF}"/>
              </a:ext>
            </a:extLst>
          </p:cNvPr>
          <p:cNvSpPr txBox="1"/>
          <p:nvPr/>
        </p:nvSpPr>
        <p:spPr>
          <a:xfrm>
            <a:off x="472038" y="5650266"/>
            <a:ext cx="11247923"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Self-Taught Reasoner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STaR</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which iteratively improves a model’s ability to generate rationales to solve problems.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participants were 74% more likely to prefer the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STaR</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-generated rationales over the human-generated rationales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diagram of a language model&#10;&#10;Description automatically generated">
            <a:extLst>
              <a:ext uri="{FF2B5EF4-FFF2-40B4-BE49-F238E27FC236}">
                <a16:creationId xmlns:a16="http://schemas.microsoft.com/office/drawing/2014/main" id="{B15B0C71-DE4D-6D17-6A3E-25CDE0EE1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11" y="1199356"/>
            <a:ext cx="8084600" cy="3256410"/>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9956DD50-3164-9142-F4CB-B5E29EF630DB}"/>
              </a:ext>
            </a:extLst>
          </p:cNvPr>
          <p:cNvPicPr>
            <a:picLocks noChangeAspect="1"/>
          </p:cNvPicPr>
          <p:nvPr/>
        </p:nvPicPr>
        <p:blipFill>
          <a:blip r:embed="rId4">
            <a:extLst>
              <a:ext uri="{28A0092B-C50C-407E-A947-70E740481C1C}">
                <a14:useLocalDpi xmlns:a14="http://schemas.microsoft.com/office/drawing/2010/main" val="0"/>
              </a:ext>
            </a:extLst>
          </a:blip>
          <a:srcRect l="53551"/>
          <a:stretch/>
        </p:blipFill>
        <p:spPr>
          <a:xfrm>
            <a:off x="8803452" y="3150361"/>
            <a:ext cx="3119045" cy="2347390"/>
          </a:xfrm>
          <a:prstGeom prst="rect">
            <a:avLst/>
          </a:prstGeom>
        </p:spPr>
      </p:pic>
      <p:pic>
        <p:nvPicPr>
          <p:cNvPr id="12" name="Picture 11">
            <a:extLst>
              <a:ext uri="{FF2B5EF4-FFF2-40B4-BE49-F238E27FC236}">
                <a16:creationId xmlns:a16="http://schemas.microsoft.com/office/drawing/2014/main" id="{1F8BBE6A-1104-2DB3-0A06-2D5B4B68B995}"/>
              </a:ext>
            </a:extLst>
          </p:cNvPr>
          <p:cNvPicPr>
            <a:picLocks noChangeAspect="1"/>
          </p:cNvPicPr>
          <p:nvPr/>
        </p:nvPicPr>
        <p:blipFill>
          <a:blip r:embed="rId4">
            <a:extLst>
              <a:ext uri="{28A0092B-C50C-407E-A947-70E740481C1C}">
                <a14:useLocalDpi xmlns:a14="http://schemas.microsoft.com/office/drawing/2010/main" val="0"/>
              </a:ext>
            </a:extLst>
          </a:blip>
          <a:srcRect r="47191"/>
          <a:stretch/>
        </p:blipFill>
        <p:spPr>
          <a:xfrm>
            <a:off x="8647288" y="825683"/>
            <a:ext cx="3275209" cy="2154584"/>
          </a:xfrm>
          <a:prstGeom prst="rect">
            <a:avLst/>
          </a:prstGeom>
        </p:spPr>
      </p:pic>
      <p:sp>
        <p:nvSpPr>
          <p:cNvPr id="2" name="Footer Placeholder 1">
            <a:extLst>
              <a:ext uri="{FF2B5EF4-FFF2-40B4-BE49-F238E27FC236}">
                <a16:creationId xmlns:a16="http://schemas.microsoft.com/office/drawing/2014/main" id="{146170D0-F8E9-3673-EB05-EC10968947F4}"/>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75E6A121-A779-D627-5FB6-EDD7705CBE24}"/>
              </a:ext>
            </a:extLst>
          </p:cNvPr>
          <p:cNvSpPr>
            <a:spLocks noGrp="1"/>
          </p:cNvSpPr>
          <p:nvPr>
            <p:ph type="sldNum" sz="quarter" idx="12"/>
          </p:nvPr>
        </p:nvSpPr>
        <p:spPr/>
        <p:txBody>
          <a:bodyPr/>
          <a:lstStyle/>
          <a:p>
            <a:fld id="{5D7A6E06-44A4-4548-A769-E2F5D758AFE3}" type="slidenum">
              <a:rPr lang="en-US" smtClean="0"/>
              <a:t>69</a:t>
            </a:fld>
            <a:endParaRPr lang="en-US"/>
          </a:p>
        </p:txBody>
      </p:sp>
    </p:spTree>
    <p:extLst>
      <p:ext uri="{BB962C8B-B14F-4D97-AF65-F5344CB8AC3E}">
        <p14:creationId xmlns:p14="http://schemas.microsoft.com/office/powerpoint/2010/main" val="21887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A6E2F2-DE20-CCD7-30F9-97E68DE8340C}"/>
              </a:ext>
            </a:extLst>
          </p:cNvPr>
          <p:cNvSpPr>
            <a:spLocks noGrp="1"/>
          </p:cNvSpPr>
          <p:nvPr>
            <p:ph idx="1"/>
          </p:nvPr>
        </p:nvSpPr>
        <p:spPr/>
        <p:txBody>
          <a:bodyPr>
            <a:normAutofit lnSpcReduction="10000"/>
          </a:bodyPr>
          <a:lstStyle/>
          <a:p>
            <a:r>
              <a:rPr lang="en-IN" dirty="0"/>
              <a:t>Generate labelled training data</a:t>
            </a:r>
          </a:p>
          <a:p>
            <a:pPr lvl="1"/>
            <a:r>
              <a:rPr lang="en-IN" dirty="0"/>
              <a:t>Cheaper: Reduction in $ cost vs UHRS</a:t>
            </a:r>
          </a:p>
          <a:p>
            <a:pPr lvl="1"/>
            <a:r>
              <a:rPr lang="en-IN" dirty="0"/>
              <a:t>Faster turnaround</a:t>
            </a:r>
          </a:p>
          <a:p>
            <a:pPr lvl="1"/>
            <a:r>
              <a:rPr lang="en-IN" dirty="0"/>
              <a:t>Agility: Big dev savings on </a:t>
            </a:r>
            <a:r>
              <a:rPr lang="en-IN" dirty="0" err="1"/>
              <a:t>hitapp</a:t>
            </a:r>
            <a:r>
              <a:rPr lang="en-IN" dirty="0"/>
              <a:t> creation and judge training</a:t>
            </a:r>
          </a:p>
          <a:p>
            <a:pPr lvl="1"/>
            <a:r>
              <a:rPr lang="en-IN" dirty="0"/>
              <a:t>Quality: Higher label quality</a:t>
            </a:r>
          </a:p>
          <a:p>
            <a:r>
              <a:rPr lang="en-IN" dirty="0"/>
              <a:t>Directly use GPT models rather than train your own.</a:t>
            </a:r>
          </a:p>
          <a:p>
            <a:r>
              <a:rPr lang="en-IN" dirty="0"/>
              <a:t>Prompt engineering: good task description; examples; multiple prompts help.</a:t>
            </a:r>
          </a:p>
          <a:p>
            <a:r>
              <a:rPr lang="en-IN" dirty="0"/>
              <a:t>Can control output length, output language, output style.</a:t>
            </a:r>
          </a:p>
          <a:p>
            <a:endParaRPr lang="en-IN" dirty="0"/>
          </a:p>
          <a:p>
            <a:endParaRPr lang="en-IN" dirty="0"/>
          </a:p>
        </p:txBody>
      </p:sp>
      <p:sp>
        <p:nvSpPr>
          <p:cNvPr id="3" name="Footer Placeholder 2">
            <a:extLst>
              <a:ext uri="{FF2B5EF4-FFF2-40B4-BE49-F238E27FC236}">
                <a16:creationId xmlns:a16="http://schemas.microsoft.com/office/drawing/2014/main" id="{4871034B-4462-E557-FF4A-C39270F94E26}"/>
              </a:ext>
            </a:extLst>
          </p:cNvPr>
          <p:cNvSpPr>
            <a:spLocks noGrp="1"/>
          </p:cNvSpPr>
          <p:nvPr>
            <p:ph type="ftr" sz="quarter" idx="11"/>
          </p:nvPr>
        </p:nvSpPr>
        <p:spPr/>
        <p:txBody>
          <a:bodyPr/>
          <a:lstStyle/>
          <a:p>
            <a:r>
              <a:rPr lang="en-IN"/>
              <a:t>KR 2024: LLMs are Human-like Annotators</a:t>
            </a:r>
            <a:endParaRPr lang="en-US" dirty="0"/>
          </a:p>
        </p:txBody>
      </p:sp>
      <p:sp>
        <p:nvSpPr>
          <p:cNvPr id="4" name="Content Placeholder 3">
            <a:extLst>
              <a:ext uri="{FF2B5EF4-FFF2-40B4-BE49-F238E27FC236}">
                <a16:creationId xmlns:a16="http://schemas.microsoft.com/office/drawing/2014/main" id="{9440CFB9-3191-0DFC-8EF2-8AB6C5BD15F2}"/>
              </a:ext>
            </a:extLst>
          </p:cNvPr>
          <p:cNvSpPr>
            <a:spLocks noGrp="1"/>
          </p:cNvSpPr>
          <p:nvPr>
            <p:ph idx="13"/>
          </p:nvPr>
        </p:nvSpPr>
        <p:spPr/>
        <p:txBody>
          <a:bodyPr/>
          <a:lstStyle/>
          <a:p>
            <a:endParaRPr lang="en-IN"/>
          </a:p>
        </p:txBody>
      </p:sp>
      <p:sp>
        <p:nvSpPr>
          <p:cNvPr id="6" name="Title 5">
            <a:extLst>
              <a:ext uri="{FF2B5EF4-FFF2-40B4-BE49-F238E27FC236}">
                <a16:creationId xmlns:a16="http://schemas.microsoft.com/office/drawing/2014/main" id="{633A249A-A00F-CF56-C75B-E59277698B95}"/>
              </a:ext>
            </a:extLst>
          </p:cNvPr>
          <p:cNvSpPr>
            <a:spLocks noGrp="1"/>
          </p:cNvSpPr>
          <p:nvPr>
            <p:ph type="title"/>
          </p:nvPr>
        </p:nvSpPr>
        <p:spPr/>
        <p:txBody>
          <a:bodyPr/>
          <a:lstStyle/>
          <a:p>
            <a:r>
              <a:rPr lang="en-US" dirty="0" err="1"/>
              <a:t>ChatGPT</a:t>
            </a:r>
            <a:r>
              <a:rPr lang="en-US" dirty="0"/>
              <a:t> and Prompting</a:t>
            </a:r>
            <a:endParaRPr lang="en-IN" dirty="0"/>
          </a:p>
        </p:txBody>
      </p:sp>
      <p:sp>
        <p:nvSpPr>
          <p:cNvPr id="7" name="Slide Number Placeholder 6">
            <a:extLst>
              <a:ext uri="{FF2B5EF4-FFF2-40B4-BE49-F238E27FC236}">
                <a16:creationId xmlns:a16="http://schemas.microsoft.com/office/drawing/2014/main" id="{EA7C2B7E-5FB2-E5AE-46C0-63AA1F027A94}"/>
              </a:ext>
            </a:extLst>
          </p:cNvPr>
          <p:cNvSpPr>
            <a:spLocks noGrp="1"/>
          </p:cNvSpPr>
          <p:nvPr>
            <p:ph type="sldNum" sz="quarter" idx="12"/>
          </p:nvPr>
        </p:nvSpPr>
        <p:spPr/>
        <p:txBody>
          <a:bodyPr/>
          <a:lstStyle/>
          <a:p>
            <a:fld id="{AE17A532-D286-470D-AE82-1500C848B688}" type="slidenum">
              <a:rPr lang="en-US" smtClean="0"/>
              <a:pPr/>
              <a:t>7</a:t>
            </a:fld>
            <a:endParaRPr lang="en-US" dirty="0"/>
          </a:p>
        </p:txBody>
      </p:sp>
      <p:pic>
        <p:nvPicPr>
          <p:cNvPr id="8" name="Content Placeholder 7">
            <a:extLst>
              <a:ext uri="{FF2B5EF4-FFF2-40B4-BE49-F238E27FC236}">
                <a16:creationId xmlns:a16="http://schemas.microsoft.com/office/drawing/2014/main" id="{555ED01F-B3A1-1EB1-8BCD-B03D3F74F7B5}"/>
              </a:ext>
            </a:extLst>
          </p:cNvPr>
          <p:cNvPicPr>
            <a:picLocks noGrp="1" noChangeAspect="1"/>
          </p:cNvPicPr>
          <p:nvPr>
            <p:ph idx="14"/>
          </p:nvPr>
        </p:nvPicPr>
        <p:blipFill rotWithShape="1">
          <a:blip r:embed="rId2"/>
          <a:srcRect r="47265" b="6022"/>
          <a:stretch/>
        </p:blipFill>
        <p:spPr>
          <a:xfrm>
            <a:off x="6262686" y="553720"/>
            <a:ext cx="5671590" cy="5566093"/>
          </a:xfrm>
          <a:prstGeom prst="rect">
            <a:avLst/>
          </a:prstGeom>
        </p:spPr>
      </p:pic>
      <p:sp>
        <p:nvSpPr>
          <p:cNvPr id="9" name="Rectangle 8">
            <a:extLst>
              <a:ext uri="{FF2B5EF4-FFF2-40B4-BE49-F238E27FC236}">
                <a16:creationId xmlns:a16="http://schemas.microsoft.com/office/drawing/2014/main" id="{EF1B101F-D926-301F-958C-0282EC52A236}"/>
              </a:ext>
            </a:extLst>
          </p:cNvPr>
          <p:cNvSpPr/>
          <p:nvPr/>
        </p:nvSpPr>
        <p:spPr>
          <a:xfrm>
            <a:off x="11765689" y="4081130"/>
            <a:ext cx="594898" cy="1954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869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Program-aided Language Models (PAL)</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PAL: Program-aided Language Models (Gao et.al, 2023)</a:t>
            </a:r>
          </a:p>
        </p:txBody>
      </p:sp>
      <p:pic>
        <p:nvPicPr>
          <p:cNvPr id="3" name="Picture 2" descr="A screenshot of a computer&#10;&#10;Description automatically generated">
            <a:extLst>
              <a:ext uri="{FF2B5EF4-FFF2-40B4-BE49-F238E27FC236}">
                <a16:creationId xmlns:a16="http://schemas.microsoft.com/office/drawing/2014/main" id="{11E9B2D1-155E-01B8-1B83-0FEB33413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456" y="836865"/>
            <a:ext cx="6530906" cy="4755292"/>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4988866F-0C02-09D7-41E1-0B14F4C8F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38" y="4680143"/>
            <a:ext cx="7329451" cy="1722712"/>
          </a:xfrm>
          <a:prstGeom prst="rect">
            <a:avLst/>
          </a:prstGeom>
        </p:spPr>
      </p:pic>
      <p:sp>
        <p:nvSpPr>
          <p:cNvPr id="2" name="Google Shape;337;p44">
            <a:extLst>
              <a:ext uri="{FF2B5EF4-FFF2-40B4-BE49-F238E27FC236}">
                <a16:creationId xmlns:a16="http://schemas.microsoft.com/office/drawing/2014/main" id="{AF420CDF-93C5-340F-00F0-51986AF1417C}"/>
              </a:ext>
            </a:extLst>
          </p:cNvPr>
          <p:cNvSpPr txBox="1"/>
          <p:nvPr/>
        </p:nvSpPr>
        <p:spPr>
          <a:xfrm>
            <a:off x="180623" y="1998370"/>
            <a:ext cx="5102578" cy="1354176"/>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PAL enhance problem-solving by generating code to represent intermediate reasoning steps (contrast this with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prompting, which uses natural language to reason).</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4" name="Footer Placeholder 3">
            <a:extLst>
              <a:ext uri="{FF2B5EF4-FFF2-40B4-BE49-F238E27FC236}">
                <a16:creationId xmlns:a16="http://schemas.microsoft.com/office/drawing/2014/main" id="{76EA34F1-01B6-6E10-FEA8-C30959F46DA5}"/>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45EBDC72-61D2-4996-3AA2-9964252D9DAE}"/>
              </a:ext>
            </a:extLst>
          </p:cNvPr>
          <p:cNvSpPr>
            <a:spLocks noGrp="1"/>
          </p:cNvSpPr>
          <p:nvPr>
            <p:ph type="sldNum" sz="quarter" idx="12"/>
          </p:nvPr>
        </p:nvSpPr>
        <p:spPr/>
        <p:txBody>
          <a:bodyPr/>
          <a:lstStyle/>
          <a:p>
            <a:fld id="{5D7A6E06-44A4-4548-A769-E2F5D758AFE3}" type="slidenum">
              <a:rPr lang="en-US" smtClean="0"/>
              <a:t>70</a:t>
            </a:fld>
            <a:endParaRPr lang="en-US"/>
          </a:p>
        </p:txBody>
      </p:sp>
    </p:spTree>
    <p:extLst>
      <p:ext uri="{BB962C8B-B14F-4D97-AF65-F5344CB8AC3E}">
        <p14:creationId xmlns:p14="http://schemas.microsoft.com/office/powerpoint/2010/main" val="67113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different colored bars&#10;&#10;Description automatically generated with medium confidence">
            <a:extLst>
              <a:ext uri="{FF2B5EF4-FFF2-40B4-BE49-F238E27FC236}">
                <a16:creationId xmlns:a16="http://schemas.microsoft.com/office/drawing/2014/main" id="{35CAC2D7-E9EB-22E4-15DA-E842ABBFC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569" y="4384773"/>
            <a:ext cx="6546541" cy="2345128"/>
          </a:xfrm>
          <a:prstGeom prst="rect">
            <a:avLst/>
          </a:prstGeom>
        </p:spPr>
      </p:pic>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Tool-Integrated Reasoning (TORA)</a:t>
            </a:r>
          </a:p>
        </p:txBody>
      </p:sp>
      <p:sp>
        <p:nvSpPr>
          <p:cNvPr id="8" name="TextBox 7">
            <a:extLst>
              <a:ext uri="{FF2B5EF4-FFF2-40B4-BE49-F238E27FC236}">
                <a16:creationId xmlns:a16="http://schemas.microsoft.com/office/drawing/2014/main" id="{8390524F-04EB-29E4-2A2B-91BF484B3B98}"/>
              </a:ext>
            </a:extLst>
          </p:cNvPr>
          <p:cNvSpPr txBox="1"/>
          <p:nvPr/>
        </p:nvSpPr>
        <p:spPr>
          <a:xfrm>
            <a:off x="19346" y="6550223"/>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TORA: A TOOL-INTEGRATED REASONING AGENT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Zhibin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2024)</a:t>
            </a:r>
          </a:p>
        </p:txBody>
      </p:sp>
      <p:sp>
        <p:nvSpPr>
          <p:cNvPr id="2" name="Google Shape;337;p44">
            <a:extLst>
              <a:ext uri="{FF2B5EF4-FFF2-40B4-BE49-F238E27FC236}">
                <a16:creationId xmlns:a16="http://schemas.microsoft.com/office/drawing/2014/main" id="{AF420CDF-93C5-340F-00F0-51986AF1417C}"/>
              </a:ext>
            </a:extLst>
          </p:cNvPr>
          <p:cNvSpPr txBox="1"/>
          <p:nvPr/>
        </p:nvSpPr>
        <p:spPr>
          <a:xfrm>
            <a:off x="7416800" y="2214711"/>
            <a:ext cx="4549423" cy="1077178"/>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TORA models exhibit remarkable improvements over previous state-of-the-art approaches across all scales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5" name="Picture 4" descr="A screenshot of a computer program&#10;&#10;Description automatically generated">
            <a:extLst>
              <a:ext uri="{FF2B5EF4-FFF2-40B4-BE49-F238E27FC236}">
                <a16:creationId xmlns:a16="http://schemas.microsoft.com/office/drawing/2014/main" id="{29288A4C-98B3-584F-8028-0C96418B4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55" y="947773"/>
            <a:ext cx="6891050" cy="3838716"/>
          </a:xfrm>
          <a:prstGeom prst="rect">
            <a:avLst/>
          </a:prstGeom>
        </p:spPr>
      </p:pic>
      <p:sp>
        <p:nvSpPr>
          <p:cNvPr id="3" name="Footer Placeholder 2">
            <a:extLst>
              <a:ext uri="{FF2B5EF4-FFF2-40B4-BE49-F238E27FC236}">
                <a16:creationId xmlns:a16="http://schemas.microsoft.com/office/drawing/2014/main" id="{9974B974-A5B6-A46F-6615-09F713A84F7D}"/>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1FBF7A1C-5F51-2566-9FCB-8771E7D8FF39}"/>
              </a:ext>
            </a:extLst>
          </p:cNvPr>
          <p:cNvSpPr>
            <a:spLocks noGrp="1"/>
          </p:cNvSpPr>
          <p:nvPr>
            <p:ph type="sldNum" sz="quarter" idx="12"/>
          </p:nvPr>
        </p:nvSpPr>
        <p:spPr/>
        <p:txBody>
          <a:bodyPr/>
          <a:lstStyle/>
          <a:p>
            <a:fld id="{5D7A6E06-44A4-4548-A769-E2F5D758AFE3}" type="slidenum">
              <a:rPr lang="en-US" smtClean="0"/>
              <a:t>71</a:t>
            </a:fld>
            <a:endParaRPr lang="en-US"/>
          </a:p>
        </p:txBody>
      </p:sp>
    </p:spTree>
    <p:extLst>
      <p:ext uri="{BB962C8B-B14F-4D97-AF65-F5344CB8AC3E}">
        <p14:creationId xmlns:p14="http://schemas.microsoft.com/office/powerpoint/2010/main" val="197930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Tool-Integrated Reasoning (TORA)</a:t>
            </a:r>
          </a:p>
        </p:txBody>
      </p:sp>
      <p:sp>
        <p:nvSpPr>
          <p:cNvPr id="8" name="TextBox 7">
            <a:extLst>
              <a:ext uri="{FF2B5EF4-FFF2-40B4-BE49-F238E27FC236}">
                <a16:creationId xmlns:a16="http://schemas.microsoft.com/office/drawing/2014/main" id="{8390524F-04EB-29E4-2A2B-91BF484B3B98}"/>
              </a:ext>
            </a:extLst>
          </p:cNvPr>
          <p:cNvSpPr txBox="1"/>
          <p:nvPr/>
        </p:nvSpPr>
        <p:spPr>
          <a:xfrm>
            <a:off x="19346" y="6550223"/>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TORA: A TOOL-INTEGRATED REASONING AGENT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Zhibin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2024)</a:t>
            </a:r>
          </a:p>
        </p:txBody>
      </p:sp>
      <p:sp>
        <p:nvSpPr>
          <p:cNvPr id="2" name="Google Shape;337;p44">
            <a:extLst>
              <a:ext uri="{FF2B5EF4-FFF2-40B4-BE49-F238E27FC236}">
                <a16:creationId xmlns:a16="http://schemas.microsoft.com/office/drawing/2014/main" id="{AF420CDF-93C5-340F-00F0-51986AF1417C}"/>
              </a:ext>
            </a:extLst>
          </p:cNvPr>
          <p:cNvSpPr txBox="1"/>
          <p:nvPr/>
        </p:nvSpPr>
        <p:spPr>
          <a:xfrm>
            <a:off x="50799" y="5936846"/>
            <a:ext cx="12090400" cy="523180"/>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Utilize GPT-4 to synthesize high-quality trajectories on arithmetic reasoning datasets.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diagram of a process&#10;&#10;Description automatically generated">
            <a:extLst>
              <a:ext uri="{FF2B5EF4-FFF2-40B4-BE49-F238E27FC236}">
                <a16:creationId xmlns:a16="http://schemas.microsoft.com/office/drawing/2014/main" id="{6CB5D393-AA75-4A8A-C464-C451BF5ED65C}"/>
              </a:ext>
            </a:extLst>
          </p:cNvPr>
          <p:cNvPicPr>
            <a:picLocks noChangeAspect="1"/>
          </p:cNvPicPr>
          <p:nvPr/>
        </p:nvPicPr>
        <p:blipFill>
          <a:blip r:embed="rId3">
            <a:extLst>
              <a:ext uri="{28A0092B-C50C-407E-A947-70E740481C1C}">
                <a14:useLocalDpi xmlns:a14="http://schemas.microsoft.com/office/drawing/2010/main" val="0"/>
              </a:ext>
            </a:extLst>
          </a:blip>
          <a:srcRect b="58297"/>
          <a:stretch/>
        </p:blipFill>
        <p:spPr>
          <a:xfrm>
            <a:off x="170553" y="853369"/>
            <a:ext cx="7246248" cy="1167342"/>
          </a:xfrm>
          <a:prstGeom prst="rect">
            <a:avLst/>
          </a:prstGeom>
        </p:spPr>
      </p:pic>
      <p:pic>
        <p:nvPicPr>
          <p:cNvPr id="6" name="Picture 5" descr="A diagram of a process&#10;&#10;Description automatically generated">
            <a:extLst>
              <a:ext uri="{FF2B5EF4-FFF2-40B4-BE49-F238E27FC236}">
                <a16:creationId xmlns:a16="http://schemas.microsoft.com/office/drawing/2014/main" id="{71B4CD5B-892B-C2F0-1FDC-BB716C36B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53" y="853369"/>
            <a:ext cx="7246248" cy="2799196"/>
          </a:xfrm>
          <a:prstGeom prst="rect">
            <a:avLst/>
          </a:prstGeom>
        </p:spPr>
      </p:pic>
      <p:pic>
        <p:nvPicPr>
          <p:cNvPr id="11" name="Picture 10" descr="A close-up of a chart&#10;&#10;Description automatically generated">
            <a:extLst>
              <a:ext uri="{FF2B5EF4-FFF2-40B4-BE49-F238E27FC236}">
                <a16:creationId xmlns:a16="http://schemas.microsoft.com/office/drawing/2014/main" id="{43501946-5489-C279-58F3-4EDD52871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950" y="3652565"/>
            <a:ext cx="7246249" cy="2194084"/>
          </a:xfrm>
          <a:prstGeom prst="rect">
            <a:avLst/>
          </a:prstGeom>
        </p:spPr>
      </p:pic>
      <p:sp>
        <p:nvSpPr>
          <p:cNvPr id="3" name="Footer Placeholder 2">
            <a:extLst>
              <a:ext uri="{FF2B5EF4-FFF2-40B4-BE49-F238E27FC236}">
                <a16:creationId xmlns:a16="http://schemas.microsoft.com/office/drawing/2014/main" id="{3AFCCD70-E2F1-C349-18A9-8676DC3EA92F}"/>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AFA2CDFD-84D6-CCA0-5CEF-71EC1CAB39A4}"/>
              </a:ext>
            </a:extLst>
          </p:cNvPr>
          <p:cNvSpPr>
            <a:spLocks noGrp="1"/>
          </p:cNvSpPr>
          <p:nvPr>
            <p:ph type="sldNum" sz="quarter" idx="12"/>
          </p:nvPr>
        </p:nvSpPr>
        <p:spPr/>
        <p:txBody>
          <a:bodyPr/>
          <a:lstStyle/>
          <a:p>
            <a:fld id="{5D7A6E06-44A4-4548-A769-E2F5D758AFE3}" type="slidenum">
              <a:rPr lang="en-US" smtClean="0"/>
              <a:t>72</a:t>
            </a:fld>
            <a:endParaRPr lang="en-US"/>
          </a:p>
        </p:txBody>
      </p:sp>
    </p:spTree>
    <p:extLst>
      <p:ext uri="{BB962C8B-B14F-4D97-AF65-F5344CB8AC3E}">
        <p14:creationId xmlns:p14="http://schemas.microsoft.com/office/powerpoint/2010/main" val="419169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Tool-Integrated Reasoning (TORA)</a:t>
            </a:r>
          </a:p>
        </p:txBody>
      </p:sp>
      <p:sp>
        <p:nvSpPr>
          <p:cNvPr id="8" name="TextBox 7">
            <a:extLst>
              <a:ext uri="{FF2B5EF4-FFF2-40B4-BE49-F238E27FC236}">
                <a16:creationId xmlns:a16="http://schemas.microsoft.com/office/drawing/2014/main" id="{8390524F-04EB-29E4-2A2B-91BF484B3B98}"/>
              </a:ext>
            </a:extLst>
          </p:cNvPr>
          <p:cNvSpPr txBox="1"/>
          <p:nvPr/>
        </p:nvSpPr>
        <p:spPr>
          <a:xfrm>
            <a:off x="19346" y="6550223"/>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TORA: A TOOL-INTEGRATED REASONING AGENT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Zhibin</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et.al, 2024)</a:t>
            </a:r>
          </a:p>
        </p:txBody>
      </p:sp>
      <p:sp>
        <p:nvSpPr>
          <p:cNvPr id="2" name="Google Shape;337;p44">
            <a:extLst>
              <a:ext uri="{FF2B5EF4-FFF2-40B4-BE49-F238E27FC236}">
                <a16:creationId xmlns:a16="http://schemas.microsoft.com/office/drawing/2014/main" id="{AF420CDF-93C5-340F-00F0-51986AF1417C}"/>
              </a:ext>
            </a:extLst>
          </p:cNvPr>
          <p:cNvSpPr txBox="1"/>
          <p:nvPr/>
        </p:nvSpPr>
        <p:spPr>
          <a:xfrm>
            <a:off x="101600" y="5600448"/>
            <a:ext cx="12090400"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TORA provides valuable insights for future research, contributing to the development of more advanced and versatile reasoning agents.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5" name="Picture 4" descr="A table with numbers and a number of objects&#10;&#10;Description automatically generated">
            <a:extLst>
              <a:ext uri="{FF2B5EF4-FFF2-40B4-BE49-F238E27FC236}">
                <a16:creationId xmlns:a16="http://schemas.microsoft.com/office/drawing/2014/main" id="{8B7662E4-EB2C-13D4-641E-3F23C8985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249" y="857462"/>
            <a:ext cx="9249499" cy="4527338"/>
          </a:xfrm>
          <a:prstGeom prst="rect">
            <a:avLst/>
          </a:prstGeom>
        </p:spPr>
      </p:pic>
      <p:sp>
        <p:nvSpPr>
          <p:cNvPr id="3" name="Footer Placeholder 2">
            <a:extLst>
              <a:ext uri="{FF2B5EF4-FFF2-40B4-BE49-F238E27FC236}">
                <a16:creationId xmlns:a16="http://schemas.microsoft.com/office/drawing/2014/main" id="{9CEBE472-8E61-A657-6F68-B1DA9C10B828}"/>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303F469D-839C-2030-F49D-215E76752674}"/>
              </a:ext>
            </a:extLst>
          </p:cNvPr>
          <p:cNvSpPr>
            <a:spLocks noGrp="1"/>
          </p:cNvSpPr>
          <p:nvPr>
            <p:ph type="sldNum" sz="quarter" idx="12"/>
          </p:nvPr>
        </p:nvSpPr>
        <p:spPr/>
        <p:txBody>
          <a:bodyPr/>
          <a:lstStyle/>
          <a:p>
            <a:fld id="{5D7A6E06-44A4-4548-A769-E2F5D758AFE3}" type="slidenum">
              <a:rPr lang="en-US" smtClean="0"/>
              <a:t>73</a:t>
            </a:fld>
            <a:endParaRPr lang="en-US"/>
          </a:p>
        </p:txBody>
      </p:sp>
    </p:spTree>
    <p:extLst>
      <p:ext uri="{BB962C8B-B14F-4D97-AF65-F5344CB8AC3E}">
        <p14:creationId xmlns:p14="http://schemas.microsoft.com/office/powerpoint/2010/main" val="174644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099" y="0"/>
            <a:ext cx="11161800" cy="6000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Plan-and-Solve Prompting</a:t>
            </a:r>
          </a:p>
        </p:txBody>
      </p:sp>
      <p:sp>
        <p:nvSpPr>
          <p:cNvPr id="8" name="TextBox 7">
            <a:extLst>
              <a:ext uri="{FF2B5EF4-FFF2-40B4-BE49-F238E27FC236}">
                <a16:creationId xmlns:a16="http://schemas.microsoft.com/office/drawing/2014/main" id="{8390524F-04EB-29E4-2A2B-91BF484B3B98}"/>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PAL: Program-aided Language Models (Gao et.al, 2023)</a:t>
            </a:r>
          </a:p>
        </p:txBody>
      </p:sp>
      <p:pic>
        <p:nvPicPr>
          <p:cNvPr id="4" name="Picture 3">
            <a:extLst>
              <a:ext uri="{FF2B5EF4-FFF2-40B4-BE49-F238E27FC236}">
                <a16:creationId xmlns:a16="http://schemas.microsoft.com/office/drawing/2014/main" id="{F259EC03-7737-233C-1B11-D366045F4FC0}"/>
              </a:ext>
            </a:extLst>
          </p:cNvPr>
          <p:cNvPicPr>
            <a:picLocks noChangeAspect="1"/>
          </p:cNvPicPr>
          <p:nvPr/>
        </p:nvPicPr>
        <p:blipFill>
          <a:blip r:embed="rId3">
            <a:extLst>
              <a:ext uri="{28A0092B-C50C-407E-A947-70E740481C1C}">
                <a14:useLocalDpi xmlns:a14="http://schemas.microsoft.com/office/drawing/2010/main" val="0"/>
              </a:ext>
            </a:extLst>
          </a:blip>
          <a:srcRect r="39352" b="62146"/>
          <a:stretch/>
        </p:blipFill>
        <p:spPr>
          <a:xfrm>
            <a:off x="323188" y="767498"/>
            <a:ext cx="5863123" cy="1558014"/>
          </a:xfrm>
          <a:prstGeom prst="rect">
            <a:avLst/>
          </a:prstGeom>
        </p:spPr>
      </p:pic>
      <p:sp>
        <p:nvSpPr>
          <p:cNvPr id="5" name="Google Shape;701;p37">
            <a:extLst>
              <a:ext uri="{FF2B5EF4-FFF2-40B4-BE49-F238E27FC236}">
                <a16:creationId xmlns:a16="http://schemas.microsoft.com/office/drawing/2014/main" id="{F375A983-6279-DDCB-2165-93E1920B01E1}"/>
              </a:ext>
            </a:extLst>
          </p:cNvPr>
          <p:cNvSpPr txBox="1"/>
          <p:nvPr/>
        </p:nvSpPr>
        <p:spPr>
          <a:xfrm>
            <a:off x="216994" y="4967068"/>
            <a:ext cx="3892162" cy="984845"/>
          </a:xfrm>
          <a:prstGeom prst="rect">
            <a:avLst/>
          </a:prstGeom>
          <a:noFill/>
          <a:ln>
            <a:noFill/>
          </a:ln>
        </p:spPr>
        <p:txBody>
          <a:bodyPr spcFirstLastPara="1" wrap="square" lIns="121900" tIns="121900" rIns="121900" bIns="121900" anchor="t" anchorCtr="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lphaLcParenBoth"/>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ontserrat"/>
                <a:cs typeface="Calibri" panose="020F0502020204030204" pitchFamily="34" charset="0"/>
                <a:sym typeface="Montserrat"/>
              </a:rPr>
              <a:t>Zero-shot-</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Montserrat"/>
                <a:cs typeface="Calibri" panose="020F0502020204030204" pitchFamily="34" charset="0"/>
                <a:sym typeface="Montserrat"/>
              </a:rPr>
              <a:t>CoT</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ontserrat"/>
                <a:cs typeface="Calibri" panose="020F0502020204030204" pitchFamily="34" charset="0"/>
                <a:sym typeface="Montserrat"/>
              </a:rPr>
              <a:t> prompting</a:t>
            </a:r>
          </a:p>
          <a:p>
            <a:pPr marL="457200" marR="0" lvl="0" indent="-457200" algn="l" defTabSz="914400" rtl="0" eaLnBrk="1" fontAlgn="auto" latinLnBrk="0" hangingPunct="1">
              <a:lnSpc>
                <a:spcPct val="100000"/>
              </a:lnSpc>
              <a:spcBef>
                <a:spcPts val="0"/>
              </a:spcBef>
              <a:spcAft>
                <a:spcPts val="0"/>
              </a:spcAft>
              <a:buClrTx/>
              <a:buSzTx/>
              <a:buFontTx/>
              <a:buAutoNum type="alphaLcParenBoth"/>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Plan-and-Solve (PS) prompting</a:t>
            </a:r>
          </a:p>
          <a:p>
            <a:pPr marL="457200" marR="0" lvl="0" indent="-457200" algn="l" defTabSz="914400" rtl="0" eaLnBrk="1" fontAlgn="auto" latinLnBrk="0" hangingPunct="1">
              <a:lnSpc>
                <a:spcPct val="100000"/>
              </a:lnSpc>
              <a:spcBef>
                <a:spcPts val="0"/>
              </a:spcBef>
              <a:spcAft>
                <a:spcPts val="0"/>
              </a:spcAft>
              <a:buClrTx/>
              <a:buSzTx/>
              <a:buFontTx/>
              <a:buAutoNum type="alphaLcParenBoth"/>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answer extraction prompting</a:t>
            </a:r>
            <a:endParaRPr kumimoji="0" sz="1600" b="0" i="0" u="none" strike="noStrike" kern="1200" cap="none" spc="0" normalizeH="0" baseline="0" noProof="0" dirty="0">
              <a:ln>
                <a:noFill/>
              </a:ln>
              <a:solidFill>
                <a:prstClr val="black"/>
              </a:solidFill>
              <a:effectLst/>
              <a:uLnTx/>
              <a:uFillTx/>
              <a:latin typeface="Calibri" panose="020F0502020204030204" pitchFamily="34" charset="0"/>
              <a:ea typeface="Montserrat"/>
              <a:cs typeface="Calibri" panose="020F0502020204030204" pitchFamily="34" charset="0"/>
              <a:sym typeface="Montserrat"/>
            </a:endParaRPr>
          </a:p>
        </p:txBody>
      </p:sp>
      <p:pic>
        <p:nvPicPr>
          <p:cNvPr id="9" name="Picture 8">
            <a:extLst>
              <a:ext uri="{FF2B5EF4-FFF2-40B4-BE49-F238E27FC236}">
                <a16:creationId xmlns:a16="http://schemas.microsoft.com/office/drawing/2014/main" id="{E41550B9-518B-E5A7-25BD-AC6B71D2A8B8}"/>
              </a:ext>
            </a:extLst>
          </p:cNvPr>
          <p:cNvPicPr>
            <a:picLocks noChangeAspect="1"/>
          </p:cNvPicPr>
          <p:nvPr/>
        </p:nvPicPr>
        <p:blipFill>
          <a:blip r:embed="rId3">
            <a:extLst>
              <a:ext uri="{28A0092B-C50C-407E-A947-70E740481C1C}">
                <a14:useLocalDpi xmlns:a14="http://schemas.microsoft.com/office/drawing/2010/main" val="0"/>
              </a:ext>
            </a:extLst>
          </a:blip>
          <a:srcRect t="37854" r="39352"/>
          <a:stretch/>
        </p:blipFill>
        <p:spPr>
          <a:xfrm>
            <a:off x="323188" y="2325512"/>
            <a:ext cx="5863123" cy="2557844"/>
          </a:xfrm>
          <a:prstGeom prst="rect">
            <a:avLst/>
          </a:prstGeom>
        </p:spPr>
      </p:pic>
      <p:pic>
        <p:nvPicPr>
          <p:cNvPr id="10" name="Picture 9">
            <a:extLst>
              <a:ext uri="{FF2B5EF4-FFF2-40B4-BE49-F238E27FC236}">
                <a16:creationId xmlns:a16="http://schemas.microsoft.com/office/drawing/2014/main" id="{B1D377E0-4FE0-B0DC-B3D4-A64FCCB7AFD0}"/>
              </a:ext>
            </a:extLst>
          </p:cNvPr>
          <p:cNvPicPr>
            <a:picLocks noChangeAspect="1"/>
          </p:cNvPicPr>
          <p:nvPr/>
        </p:nvPicPr>
        <p:blipFill>
          <a:blip r:embed="rId3">
            <a:extLst>
              <a:ext uri="{28A0092B-C50C-407E-A947-70E740481C1C}">
                <a14:useLocalDpi xmlns:a14="http://schemas.microsoft.com/office/drawing/2010/main" val="0"/>
              </a:ext>
            </a:extLst>
          </a:blip>
          <a:srcRect l="60648"/>
          <a:stretch/>
        </p:blipFill>
        <p:spPr>
          <a:xfrm>
            <a:off x="6186311" y="767497"/>
            <a:ext cx="3804356" cy="4115859"/>
          </a:xfrm>
          <a:prstGeom prst="rect">
            <a:avLst/>
          </a:prstGeom>
        </p:spPr>
      </p:pic>
      <p:sp>
        <p:nvSpPr>
          <p:cNvPr id="2" name="Google Shape;337;p44">
            <a:extLst>
              <a:ext uri="{FF2B5EF4-FFF2-40B4-BE49-F238E27FC236}">
                <a16:creationId xmlns:a16="http://schemas.microsoft.com/office/drawing/2014/main" id="{9DEF4AC1-4735-6E07-973D-ABBC83C833AA}"/>
              </a:ext>
            </a:extLst>
          </p:cNvPr>
          <p:cNvSpPr txBox="1"/>
          <p:nvPr/>
        </p:nvSpPr>
        <p:spPr>
          <a:xfrm>
            <a:off x="3747911" y="5050780"/>
            <a:ext cx="8116711"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Zero-shot PS + Prompting consistently outperforms Zero-shot-</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CoT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across all reasoning datasets by a large margin</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125DCF8D-BB6A-6AFF-6879-161729C88DB2}"/>
              </a:ext>
            </a:extLst>
          </p:cNvPr>
          <p:cNvSpPr>
            <a:spLocks noGrp="1"/>
          </p:cNvSpPr>
          <p:nvPr>
            <p:ph type="ftr" sz="quarter" idx="11"/>
          </p:nvPr>
        </p:nvSpPr>
        <p:spPr/>
        <p:txBody>
          <a:bodyPr/>
          <a:lstStyle/>
          <a:p>
            <a:r>
              <a:rPr lang="en-IN"/>
              <a:t>KR 2024: LLMs are Human-like Annotators</a:t>
            </a:r>
            <a:endParaRPr lang="en-US"/>
          </a:p>
        </p:txBody>
      </p:sp>
      <p:sp>
        <p:nvSpPr>
          <p:cNvPr id="6" name="Slide Number Placeholder 5">
            <a:extLst>
              <a:ext uri="{FF2B5EF4-FFF2-40B4-BE49-F238E27FC236}">
                <a16:creationId xmlns:a16="http://schemas.microsoft.com/office/drawing/2014/main" id="{7BC1C1AE-25A1-54A3-CDEC-D7063C5BA301}"/>
              </a:ext>
            </a:extLst>
          </p:cNvPr>
          <p:cNvSpPr>
            <a:spLocks noGrp="1"/>
          </p:cNvSpPr>
          <p:nvPr>
            <p:ph type="sldNum" sz="quarter" idx="12"/>
          </p:nvPr>
        </p:nvSpPr>
        <p:spPr/>
        <p:txBody>
          <a:bodyPr/>
          <a:lstStyle/>
          <a:p>
            <a:fld id="{5D7A6E06-44A4-4548-A769-E2F5D758AFE3}" type="slidenum">
              <a:rPr lang="en-US" smtClean="0"/>
              <a:t>74</a:t>
            </a:fld>
            <a:endParaRPr lang="en-US"/>
          </a:p>
        </p:txBody>
      </p:sp>
    </p:spTree>
    <p:extLst>
      <p:ext uri="{BB962C8B-B14F-4D97-AF65-F5344CB8AC3E}">
        <p14:creationId xmlns:p14="http://schemas.microsoft.com/office/powerpoint/2010/main" val="384419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100771"/>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Can we use LLMs to benchmark reasoning datasets?</a:t>
            </a:r>
          </a:p>
        </p:txBody>
      </p:sp>
      <p:pic>
        <p:nvPicPr>
          <p:cNvPr id="4" name="Picture 3" descr="A group of robots sitting at computers&#10;&#10;Description automatically generated">
            <a:extLst>
              <a:ext uri="{FF2B5EF4-FFF2-40B4-BE49-F238E27FC236}">
                <a16:creationId xmlns:a16="http://schemas.microsoft.com/office/drawing/2014/main" id="{FADFE32D-0CC7-12EE-0DDA-BFBDFF887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517" y="1048544"/>
            <a:ext cx="6917973" cy="3952213"/>
          </a:xfrm>
          <a:prstGeom prst="rect">
            <a:avLst/>
          </a:prstGeom>
        </p:spPr>
      </p:pic>
      <p:sp>
        <p:nvSpPr>
          <p:cNvPr id="2" name="Google Shape;337;p44">
            <a:extLst>
              <a:ext uri="{FF2B5EF4-FFF2-40B4-BE49-F238E27FC236}">
                <a16:creationId xmlns:a16="http://schemas.microsoft.com/office/drawing/2014/main" id="{1ACB2A2F-3F61-2BD2-B44C-86F85F1223E6}"/>
              </a:ext>
            </a:extLst>
          </p:cNvPr>
          <p:cNvSpPr txBox="1"/>
          <p:nvPr/>
        </p:nvSpPr>
        <p:spPr>
          <a:xfrm>
            <a:off x="1538111" y="5409366"/>
            <a:ext cx="9115777"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With models like GPT-4, it's now possible to synthetically produce datasets that are more comprehensive and diverse than human-labeled ones, in far less time</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18B65529-0206-6D98-6FD3-55BBCD4FA35A}"/>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A2F9FEF3-B2CC-6691-569A-405F9CCC51C5}"/>
              </a:ext>
            </a:extLst>
          </p:cNvPr>
          <p:cNvSpPr>
            <a:spLocks noGrp="1"/>
          </p:cNvSpPr>
          <p:nvPr>
            <p:ph type="sldNum" sz="quarter" idx="12"/>
          </p:nvPr>
        </p:nvSpPr>
        <p:spPr/>
        <p:txBody>
          <a:bodyPr/>
          <a:lstStyle/>
          <a:p>
            <a:fld id="{5D7A6E06-44A4-4548-A769-E2F5D758AFE3}" type="slidenum">
              <a:rPr lang="en-US" smtClean="0"/>
              <a:t>75</a:t>
            </a:fld>
            <a:endParaRPr lang="en-US"/>
          </a:p>
        </p:txBody>
      </p:sp>
    </p:spTree>
    <p:extLst>
      <p:ext uri="{BB962C8B-B14F-4D97-AF65-F5344CB8AC3E}">
        <p14:creationId xmlns:p14="http://schemas.microsoft.com/office/powerpoint/2010/main" val="295737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sp>
        <p:nvSpPr>
          <p:cNvPr id="3" name="TextBox 2">
            <a:extLst>
              <a:ext uri="{FF2B5EF4-FFF2-40B4-BE49-F238E27FC236}">
                <a16:creationId xmlns:a16="http://schemas.microsoft.com/office/drawing/2014/main" id="{2CE5CA0C-27AF-E6AB-655E-FFB467B8CB90}"/>
              </a:ext>
            </a:extLst>
          </p:cNvPr>
          <p:cNvSpPr txBox="1"/>
          <p:nvPr/>
        </p:nvSpPr>
        <p:spPr>
          <a:xfrm>
            <a:off x="308349" y="751652"/>
            <a:ext cx="11575301" cy="101566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CRITICBENCH is designed to assess the two key aspects of LLMs’ critical reasoning: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critique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correction</a:t>
            </a:r>
            <a:endParaRPr kumimoji="0" lang="en-US" sz="2000" b="0" i="0" u="none" strike="noStrike" kern="1200" cap="none" spc="0" normalizeH="0" baseline="0" noProof="0" dirty="0">
              <a:ln>
                <a:noFill/>
              </a:ln>
              <a:solidFill>
                <a:srgbClr val="E97132"/>
              </a:solidFill>
              <a:effectLst/>
              <a:uLnTx/>
              <a:uFillTx/>
              <a:latin typeface="Aptos" panose="02110004020202020204"/>
              <a:ea typeface="+mn-ea"/>
              <a:cs typeface="+mn-cs"/>
            </a:endParaRPr>
          </a:p>
        </p:txBody>
      </p:sp>
      <p:pic>
        <p:nvPicPr>
          <p:cNvPr id="5" name="Picture 4" descr="A diagram of a diagram&#10;&#10;Description automatically generated">
            <a:extLst>
              <a:ext uri="{FF2B5EF4-FFF2-40B4-BE49-F238E27FC236}">
                <a16:creationId xmlns:a16="http://schemas.microsoft.com/office/drawing/2014/main" id="{FD5D1A4E-9F01-AA55-6027-7460ABA45B29}"/>
              </a:ext>
            </a:extLst>
          </p:cNvPr>
          <p:cNvPicPr>
            <a:picLocks noChangeAspect="1"/>
          </p:cNvPicPr>
          <p:nvPr/>
        </p:nvPicPr>
        <p:blipFill>
          <a:blip r:embed="rId3">
            <a:extLst>
              <a:ext uri="{28A0092B-C50C-407E-A947-70E740481C1C}">
                <a14:useLocalDpi xmlns:a14="http://schemas.microsoft.com/office/drawing/2010/main" val="0"/>
              </a:ext>
            </a:extLst>
          </a:blip>
          <a:srcRect r="62437" b="78389"/>
          <a:stretch/>
        </p:blipFill>
        <p:spPr>
          <a:xfrm>
            <a:off x="3014134" y="1350357"/>
            <a:ext cx="3296356" cy="1124845"/>
          </a:xfrm>
          <a:prstGeom prst="rect">
            <a:avLst/>
          </a:prstGeom>
        </p:spPr>
      </p:pic>
      <p:pic>
        <p:nvPicPr>
          <p:cNvPr id="2" name="Picture 1" descr="A diagram of a diagram&#10;&#10;Description automatically generated">
            <a:extLst>
              <a:ext uri="{FF2B5EF4-FFF2-40B4-BE49-F238E27FC236}">
                <a16:creationId xmlns:a16="http://schemas.microsoft.com/office/drawing/2014/main" id="{7F07BA13-B3AF-152F-0D0F-FDB5CC4CE008}"/>
              </a:ext>
            </a:extLst>
          </p:cNvPr>
          <p:cNvPicPr>
            <a:picLocks noChangeAspect="1"/>
          </p:cNvPicPr>
          <p:nvPr/>
        </p:nvPicPr>
        <p:blipFill>
          <a:blip r:embed="rId3">
            <a:extLst>
              <a:ext uri="{28A0092B-C50C-407E-A947-70E740481C1C}">
                <a14:useLocalDpi xmlns:a14="http://schemas.microsoft.com/office/drawing/2010/main" val="0"/>
              </a:ext>
            </a:extLst>
          </a:blip>
          <a:srcRect t="21611" r="62437"/>
          <a:stretch/>
        </p:blipFill>
        <p:spPr>
          <a:xfrm>
            <a:off x="3014134" y="2475201"/>
            <a:ext cx="3296356" cy="4080133"/>
          </a:xfrm>
          <a:prstGeom prst="rect">
            <a:avLst/>
          </a:prstGeom>
        </p:spPr>
      </p:pic>
      <p:pic>
        <p:nvPicPr>
          <p:cNvPr id="4" name="Picture 3" descr="A diagram of a diagram&#10;&#10;Description automatically generated">
            <a:extLst>
              <a:ext uri="{FF2B5EF4-FFF2-40B4-BE49-F238E27FC236}">
                <a16:creationId xmlns:a16="http://schemas.microsoft.com/office/drawing/2014/main" id="{2B196287-CB6C-9E54-6A32-EBBD4473DA0B}"/>
              </a:ext>
            </a:extLst>
          </p:cNvPr>
          <p:cNvPicPr>
            <a:picLocks noChangeAspect="1"/>
          </p:cNvPicPr>
          <p:nvPr/>
        </p:nvPicPr>
        <p:blipFill>
          <a:blip r:embed="rId3">
            <a:extLst>
              <a:ext uri="{28A0092B-C50C-407E-A947-70E740481C1C}">
                <a14:useLocalDpi xmlns:a14="http://schemas.microsoft.com/office/drawing/2010/main" val="0"/>
              </a:ext>
            </a:extLst>
          </a:blip>
          <a:srcRect l="37562" r="31605"/>
          <a:stretch/>
        </p:blipFill>
        <p:spPr>
          <a:xfrm>
            <a:off x="6310490" y="1350357"/>
            <a:ext cx="2705785" cy="5204978"/>
          </a:xfrm>
          <a:prstGeom prst="rect">
            <a:avLst/>
          </a:prstGeom>
        </p:spPr>
      </p:pic>
      <p:pic>
        <p:nvPicPr>
          <p:cNvPr id="6" name="Picture 5" descr="A diagram of a diagram&#10;&#10;Description automatically generated">
            <a:extLst>
              <a:ext uri="{FF2B5EF4-FFF2-40B4-BE49-F238E27FC236}">
                <a16:creationId xmlns:a16="http://schemas.microsoft.com/office/drawing/2014/main" id="{9603DE9F-E6F0-6C85-0B68-556DBD98F6B0}"/>
              </a:ext>
            </a:extLst>
          </p:cNvPr>
          <p:cNvPicPr>
            <a:picLocks noChangeAspect="1"/>
          </p:cNvPicPr>
          <p:nvPr/>
        </p:nvPicPr>
        <p:blipFill>
          <a:blip r:embed="rId3">
            <a:extLst>
              <a:ext uri="{28A0092B-C50C-407E-A947-70E740481C1C}">
                <a14:useLocalDpi xmlns:a14="http://schemas.microsoft.com/office/drawing/2010/main" val="0"/>
              </a:ext>
            </a:extLst>
          </a:blip>
          <a:srcRect l="68395"/>
          <a:stretch/>
        </p:blipFill>
        <p:spPr>
          <a:xfrm>
            <a:off x="9016275" y="1350357"/>
            <a:ext cx="2773513" cy="5204978"/>
          </a:xfrm>
          <a:prstGeom prst="rect">
            <a:avLst/>
          </a:prstGeom>
        </p:spPr>
      </p:pic>
      <p:sp>
        <p:nvSpPr>
          <p:cNvPr id="8" name="Footer Placeholder 7">
            <a:extLst>
              <a:ext uri="{FF2B5EF4-FFF2-40B4-BE49-F238E27FC236}">
                <a16:creationId xmlns:a16="http://schemas.microsoft.com/office/drawing/2014/main" id="{B7F9A9E2-44C1-9B3C-FF02-6BA6DFDCCDFC}"/>
              </a:ext>
            </a:extLst>
          </p:cNvPr>
          <p:cNvSpPr>
            <a:spLocks noGrp="1"/>
          </p:cNvSpPr>
          <p:nvPr>
            <p:ph type="ftr" sz="quarter" idx="11"/>
          </p:nvPr>
        </p:nvSpPr>
        <p:spPr/>
        <p:txBody>
          <a:bodyPr/>
          <a:lstStyle/>
          <a:p>
            <a:r>
              <a:rPr lang="en-IN"/>
              <a:t>KR 2024: LLMs are Human-like Annotators</a:t>
            </a:r>
            <a:endParaRPr lang="en-US"/>
          </a:p>
        </p:txBody>
      </p:sp>
      <p:sp>
        <p:nvSpPr>
          <p:cNvPr id="9" name="Slide Number Placeholder 8">
            <a:extLst>
              <a:ext uri="{FF2B5EF4-FFF2-40B4-BE49-F238E27FC236}">
                <a16:creationId xmlns:a16="http://schemas.microsoft.com/office/drawing/2014/main" id="{25AF289E-C82E-F835-EDE6-6FE159AFC927}"/>
              </a:ext>
            </a:extLst>
          </p:cNvPr>
          <p:cNvSpPr>
            <a:spLocks noGrp="1"/>
          </p:cNvSpPr>
          <p:nvPr>
            <p:ph type="sldNum" sz="quarter" idx="12"/>
          </p:nvPr>
        </p:nvSpPr>
        <p:spPr/>
        <p:txBody>
          <a:bodyPr/>
          <a:lstStyle/>
          <a:p>
            <a:fld id="{5D7A6E06-44A4-4548-A769-E2F5D758AFE3}" type="slidenum">
              <a:rPr lang="en-US" smtClean="0"/>
              <a:t>76</a:t>
            </a:fld>
            <a:endParaRPr lang="en-US"/>
          </a:p>
        </p:txBody>
      </p:sp>
    </p:spTree>
    <p:extLst>
      <p:ext uri="{BB962C8B-B14F-4D97-AF65-F5344CB8AC3E}">
        <p14:creationId xmlns:p14="http://schemas.microsoft.com/office/powerpoint/2010/main" val="144780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Question collection on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sp>
        <p:nvSpPr>
          <p:cNvPr id="3" name="Google Shape;701;p37">
            <a:extLst>
              <a:ext uri="{FF2B5EF4-FFF2-40B4-BE49-F238E27FC236}">
                <a16:creationId xmlns:a16="http://schemas.microsoft.com/office/drawing/2014/main" id="{F23091A7-742B-6F4B-FB7E-1BF8DBDE1472}"/>
              </a:ext>
            </a:extLst>
          </p:cNvPr>
          <p:cNvSpPr txBox="1"/>
          <p:nvPr/>
        </p:nvSpPr>
        <p:spPr>
          <a:xfrm>
            <a:off x="155173" y="3011994"/>
            <a:ext cx="6875600" cy="2364710"/>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Response collection from LLMs: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Employ various LLMs, including GPT-3.5, GPT4, LLaMa2 (7B, 13B, and 70B variants), and vicuna (7B, 13B, and 33B variants)</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Each LLM generate response for each question and provide valid reasoning</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5" name="Google Shape;701;p37">
            <a:extLst>
              <a:ext uri="{FF2B5EF4-FFF2-40B4-BE49-F238E27FC236}">
                <a16:creationId xmlns:a16="http://schemas.microsoft.com/office/drawing/2014/main" id="{90224D5B-2243-5084-42CE-E8B770DF685C}"/>
              </a:ext>
            </a:extLst>
          </p:cNvPr>
          <p:cNvSpPr txBox="1"/>
          <p:nvPr/>
        </p:nvSpPr>
        <p:spPr>
          <a:xfrm>
            <a:off x="5675440" y="5154444"/>
            <a:ext cx="6875600" cy="1798401"/>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Response annotation:</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Response correctness:</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rule-based matching, followed by a more detailed evaluation using GPT-4 and Humans</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8" name="Google Shape;701;p37">
            <a:extLst>
              <a:ext uri="{FF2B5EF4-FFF2-40B4-BE49-F238E27FC236}">
                <a16:creationId xmlns:a16="http://schemas.microsoft.com/office/drawing/2014/main" id="{A71DB604-F5C2-87D3-8032-882933D0FEC2}"/>
              </a:ext>
            </a:extLst>
          </p:cNvPr>
          <p:cNvSpPr txBox="1"/>
          <p:nvPr/>
        </p:nvSpPr>
        <p:spPr>
          <a:xfrm>
            <a:off x="5675440" y="1962437"/>
            <a:ext cx="6875600"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Domains: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15 datasets spanning 5 domains: mathematical, commonsense, symbolic, coding, and algorithmic.</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9" name="Google Shape;701;p37">
            <a:extLst>
              <a:ext uri="{FF2B5EF4-FFF2-40B4-BE49-F238E27FC236}">
                <a16:creationId xmlns:a16="http://schemas.microsoft.com/office/drawing/2014/main" id="{5428AFFF-AA5E-AF22-2C99-51762B066E2B}"/>
              </a:ext>
            </a:extLst>
          </p:cNvPr>
          <p:cNvSpPr txBox="1"/>
          <p:nvPr/>
        </p:nvSpPr>
        <p:spPr>
          <a:xfrm>
            <a:off x="155173" y="900742"/>
            <a:ext cx="6875600"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Question collection</a:t>
            </a:r>
            <a:r>
              <a:rPr kumimoji="0" lang="en" sz="2400" b="0" i="0" u="none" strike="noStrike" kern="1200" cap="none" spc="0" normalizeH="0" baseline="0" noProof="0" dirty="0">
                <a:ln>
                  <a:noFill/>
                </a:ln>
                <a:solidFill>
                  <a:srgbClr val="E97132"/>
                </a:solidFill>
                <a:effectLst/>
                <a:uLnTx/>
                <a:uFillTx/>
                <a:latin typeface="Montserrat"/>
                <a:ea typeface="Montserrat"/>
                <a:cs typeface="Montserrat"/>
                <a:sym typeface="Montserrat"/>
              </a:rPr>
              <a:t>:</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Randomly selecting quantity of data from existing datasets</a:t>
            </a:r>
          </a:p>
        </p:txBody>
      </p:sp>
      <p:sp>
        <p:nvSpPr>
          <p:cNvPr id="2" name="Footer Placeholder 1">
            <a:extLst>
              <a:ext uri="{FF2B5EF4-FFF2-40B4-BE49-F238E27FC236}">
                <a16:creationId xmlns:a16="http://schemas.microsoft.com/office/drawing/2014/main" id="{ED1EE01F-2016-1680-1B04-4550CF58FA92}"/>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D7DC3C89-F9AC-8D84-76D3-B1A2C836F6F7}"/>
              </a:ext>
            </a:extLst>
          </p:cNvPr>
          <p:cNvSpPr>
            <a:spLocks noGrp="1"/>
          </p:cNvSpPr>
          <p:nvPr>
            <p:ph type="sldNum" sz="quarter" idx="12"/>
          </p:nvPr>
        </p:nvSpPr>
        <p:spPr/>
        <p:txBody>
          <a:bodyPr/>
          <a:lstStyle/>
          <a:p>
            <a:fld id="{5D7A6E06-44A4-4548-A769-E2F5D758AFE3}" type="slidenum">
              <a:rPr lang="en-US" smtClean="0"/>
              <a:t>77</a:t>
            </a:fld>
            <a:endParaRPr lang="en-US"/>
          </a:p>
        </p:txBody>
      </p:sp>
    </p:spTree>
    <p:extLst>
      <p:ext uri="{BB962C8B-B14F-4D97-AF65-F5344CB8AC3E}">
        <p14:creationId xmlns:p14="http://schemas.microsoft.com/office/powerpoint/2010/main" val="4205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Evaluation process on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pic>
        <p:nvPicPr>
          <p:cNvPr id="9" name="Picture 8" descr="A diagram of a model&#10;&#10;Description automatically generated">
            <a:extLst>
              <a:ext uri="{FF2B5EF4-FFF2-40B4-BE49-F238E27FC236}">
                <a16:creationId xmlns:a16="http://schemas.microsoft.com/office/drawing/2014/main" id="{4BF68F6B-6D38-6C9F-5310-5FE6179E5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411" y="875661"/>
            <a:ext cx="6654509" cy="5448982"/>
          </a:xfrm>
          <a:prstGeom prst="rect">
            <a:avLst/>
          </a:prstGeom>
        </p:spPr>
      </p:pic>
      <p:sp>
        <p:nvSpPr>
          <p:cNvPr id="2" name="Footer Placeholder 1">
            <a:extLst>
              <a:ext uri="{FF2B5EF4-FFF2-40B4-BE49-F238E27FC236}">
                <a16:creationId xmlns:a16="http://schemas.microsoft.com/office/drawing/2014/main" id="{2489E1A3-AEEF-7C16-A6F1-FF8A170E2998}"/>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E7BD363B-D278-FAA2-768A-9B7CE0F0B958}"/>
              </a:ext>
            </a:extLst>
          </p:cNvPr>
          <p:cNvSpPr>
            <a:spLocks noGrp="1"/>
          </p:cNvSpPr>
          <p:nvPr>
            <p:ph type="sldNum" sz="quarter" idx="12"/>
          </p:nvPr>
        </p:nvSpPr>
        <p:spPr/>
        <p:txBody>
          <a:bodyPr/>
          <a:lstStyle/>
          <a:p>
            <a:fld id="{5D7A6E06-44A4-4548-A769-E2F5D758AFE3}" type="slidenum">
              <a:rPr lang="en-US" smtClean="0"/>
              <a:t>78</a:t>
            </a:fld>
            <a:endParaRPr lang="en-US"/>
          </a:p>
        </p:txBody>
      </p:sp>
    </p:spTree>
    <p:extLst>
      <p:ext uri="{BB962C8B-B14F-4D97-AF65-F5344CB8AC3E}">
        <p14:creationId xmlns:p14="http://schemas.microsoft.com/office/powerpoint/2010/main" val="111148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Annotation example of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pic>
        <p:nvPicPr>
          <p:cNvPr id="4" name="Picture 3" descr="A screenshot of a questionnaire&#10;&#10;Description automatically generated">
            <a:extLst>
              <a:ext uri="{FF2B5EF4-FFF2-40B4-BE49-F238E27FC236}">
                <a16:creationId xmlns:a16="http://schemas.microsoft.com/office/drawing/2014/main" id="{1D3CA6D3-3395-B46A-D14D-D89157965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128" y="1169102"/>
            <a:ext cx="10107744" cy="4519795"/>
          </a:xfrm>
          <a:prstGeom prst="rect">
            <a:avLst/>
          </a:prstGeom>
        </p:spPr>
      </p:pic>
      <p:sp>
        <p:nvSpPr>
          <p:cNvPr id="6" name="Google Shape;337;p44">
            <a:extLst>
              <a:ext uri="{FF2B5EF4-FFF2-40B4-BE49-F238E27FC236}">
                <a16:creationId xmlns:a16="http://schemas.microsoft.com/office/drawing/2014/main" id="{1641CB6C-A613-5B48-640D-9AD5C79EECCE}"/>
              </a:ext>
            </a:extLst>
          </p:cNvPr>
          <p:cNvSpPr txBox="1"/>
          <p:nvPr/>
        </p:nvSpPr>
        <p:spPr>
          <a:xfrm>
            <a:off x="1042128" y="5848626"/>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GPT-4 evaluation is closer to Human evaluation</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Footer Placeholder 1">
            <a:extLst>
              <a:ext uri="{FF2B5EF4-FFF2-40B4-BE49-F238E27FC236}">
                <a16:creationId xmlns:a16="http://schemas.microsoft.com/office/drawing/2014/main" id="{979FFDDA-B1F1-FAC2-AD8D-208EA6392DD5}"/>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039F4635-251F-0D07-2E28-526A80987453}"/>
              </a:ext>
            </a:extLst>
          </p:cNvPr>
          <p:cNvSpPr>
            <a:spLocks noGrp="1"/>
          </p:cNvSpPr>
          <p:nvPr>
            <p:ph type="sldNum" sz="quarter" idx="12"/>
          </p:nvPr>
        </p:nvSpPr>
        <p:spPr/>
        <p:txBody>
          <a:bodyPr/>
          <a:lstStyle/>
          <a:p>
            <a:fld id="{5D7A6E06-44A4-4548-A769-E2F5D758AFE3}" type="slidenum">
              <a:rPr lang="en-US" smtClean="0"/>
              <a:t>79</a:t>
            </a:fld>
            <a:endParaRPr lang="en-US"/>
          </a:p>
        </p:txBody>
      </p:sp>
    </p:spTree>
    <p:extLst>
      <p:ext uri="{BB962C8B-B14F-4D97-AF65-F5344CB8AC3E}">
        <p14:creationId xmlns:p14="http://schemas.microsoft.com/office/powerpoint/2010/main" val="325523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40AC-EA17-2606-22C4-E3F0465E171E}"/>
              </a:ext>
            </a:extLst>
          </p:cNvPr>
          <p:cNvSpPr>
            <a:spLocks noGrp="1"/>
          </p:cNvSpPr>
          <p:nvPr>
            <p:ph type="title"/>
          </p:nvPr>
        </p:nvSpPr>
        <p:spPr/>
        <p:txBody>
          <a:bodyPr/>
          <a:lstStyle/>
          <a:p>
            <a:r>
              <a:rPr lang="en-IN"/>
              <a:t>Summarization</a:t>
            </a:r>
          </a:p>
        </p:txBody>
      </p:sp>
      <p:sp>
        <p:nvSpPr>
          <p:cNvPr id="3" name="Content Placeholder 2">
            <a:extLst>
              <a:ext uri="{FF2B5EF4-FFF2-40B4-BE49-F238E27FC236}">
                <a16:creationId xmlns:a16="http://schemas.microsoft.com/office/drawing/2014/main" id="{0740DE4A-36D4-5B87-387B-18121A79C236}"/>
              </a:ext>
            </a:extLst>
          </p:cNvPr>
          <p:cNvSpPr>
            <a:spLocks noGrp="1"/>
          </p:cNvSpPr>
          <p:nvPr>
            <p:ph idx="1"/>
          </p:nvPr>
        </p:nvSpPr>
        <p:spPr/>
        <p:txBody>
          <a:bodyPr/>
          <a:lstStyle/>
          <a:p>
            <a:endParaRPr lang="en-IN"/>
          </a:p>
        </p:txBody>
      </p:sp>
      <p:sp>
        <p:nvSpPr>
          <p:cNvPr id="4" name="Content Placeholder 3">
            <a:extLst>
              <a:ext uri="{FF2B5EF4-FFF2-40B4-BE49-F238E27FC236}">
                <a16:creationId xmlns:a16="http://schemas.microsoft.com/office/drawing/2014/main" id="{CE249A7C-8438-16A1-B241-EC877CC529C3}"/>
              </a:ext>
            </a:extLst>
          </p:cNvPr>
          <p:cNvSpPr>
            <a:spLocks noGrp="1"/>
          </p:cNvSpPr>
          <p:nvPr>
            <p:ph idx="13"/>
          </p:nvPr>
        </p:nvSpPr>
        <p:spPr/>
        <p:txBody>
          <a:bodyPr>
            <a:normAutofit fontScale="40000" lnSpcReduction="20000"/>
          </a:bodyPr>
          <a:lstStyle/>
          <a:p>
            <a:endParaRPr lang="en-IN"/>
          </a:p>
        </p:txBody>
      </p:sp>
      <p:sp>
        <p:nvSpPr>
          <p:cNvPr id="7" name="Slide Number Placeholder 6">
            <a:extLst>
              <a:ext uri="{FF2B5EF4-FFF2-40B4-BE49-F238E27FC236}">
                <a16:creationId xmlns:a16="http://schemas.microsoft.com/office/drawing/2014/main" id="{43869A17-F2D5-EF27-BAA7-E8AC5AA1723D}"/>
              </a:ext>
            </a:extLst>
          </p:cNvPr>
          <p:cNvSpPr>
            <a:spLocks noGrp="1"/>
          </p:cNvSpPr>
          <p:nvPr>
            <p:ph type="sldNum" sz="quarter" idx="12"/>
          </p:nvPr>
        </p:nvSpPr>
        <p:spPr/>
        <p:txBody>
          <a:bodyPr/>
          <a:lstStyle/>
          <a:p>
            <a:fld id="{AE17A532-D286-470D-AE82-1500C848B688}" type="slidenum">
              <a:rPr lang="en-US" smtClean="0"/>
              <a:pPr/>
              <a:t>8</a:t>
            </a:fld>
            <a:endParaRPr lang="en-US"/>
          </a:p>
        </p:txBody>
      </p:sp>
      <p:sp>
        <p:nvSpPr>
          <p:cNvPr id="8" name="Title 1">
            <a:extLst>
              <a:ext uri="{FF2B5EF4-FFF2-40B4-BE49-F238E27FC236}">
                <a16:creationId xmlns:a16="http://schemas.microsoft.com/office/drawing/2014/main" id="{BBC4D525-61A5-D573-CA42-04C9FC1B6F41}"/>
              </a:ext>
            </a:extLst>
          </p:cNvPr>
          <p:cNvSpPr txBox="1">
            <a:spLocks/>
          </p:cNvSpPr>
          <p:nvPr/>
        </p:nvSpPr>
        <p:spPr>
          <a:xfrm>
            <a:off x="5808814" y="2003"/>
            <a:ext cx="121920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Question Answering</a:t>
            </a:r>
          </a:p>
        </p:txBody>
      </p:sp>
      <p:pic>
        <p:nvPicPr>
          <p:cNvPr id="9" name="Content Placeholder 9">
            <a:extLst>
              <a:ext uri="{FF2B5EF4-FFF2-40B4-BE49-F238E27FC236}">
                <a16:creationId xmlns:a16="http://schemas.microsoft.com/office/drawing/2014/main" id="{F6D70791-A265-E44F-712D-C3223DE28D4E}"/>
              </a:ext>
            </a:extLst>
          </p:cNvPr>
          <p:cNvPicPr>
            <a:picLocks noChangeAspect="1"/>
          </p:cNvPicPr>
          <p:nvPr/>
        </p:nvPicPr>
        <p:blipFill rotWithShape="1">
          <a:blip r:embed="rId2"/>
          <a:srcRect b="18254"/>
          <a:stretch/>
        </p:blipFill>
        <p:spPr>
          <a:xfrm>
            <a:off x="6268187" y="952501"/>
            <a:ext cx="5017713" cy="5195562"/>
          </a:xfrm>
          <a:prstGeom prst="rect">
            <a:avLst/>
          </a:prstGeom>
        </p:spPr>
      </p:pic>
      <p:pic>
        <p:nvPicPr>
          <p:cNvPr id="10" name="Content Placeholder 9">
            <a:extLst>
              <a:ext uri="{FF2B5EF4-FFF2-40B4-BE49-F238E27FC236}">
                <a16:creationId xmlns:a16="http://schemas.microsoft.com/office/drawing/2014/main" id="{B8AC5219-F938-90F5-159B-B2DA1826EE2C}"/>
              </a:ext>
            </a:extLst>
          </p:cNvPr>
          <p:cNvPicPr>
            <a:picLocks noChangeAspect="1"/>
          </p:cNvPicPr>
          <p:nvPr/>
        </p:nvPicPr>
        <p:blipFill rotWithShape="1">
          <a:blip r:embed="rId3"/>
          <a:srcRect b="24419"/>
          <a:stretch/>
        </p:blipFill>
        <p:spPr>
          <a:xfrm>
            <a:off x="362340" y="1306803"/>
            <a:ext cx="5446474" cy="4403002"/>
          </a:xfrm>
          <a:prstGeom prst="rect">
            <a:avLst/>
          </a:prstGeom>
        </p:spPr>
      </p:pic>
      <p:sp>
        <p:nvSpPr>
          <p:cNvPr id="5" name="Footer Placeholder 4">
            <a:extLst>
              <a:ext uri="{FF2B5EF4-FFF2-40B4-BE49-F238E27FC236}">
                <a16:creationId xmlns:a16="http://schemas.microsoft.com/office/drawing/2014/main" id="{D32053D8-C83D-696E-203E-6D82E5972636}"/>
              </a:ext>
            </a:extLst>
          </p:cNvPr>
          <p:cNvSpPr>
            <a:spLocks noGrp="1"/>
          </p:cNvSpPr>
          <p:nvPr>
            <p:ph type="ftr" sz="quarter" idx="11"/>
          </p:nvPr>
        </p:nvSpPr>
        <p:spPr/>
        <p:txBody>
          <a:bodyPr/>
          <a:lstStyle/>
          <a:p>
            <a:r>
              <a:rPr lang="en-IN"/>
              <a:t>KR 2024: LLMs are Human-like Annotators</a:t>
            </a:r>
            <a:endParaRPr lang="en-US" dirty="0"/>
          </a:p>
        </p:txBody>
      </p:sp>
    </p:spTree>
    <p:extLst>
      <p:ext uri="{BB962C8B-B14F-4D97-AF65-F5344CB8AC3E}">
        <p14:creationId xmlns:p14="http://schemas.microsoft.com/office/powerpoint/2010/main" val="4272165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Key Factors in Critical Reasoning</a:t>
            </a:r>
          </a:p>
        </p:txBody>
      </p:sp>
      <p:pic>
        <p:nvPicPr>
          <p:cNvPr id="3" name="Picture 2" descr="A diagram of a variety of colors&#10;&#10;Description automatically generated">
            <a:extLst>
              <a:ext uri="{FF2B5EF4-FFF2-40B4-BE49-F238E27FC236}">
                <a16:creationId xmlns:a16="http://schemas.microsoft.com/office/drawing/2014/main" id="{D3C225AF-C1B7-CF07-905D-4F4BFBD6F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47" y="751652"/>
            <a:ext cx="10262116" cy="4748143"/>
          </a:xfrm>
          <a:prstGeom prst="rect">
            <a:avLst/>
          </a:prstGeom>
        </p:spPr>
      </p:pic>
      <p:sp>
        <p:nvSpPr>
          <p:cNvPr id="4" name="Google Shape;337;p44">
            <a:extLst>
              <a:ext uri="{FF2B5EF4-FFF2-40B4-BE49-F238E27FC236}">
                <a16:creationId xmlns:a16="http://schemas.microsoft.com/office/drawing/2014/main" id="{799D5134-E08E-6065-B44F-677FF2C16613}"/>
              </a:ext>
            </a:extLst>
          </p:cNvPr>
          <p:cNvSpPr txBox="1"/>
          <p:nvPr/>
        </p:nvSpPr>
        <p:spPr>
          <a:xfrm>
            <a:off x="1130302" y="5737036"/>
            <a:ext cx="10377264"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LLMs struggle more with incorrect answers in detail-oriented tasks like algorithmic tasks compared to logic centric tasks like code generation</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Footer Placeholder 1">
            <a:extLst>
              <a:ext uri="{FF2B5EF4-FFF2-40B4-BE49-F238E27FC236}">
                <a16:creationId xmlns:a16="http://schemas.microsoft.com/office/drawing/2014/main" id="{9C82EB72-CB1B-F387-B33F-F04FBF1EA46A}"/>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20A1EA3A-377C-6AAA-EE06-FDADE2B069F2}"/>
              </a:ext>
            </a:extLst>
          </p:cNvPr>
          <p:cNvSpPr>
            <a:spLocks noGrp="1"/>
          </p:cNvSpPr>
          <p:nvPr>
            <p:ph type="sldNum" sz="quarter" idx="12"/>
          </p:nvPr>
        </p:nvSpPr>
        <p:spPr/>
        <p:txBody>
          <a:bodyPr/>
          <a:lstStyle/>
          <a:p>
            <a:fld id="{5D7A6E06-44A4-4548-A769-E2F5D758AFE3}" type="slidenum">
              <a:rPr lang="en-US" smtClean="0"/>
              <a:t>80</a:t>
            </a:fld>
            <a:endParaRPr lang="en-US"/>
          </a:p>
        </p:txBody>
      </p:sp>
    </p:spTree>
    <p:extLst>
      <p:ext uri="{BB962C8B-B14F-4D97-AF65-F5344CB8AC3E}">
        <p14:creationId xmlns:p14="http://schemas.microsoft.com/office/powerpoint/2010/main" val="60645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Average performance on </a:t>
            </a:r>
            <a:r>
              <a:rPr kumimoji="0" lang="en-US" sz="2800" b="1" i="0" u="none" strike="noStrike" kern="1200" cap="none" spc="0" normalizeH="0" baseline="0" noProof="0" dirty="0" err="1">
                <a:ln>
                  <a:noFill/>
                </a:ln>
                <a:solidFill>
                  <a:srgbClr val="0097A7"/>
                </a:solidFill>
                <a:effectLst/>
                <a:uLnTx/>
                <a:uFillTx/>
                <a:latin typeface="Helvetica Neue"/>
                <a:ea typeface="Helvetica Neue"/>
                <a:cs typeface="Helvetica Neue"/>
                <a:sym typeface="Helvetica Neue"/>
              </a:rPr>
              <a:t>CriticBench</a:t>
            </a:r>
            <a:endPar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endParaRP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1130302" y="5737036"/>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The knowledge acquired by LLMs is not entirely consistent across generation, critique, and correction tasks.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5" name="Picture 4" descr="A table with numbers and a number of numbers&#10;&#10;Description automatically generated with medium confidence">
            <a:extLst>
              <a:ext uri="{FF2B5EF4-FFF2-40B4-BE49-F238E27FC236}">
                <a16:creationId xmlns:a16="http://schemas.microsoft.com/office/drawing/2014/main" id="{9954AB25-6C1D-338F-B251-E4B1FA1F1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075" y="751652"/>
            <a:ext cx="9127578" cy="4802481"/>
          </a:xfrm>
          <a:prstGeom prst="rect">
            <a:avLst/>
          </a:prstGeom>
        </p:spPr>
      </p:pic>
      <p:sp>
        <p:nvSpPr>
          <p:cNvPr id="2" name="Footer Placeholder 1">
            <a:extLst>
              <a:ext uri="{FF2B5EF4-FFF2-40B4-BE49-F238E27FC236}">
                <a16:creationId xmlns:a16="http://schemas.microsoft.com/office/drawing/2014/main" id="{735C367E-358F-2ED5-1CA0-EEE86BC48DDC}"/>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66EF068D-AB96-0941-33A6-BE53164466A2}"/>
              </a:ext>
            </a:extLst>
          </p:cNvPr>
          <p:cNvSpPr>
            <a:spLocks noGrp="1"/>
          </p:cNvSpPr>
          <p:nvPr>
            <p:ph type="sldNum" sz="quarter" idx="12"/>
          </p:nvPr>
        </p:nvSpPr>
        <p:spPr/>
        <p:txBody>
          <a:bodyPr/>
          <a:lstStyle/>
          <a:p>
            <a:fld id="{5D7A6E06-44A4-4548-A769-E2F5D758AFE3}" type="slidenum">
              <a:rPr lang="en-US" smtClean="0"/>
              <a:t>81</a:t>
            </a:fld>
            <a:endParaRPr lang="en-US"/>
          </a:p>
        </p:txBody>
      </p:sp>
    </p:spTree>
    <p:extLst>
      <p:ext uri="{BB962C8B-B14F-4D97-AF65-F5344CB8AC3E}">
        <p14:creationId xmlns:p14="http://schemas.microsoft.com/office/powerpoint/2010/main" val="210025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Reasoning datasets: Consistency of GQC Knowledge</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1130302" y="5737036"/>
            <a:ext cx="10377264"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Analysis across different task types found that models perform better in Q and C for tasks focused on logic compared to those requiring attention to detail.</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3" name="Picture 2" descr="A graph with numbers and text&#10;&#10;Description automatically generated">
            <a:extLst>
              <a:ext uri="{FF2B5EF4-FFF2-40B4-BE49-F238E27FC236}">
                <a16:creationId xmlns:a16="http://schemas.microsoft.com/office/drawing/2014/main" id="{50552252-A1E3-A7A9-A341-D1F32EE24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66" y="751652"/>
            <a:ext cx="5362222" cy="4836748"/>
          </a:xfrm>
          <a:prstGeom prst="rect">
            <a:avLst/>
          </a:prstGeom>
        </p:spPr>
      </p:pic>
      <p:pic>
        <p:nvPicPr>
          <p:cNvPr id="8" name="Picture 7" descr="A chart with numbers and a number of letters&#10;&#10;Description automatically generated with medium confidence">
            <a:extLst>
              <a:ext uri="{FF2B5EF4-FFF2-40B4-BE49-F238E27FC236}">
                <a16:creationId xmlns:a16="http://schemas.microsoft.com/office/drawing/2014/main" id="{4638482C-85AC-05F2-3DDB-466B3C193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51653"/>
            <a:ext cx="5648411" cy="4836748"/>
          </a:xfrm>
          <a:prstGeom prst="rect">
            <a:avLst/>
          </a:prstGeom>
        </p:spPr>
      </p:pic>
      <p:sp>
        <p:nvSpPr>
          <p:cNvPr id="2" name="Footer Placeholder 1">
            <a:extLst>
              <a:ext uri="{FF2B5EF4-FFF2-40B4-BE49-F238E27FC236}">
                <a16:creationId xmlns:a16="http://schemas.microsoft.com/office/drawing/2014/main" id="{ECD74FE7-1D72-9340-9442-63669093F748}"/>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DCA7768D-4B4C-EF82-5C5A-06B9211888F0}"/>
              </a:ext>
            </a:extLst>
          </p:cNvPr>
          <p:cNvSpPr>
            <a:spLocks noGrp="1"/>
          </p:cNvSpPr>
          <p:nvPr>
            <p:ph type="sldNum" sz="quarter" idx="12"/>
          </p:nvPr>
        </p:nvSpPr>
        <p:spPr/>
        <p:txBody>
          <a:bodyPr/>
          <a:lstStyle/>
          <a:p>
            <a:fld id="{5D7A6E06-44A4-4548-A769-E2F5D758AFE3}" type="slidenum">
              <a:rPr lang="en-US" smtClean="0"/>
              <a:t>82</a:t>
            </a:fld>
            <a:endParaRPr lang="en-US"/>
          </a:p>
        </p:txBody>
      </p:sp>
    </p:spTree>
    <p:extLst>
      <p:ext uri="{BB962C8B-B14F-4D97-AF65-F5344CB8AC3E}">
        <p14:creationId xmlns:p14="http://schemas.microsoft.com/office/powerpoint/2010/main" val="29573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Human preference benchmarks with reasoning tasks</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907368" y="5530543"/>
            <a:ext cx="10377264"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How to construct a benchmark which consists of real-world multi-turn conversations?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Body)"/>
                <a:ea typeface="Arial"/>
                <a:cs typeface="Arial"/>
                <a:sym typeface="Arial"/>
              </a:rPr>
              <a:t>How to automatically evaluate the model’s responses?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Google Shape;701;p37">
            <a:extLst>
              <a:ext uri="{FF2B5EF4-FFF2-40B4-BE49-F238E27FC236}">
                <a16:creationId xmlns:a16="http://schemas.microsoft.com/office/drawing/2014/main" id="{2A6CF5FF-EA25-BC9E-A1DB-8047C71E80AE}"/>
              </a:ext>
            </a:extLst>
          </p:cNvPr>
          <p:cNvSpPr txBox="1"/>
          <p:nvPr/>
        </p:nvSpPr>
        <p:spPr>
          <a:xfrm>
            <a:off x="345766" y="1033874"/>
            <a:ext cx="10882488" cy="4214447"/>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Why human preference benchmarks?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Existing NLP benchmarks fail to accurately evaluate LLM chat assistants</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Knowledge benchmark (e.g., MMLU)</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Not open-ended</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Instruction benchmark (e.g., Super-Natural Instructions)</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Only one turn</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Human annotation efforts</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Conversational benchmark (e.g., </a:t>
            </a:r>
            <a:r>
              <a:rPr kumimoji="0" lang="en-US" sz="1600" b="0" i="0" u="none" strike="noStrike" kern="1200" cap="none" spc="0" normalizeH="0" baseline="0" noProof="0" dirty="0" err="1">
                <a:ln>
                  <a:noFill/>
                </a:ln>
                <a:solidFill>
                  <a:prstClr val="black"/>
                </a:solidFill>
                <a:effectLst/>
                <a:uLnTx/>
                <a:uFillTx/>
                <a:latin typeface="Montserrat"/>
                <a:ea typeface="Montserrat"/>
                <a:cs typeface="Montserrat"/>
                <a:sym typeface="Montserrat"/>
              </a:rPr>
              <a:t>CoQA</a:t>
            </a: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a:t>
            </a:r>
          </a:p>
          <a:p>
            <a:pPr marL="1066785" marR="0" lvl="1"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Too easy for state-of-the-art LLMs</a:t>
            </a:r>
          </a:p>
        </p:txBody>
      </p:sp>
      <p:sp>
        <p:nvSpPr>
          <p:cNvPr id="3" name="Footer Placeholder 2">
            <a:extLst>
              <a:ext uri="{FF2B5EF4-FFF2-40B4-BE49-F238E27FC236}">
                <a16:creationId xmlns:a16="http://schemas.microsoft.com/office/drawing/2014/main" id="{E5DC3AD6-C1EA-3346-DF9B-3943A4BDF6B1}"/>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8746ED43-745C-4E4E-92AB-EBA5E1F015D4}"/>
              </a:ext>
            </a:extLst>
          </p:cNvPr>
          <p:cNvSpPr>
            <a:spLocks noGrp="1"/>
          </p:cNvSpPr>
          <p:nvPr>
            <p:ph type="sldNum" sz="quarter" idx="12"/>
          </p:nvPr>
        </p:nvSpPr>
        <p:spPr/>
        <p:txBody>
          <a:bodyPr/>
          <a:lstStyle/>
          <a:p>
            <a:fld id="{5D7A6E06-44A4-4548-A769-E2F5D758AFE3}" type="slidenum">
              <a:rPr lang="en-US" smtClean="0"/>
              <a:t>83</a:t>
            </a:fld>
            <a:endParaRPr lang="en-US"/>
          </a:p>
        </p:txBody>
      </p:sp>
    </p:spTree>
    <p:extLst>
      <p:ext uri="{BB962C8B-B14F-4D97-AF65-F5344CB8AC3E}">
        <p14:creationId xmlns:p14="http://schemas.microsoft.com/office/powerpoint/2010/main" val="225297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Human preference benchmarks: LLMs as judges</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907368" y="5530543"/>
            <a:ext cx="10377264"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LLM judges provide not only scores but also explanations, offering interpretable outputs and valuable insights.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2" name="Google Shape;701;p37">
            <a:extLst>
              <a:ext uri="{FF2B5EF4-FFF2-40B4-BE49-F238E27FC236}">
                <a16:creationId xmlns:a16="http://schemas.microsoft.com/office/drawing/2014/main" id="{2A6CF5FF-EA25-BC9E-A1DB-8047C71E80AE}"/>
              </a:ext>
            </a:extLst>
          </p:cNvPr>
          <p:cNvSpPr txBox="1"/>
          <p:nvPr/>
        </p:nvSpPr>
        <p:spPr>
          <a:xfrm>
            <a:off x="345766" y="1033874"/>
            <a:ext cx="10882488" cy="2414980"/>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F</a:t>
            </a: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o</a:t>
            </a:r>
            <a:r>
              <a:rPr kumimoji="0" lang="en"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ur popular benchmarks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MT-Bench</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Chatbot Arena</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MT-Bench-101</a:t>
            </a: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err="1">
                <a:ln>
                  <a:noFill/>
                </a:ln>
                <a:solidFill>
                  <a:prstClr val="black"/>
                </a:solidFill>
                <a:effectLst/>
                <a:uLnTx/>
                <a:uFillTx/>
                <a:latin typeface="Montserrat"/>
                <a:ea typeface="Montserrat"/>
                <a:cs typeface="Montserrat"/>
                <a:sym typeface="Montserrat"/>
              </a:rPr>
              <a:t>HumanEval</a:t>
            </a:r>
            <a:endPar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pic>
        <p:nvPicPr>
          <p:cNvPr id="5" name="Picture 4" descr="A white paper with black text&#10;&#10;Description automatically generated">
            <a:extLst>
              <a:ext uri="{FF2B5EF4-FFF2-40B4-BE49-F238E27FC236}">
                <a16:creationId xmlns:a16="http://schemas.microsoft.com/office/drawing/2014/main" id="{0CE4EB53-8F79-3B62-1B3C-9259B5E30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511" y="1096482"/>
            <a:ext cx="7233280" cy="1906393"/>
          </a:xfrm>
          <a:prstGeom prst="rect">
            <a:avLst/>
          </a:prstGeom>
        </p:spPr>
      </p:pic>
      <p:pic>
        <p:nvPicPr>
          <p:cNvPr id="8" name="Picture 7" descr="A close-up of a diagram&#10;&#10;Description automatically generated">
            <a:extLst>
              <a:ext uri="{FF2B5EF4-FFF2-40B4-BE49-F238E27FC236}">
                <a16:creationId xmlns:a16="http://schemas.microsoft.com/office/drawing/2014/main" id="{5BDCCC46-7AD6-5035-CB7B-2109BDC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511" y="3161208"/>
            <a:ext cx="7233281" cy="1906393"/>
          </a:xfrm>
          <a:prstGeom prst="rect">
            <a:avLst/>
          </a:prstGeom>
        </p:spPr>
      </p:pic>
      <p:sp>
        <p:nvSpPr>
          <p:cNvPr id="3" name="Footer Placeholder 2">
            <a:extLst>
              <a:ext uri="{FF2B5EF4-FFF2-40B4-BE49-F238E27FC236}">
                <a16:creationId xmlns:a16="http://schemas.microsoft.com/office/drawing/2014/main" id="{5A1A13BF-38F0-4669-3A45-5A4C8CD59169}"/>
              </a:ext>
            </a:extLst>
          </p:cNvPr>
          <p:cNvSpPr>
            <a:spLocks noGrp="1"/>
          </p:cNvSpPr>
          <p:nvPr>
            <p:ph type="ftr" sz="quarter" idx="11"/>
          </p:nvPr>
        </p:nvSpPr>
        <p:spPr/>
        <p:txBody>
          <a:bodyPr/>
          <a:lstStyle/>
          <a:p>
            <a:r>
              <a:rPr lang="en-IN"/>
              <a:t>KR 2024: LLMs are Human-like Annotators</a:t>
            </a:r>
            <a:endParaRPr lang="en-US"/>
          </a:p>
        </p:txBody>
      </p:sp>
      <p:sp>
        <p:nvSpPr>
          <p:cNvPr id="6" name="Slide Number Placeholder 5">
            <a:extLst>
              <a:ext uri="{FF2B5EF4-FFF2-40B4-BE49-F238E27FC236}">
                <a16:creationId xmlns:a16="http://schemas.microsoft.com/office/drawing/2014/main" id="{519AD85F-04AB-BA99-11F9-D85B10678A79}"/>
              </a:ext>
            </a:extLst>
          </p:cNvPr>
          <p:cNvSpPr>
            <a:spLocks noGrp="1"/>
          </p:cNvSpPr>
          <p:nvPr>
            <p:ph type="sldNum" sz="quarter" idx="12"/>
          </p:nvPr>
        </p:nvSpPr>
        <p:spPr/>
        <p:txBody>
          <a:bodyPr/>
          <a:lstStyle/>
          <a:p>
            <a:fld id="{5D7A6E06-44A4-4548-A769-E2F5D758AFE3}" type="slidenum">
              <a:rPr lang="en-US" smtClean="0"/>
              <a:t>84</a:t>
            </a:fld>
            <a:endParaRPr lang="en-US"/>
          </a:p>
        </p:txBody>
      </p:sp>
    </p:spTree>
    <p:extLst>
      <p:ext uri="{BB962C8B-B14F-4D97-AF65-F5344CB8AC3E}">
        <p14:creationId xmlns:p14="http://schemas.microsoft.com/office/powerpoint/2010/main" val="489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6;g22857952a9e_0_169">
            <a:extLst>
              <a:ext uri="{FF2B5EF4-FFF2-40B4-BE49-F238E27FC236}">
                <a16:creationId xmlns:a16="http://schemas.microsoft.com/office/drawing/2014/main" id="{4FDAE902-AA8F-6BAE-92DF-B6867D3B0A4D}"/>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LLM-as-a-judge</a:t>
            </a:r>
          </a:p>
        </p:txBody>
      </p:sp>
      <p:sp>
        <p:nvSpPr>
          <p:cNvPr id="11" name="Google Shape;337;p44">
            <a:extLst>
              <a:ext uri="{FF2B5EF4-FFF2-40B4-BE49-F238E27FC236}">
                <a16:creationId xmlns:a16="http://schemas.microsoft.com/office/drawing/2014/main" id="{698BD5D3-6502-8880-6C03-E9C22D5897BC}"/>
              </a:ext>
            </a:extLst>
          </p:cNvPr>
          <p:cNvSpPr txBox="1"/>
          <p:nvPr/>
        </p:nvSpPr>
        <p:spPr>
          <a:xfrm>
            <a:off x="907368" y="5530543"/>
            <a:ext cx="10377264"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agreement between GPT-4 judges and humans reaches over 80%, the same level agreement among humans.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4" name="Picture 3" descr="A screenshot of a questionnaire&#10;&#10;Description automatically generated">
            <a:extLst>
              <a:ext uri="{FF2B5EF4-FFF2-40B4-BE49-F238E27FC236}">
                <a16:creationId xmlns:a16="http://schemas.microsoft.com/office/drawing/2014/main" id="{8E8A03CD-8284-7EF5-1686-26B56D94F909}"/>
              </a:ext>
            </a:extLst>
          </p:cNvPr>
          <p:cNvPicPr>
            <a:picLocks noChangeAspect="1"/>
          </p:cNvPicPr>
          <p:nvPr/>
        </p:nvPicPr>
        <p:blipFill>
          <a:blip r:embed="rId2">
            <a:extLst>
              <a:ext uri="{28A0092B-C50C-407E-A947-70E740481C1C}">
                <a14:useLocalDpi xmlns:a14="http://schemas.microsoft.com/office/drawing/2010/main" val="0"/>
              </a:ext>
            </a:extLst>
          </a:blip>
          <a:srcRect r="65192"/>
          <a:stretch/>
        </p:blipFill>
        <p:spPr>
          <a:xfrm>
            <a:off x="573979" y="923435"/>
            <a:ext cx="3670644" cy="4435324"/>
          </a:xfrm>
          <a:prstGeom prst="rect">
            <a:avLst/>
          </a:prstGeom>
        </p:spPr>
      </p:pic>
      <p:pic>
        <p:nvPicPr>
          <p:cNvPr id="5" name="Picture 4" descr="A screenshot of a questionnaire&#10;&#10;Description automatically generated">
            <a:extLst>
              <a:ext uri="{FF2B5EF4-FFF2-40B4-BE49-F238E27FC236}">
                <a16:creationId xmlns:a16="http://schemas.microsoft.com/office/drawing/2014/main" id="{937AA7BB-47AD-5965-A1AB-66BC8DE9FE3B}"/>
              </a:ext>
            </a:extLst>
          </p:cNvPr>
          <p:cNvPicPr>
            <a:picLocks noChangeAspect="1"/>
          </p:cNvPicPr>
          <p:nvPr/>
        </p:nvPicPr>
        <p:blipFill>
          <a:blip r:embed="rId2">
            <a:extLst>
              <a:ext uri="{28A0092B-C50C-407E-A947-70E740481C1C}">
                <a14:useLocalDpi xmlns:a14="http://schemas.microsoft.com/office/drawing/2010/main" val="0"/>
              </a:ext>
            </a:extLst>
          </a:blip>
          <a:srcRect l="34808" b="46499"/>
          <a:stretch/>
        </p:blipFill>
        <p:spPr>
          <a:xfrm>
            <a:off x="4244623" y="923435"/>
            <a:ext cx="6874932" cy="2372921"/>
          </a:xfrm>
          <a:prstGeom prst="rect">
            <a:avLst/>
          </a:prstGeom>
        </p:spPr>
      </p:pic>
      <p:pic>
        <p:nvPicPr>
          <p:cNvPr id="6" name="Picture 5" descr="A screenshot of a questionnaire&#10;&#10;Description automatically generated">
            <a:extLst>
              <a:ext uri="{FF2B5EF4-FFF2-40B4-BE49-F238E27FC236}">
                <a16:creationId xmlns:a16="http://schemas.microsoft.com/office/drawing/2014/main" id="{F3F3A664-A67F-CD42-0FE0-0495E1A3CC44}"/>
              </a:ext>
            </a:extLst>
          </p:cNvPr>
          <p:cNvPicPr>
            <a:picLocks noChangeAspect="1"/>
          </p:cNvPicPr>
          <p:nvPr/>
        </p:nvPicPr>
        <p:blipFill>
          <a:blip r:embed="rId2">
            <a:extLst>
              <a:ext uri="{28A0092B-C50C-407E-A947-70E740481C1C}">
                <a14:useLocalDpi xmlns:a14="http://schemas.microsoft.com/office/drawing/2010/main" val="0"/>
              </a:ext>
            </a:extLst>
          </a:blip>
          <a:srcRect l="68849" t="53500"/>
          <a:stretch/>
        </p:blipFill>
        <p:spPr>
          <a:xfrm>
            <a:off x="7834489" y="3296355"/>
            <a:ext cx="3285066" cy="2062403"/>
          </a:xfrm>
          <a:prstGeom prst="rect">
            <a:avLst/>
          </a:prstGeom>
        </p:spPr>
      </p:pic>
      <p:sp>
        <p:nvSpPr>
          <p:cNvPr id="3" name="Footer Placeholder 2">
            <a:extLst>
              <a:ext uri="{FF2B5EF4-FFF2-40B4-BE49-F238E27FC236}">
                <a16:creationId xmlns:a16="http://schemas.microsoft.com/office/drawing/2014/main" id="{688A90D8-4448-3890-67E2-8D8DA2C5660C}"/>
              </a:ext>
            </a:extLst>
          </p:cNvPr>
          <p:cNvSpPr>
            <a:spLocks noGrp="1"/>
          </p:cNvSpPr>
          <p:nvPr>
            <p:ph type="ftr" sz="quarter" idx="11"/>
          </p:nvPr>
        </p:nvSpPr>
        <p:spPr/>
        <p:txBody>
          <a:bodyPr/>
          <a:lstStyle/>
          <a:p>
            <a:r>
              <a:rPr lang="en-IN"/>
              <a:t>KR 2024: LLMs are Human-like Annotators</a:t>
            </a:r>
            <a:endParaRPr lang="en-US"/>
          </a:p>
        </p:txBody>
      </p:sp>
      <p:sp>
        <p:nvSpPr>
          <p:cNvPr id="7" name="Slide Number Placeholder 6">
            <a:extLst>
              <a:ext uri="{FF2B5EF4-FFF2-40B4-BE49-F238E27FC236}">
                <a16:creationId xmlns:a16="http://schemas.microsoft.com/office/drawing/2014/main" id="{97014C24-DDB6-4D9B-DBBA-04BD3DFB1D8C}"/>
              </a:ext>
            </a:extLst>
          </p:cNvPr>
          <p:cNvSpPr>
            <a:spLocks noGrp="1"/>
          </p:cNvSpPr>
          <p:nvPr>
            <p:ph type="sldNum" sz="quarter" idx="12"/>
          </p:nvPr>
        </p:nvSpPr>
        <p:spPr/>
        <p:txBody>
          <a:bodyPr/>
          <a:lstStyle/>
          <a:p>
            <a:fld id="{5D7A6E06-44A4-4548-A769-E2F5D758AFE3}" type="slidenum">
              <a:rPr lang="en-US" smtClean="0"/>
              <a:t>85</a:t>
            </a:fld>
            <a:endParaRPr lang="en-US"/>
          </a:p>
        </p:txBody>
      </p:sp>
    </p:spTree>
    <p:extLst>
      <p:ext uri="{BB962C8B-B14F-4D97-AF65-F5344CB8AC3E}">
        <p14:creationId xmlns:p14="http://schemas.microsoft.com/office/powerpoint/2010/main" val="198964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6;g22857952a9e_0_169">
            <a:extLst>
              <a:ext uri="{FF2B5EF4-FFF2-40B4-BE49-F238E27FC236}">
                <a16:creationId xmlns:a16="http://schemas.microsoft.com/office/drawing/2014/main" id="{4FDAE902-AA8F-6BAE-92DF-B6867D3B0A4D}"/>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Limitations of LLM-as-a-judge</a:t>
            </a:r>
          </a:p>
        </p:txBody>
      </p:sp>
      <p:sp>
        <p:nvSpPr>
          <p:cNvPr id="7" name="Google Shape;701;p37">
            <a:extLst>
              <a:ext uri="{FF2B5EF4-FFF2-40B4-BE49-F238E27FC236}">
                <a16:creationId xmlns:a16="http://schemas.microsoft.com/office/drawing/2014/main" id="{B32CB3FB-3308-2A28-B469-1C6ED092F323}"/>
              </a:ext>
            </a:extLst>
          </p:cNvPr>
          <p:cNvSpPr txBox="1"/>
          <p:nvPr/>
        </p:nvSpPr>
        <p:spPr>
          <a:xfrm>
            <a:off x="345766" y="1033874"/>
            <a:ext cx="10882488" cy="106537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Position bias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LLM favor the answers in the first position</a:t>
            </a:r>
          </a:p>
        </p:txBody>
      </p:sp>
      <p:sp>
        <p:nvSpPr>
          <p:cNvPr id="8" name="Google Shape;701;p37">
            <a:extLst>
              <a:ext uri="{FF2B5EF4-FFF2-40B4-BE49-F238E27FC236}">
                <a16:creationId xmlns:a16="http://schemas.microsoft.com/office/drawing/2014/main" id="{DB93F429-FDDB-B1E2-8486-409C00B559E3}"/>
              </a:ext>
            </a:extLst>
          </p:cNvPr>
          <p:cNvSpPr txBox="1"/>
          <p:nvPr/>
        </p:nvSpPr>
        <p:spPr>
          <a:xfrm>
            <a:off x="5787010" y="1976496"/>
            <a:ext cx="6292101" cy="106537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Verbosity bias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LLM favor long answers</a:t>
            </a:r>
          </a:p>
        </p:txBody>
      </p:sp>
      <p:sp>
        <p:nvSpPr>
          <p:cNvPr id="9" name="Google Shape;701;p37">
            <a:extLst>
              <a:ext uri="{FF2B5EF4-FFF2-40B4-BE49-F238E27FC236}">
                <a16:creationId xmlns:a16="http://schemas.microsoft.com/office/drawing/2014/main" id="{E932138A-BBE6-4270-0E17-E2C3193F5E1D}"/>
              </a:ext>
            </a:extLst>
          </p:cNvPr>
          <p:cNvSpPr txBox="1"/>
          <p:nvPr/>
        </p:nvSpPr>
        <p:spPr>
          <a:xfrm>
            <a:off x="345766" y="3063972"/>
            <a:ext cx="6292101"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Self-appreciation bias</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LLM favor its own answers of answers similar to its own answer</a:t>
            </a:r>
          </a:p>
        </p:txBody>
      </p:sp>
      <p:sp>
        <p:nvSpPr>
          <p:cNvPr id="10" name="Google Shape;701;p37">
            <a:extLst>
              <a:ext uri="{FF2B5EF4-FFF2-40B4-BE49-F238E27FC236}">
                <a16:creationId xmlns:a16="http://schemas.microsoft.com/office/drawing/2014/main" id="{2B596417-FB77-4A95-AF56-B62C2AA9CB16}"/>
              </a:ext>
            </a:extLst>
          </p:cNvPr>
          <p:cNvSpPr txBox="1"/>
          <p:nvPr/>
        </p:nvSpPr>
        <p:spPr>
          <a:xfrm>
            <a:off x="5787010" y="4028691"/>
            <a:ext cx="6292101"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ontserrat"/>
                <a:ea typeface="Montserrat"/>
                <a:cs typeface="Montserrat"/>
                <a:sym typeface="Montserrat"/>
              </a:rPr>
              <a:t>Limited reasoning ability</a:t>
            </a:r>
            <a:endParaRPr kumimoji="0" sz="24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LLMs fail to judge hard math/reasoning/code questions</a:t>
            </a:r>
          </a:p>
        </p:txBody>
      </p:sp>
      <p:sp>
        <p:nvSpPr>
          <p:cNvPr id="11" name="Google Shape;337;p44">
            <a:extLst>
              <a:ext uri="{FF2B5EF4-FFF2-40B4-BE49-F238E27FC236}">
                <a16:creationId xmlns:a16="http://schemas.microsoft.com/office/drawing/2014/main" id="{698BD5D3-6502-8880-6C03-E9C22D5897BC}"/>
              </a:ext>
            </a:extLst>
          </p:cNvPr>
          <p:cNvSpPr txBox="1"/>
          <p:nvPr/>
        </p:nvSpPr>
        <p:spPr>
          <a:xfrm>
            <a:off x="907368" y="5530543"/>
            <a:ext cx="10377264" cy="1077178"/>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It's crucial to acknowledge the limitations of LLM-as-a-judge, such as its inability to detect hallucinations and penalize LLM generated answers accordingly, and potential errors when grading math/reasoning questions.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sp>
        <p:nvSpPr>
          <p:cNvPr id="3" name="Footer Placeholder 2">
            <a:extLst>
              <a:ext uri="{FF2B5EF4-FFF2-40B4-BE49-F238E27FC236}">
                <a16:creationId xmlns:a16="http://schemas.microsoft.com/office/drawing/2014/main" id="{10412A8B-D5AE-5059-9573-7192FEE6504E}"/>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7427C208-65C1-72BD-02BE-CF0838116A96}"/>
              </a:ext>
            </a:extLst>
          </p:cNvPr>
          <p:cNvSpPr>
            <a:spLocks noGrp="1"/>
          </p:cNvSpPr>
          <p:nvPr>
            <p:ph type="sldNum" sz="quarter" idx="12"/>
          </p:nvPr>
        </p:nvSpPr>
        <p:spPr/>
        <p:txBody>
          <a:bodyPr/>
          <a:lstStyle/>
          <a:p>
            <a:fld id="{5D7A6E06-44A4-4548-A769-E2F5D758AFE3}" type="slidenum">
              <a:rPr lang="en-US" smtClean="0"/>
              <a:t>86</a:t>
            </a:fld>
            <a:endParaRPr lang="en-US"/>
          </a:p>
        </p:txBody>
      </p:sp>
    </p:spTree>
    <p:extLst>
      <p:ext uri="{BB962C8B-B14F-4D97-AF65-F5344CB8AC3E}">
        <p14:creationId xmlns:p14="http://schemas.microsoft.com/office/powerpoint/2010/main" val="221473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Human preference benchmarks: MT-Bench-101</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907368" y="5737036"/>
            <a:ext cx="10377264"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The agreement between GPT-4 and human expert evaluations reached 87%, utilizing our designed evaluation approach.</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6" name="Picture 5" descr="A screenshot of a computer&#10;&#10;Description automatically generated">
            <a:extLst>
              <a:ext uri="{FF2B5EF4-FFF2-40B4-BE49-F238E27FC236}">
                <a16:creationId xmlns:a16="http://schemas.microsoft.com/office/drawing/2014/main" id="{CF5C5CF5-FF56-84D8-B27F-436DA02BF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061" y="751652"/>
            <a:ext cx="7165209" cy="4703940"/>
          </a:xfrm>
          <a:prstGeom prst="rect">
            <a:avLst/>
          </a:prstGeom>
        </p:spPr>
      </p:pic>
      <p:sp>
        <p:nvSpPr>
          <p:cNvPr id="2" name="Footer Placeholder 1">
            <a:extLst>
              <a:ext uri="{FF2B5EF4-FFF2-40B4-BE49-F238E27FC236}">
                <a16:creationId xmlns:a16="http://schemas.microsoft.com/office/drawing/2014/main" id="{B29143CB-5DA7-569A-E9F0-CA55E0D3497F}"/>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8B830D60-FA83-20D2-40AB-300F7E7B19A3}"/>
              </a:ext>
            </a:extLst>
          </p:cNvPr>
          <p:cNvSpPr>
            <a:spLocks noGrp="1"/>
          </p:cNvSpPr>
          <p:nvPr>
            <p:ph type="sldNum" sz="quarter" idx="12"/>
          </p:nvPr>
        </p:nvSpPr>
        <p:spPr/>
        <p:txBody>
          <a:bodyPr/>
          <a:lstStyle/>
          <a:p>
            <a:fld id="{5D7A6E06-44A4-4548-A769-E2F5D758AFE3}" type="slidenum">
              <a:rPr lang="en-US" smtClean="0"/>
              <a:t>87</a:t>
            </a:fld>
            <a:endParaRPr lang="en-US"/>
          </a:p>
        </p:txBody>
      </p:sp>
    </p:spTree>
    <p:extLst>
      <p:ext uri="{BB962C8B-B14F-4D97-AF65-F5344CB8AC3E}">
        <p14:creationId xmlns:p14="http://schemas.microsoft.com/office/powerpoint/2010/main" val="41310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MT-Bench-101: Hierarchical Ability Taxonomy</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4297550" y="5737036"/>
            <a:ext cx="7587497" cy="738623"/>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Utilized GPT-4 to construct data and it is the most powerful model for multi-turn dialogues.</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3" name="Picture 2" descr="A diagram of different types of words&#10;&#10;Description automatically generated with medium confidence">
            <a:extLst>
              <a:ext uri="{FF2B5EF4-FFF2-40B4-BE49-F238E27FC236}">
                <a16:creationId xmlns:a16="http://schemas.microsoft.com/office/drawing/2014/main" id="{93E53D9B-F968-455D-AB39-97260B4F9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1652"/>
            <a:ext cx="4271390" cy="4283559"/>
          </a:xfrm>
          <a:prstGeom prst="rect">
            <a:avLst/>
          </a:prstGeom>
        </p:spPr>
      </p:pic>
      <p:pic>
        <p:nvPicPr>
          <p:cNvPr id="8" name="Picture 7">
            <a:extLst>
              <a:ext uri="{FF2B5EF4-FFF2-40B4-BE49-F238E27FC236}">
                <a16:creationId xmlns:a16="http://schemas.microsoft.com/office/drawing/2014/main" id="{56B7DCE6-996A-F85B-8F27-5444F4669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503" y="1367287"/>
            <a:ext cx="7587497" cy="3052289"/>
          </a:xfrm>
          <a:prstGeom prst="rect">
            <a:avLst/>
          </a:prstGeom>
        </p:spPr>
      </p:pic>
      <p:sp>
        <p:nvSpPr>
          <p:cNvPr id="9" name="TextBox 8">
            <a:extLst>
              <a:ext uri="{FF2B5EF4-FFF2-40B4-BE49-F238E27FC236}">
                <a16:creationId xmlns:a16="http://schemas.microsoft.com/office/drawing/2014/main" id="{49FFF711-D852-8972-2304-B13CE5D26E2D}"/>
              </a:ext>
            </a:extLst>
          </p:cNvPr>
          <p:cNvSpPr txBox="1"/>
          <p:nvPr/>
        </p:nvSpPr>
        <p:spPr>
          <a:xfrm>
            <a:off x="7602384" y="4419576"/>
            <a:ext cx="159173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13 tasks</a:t>
            </a:r>
          </a:p>
        </p:txBody>
      </p:sp>
      <p:sp>
        <p:nvSpPr>
          <p:cNvPr id="10" name="TextBox 9">
            <a:extLst>
              <a:ext uri="{FF2B5EF4-FFF2-40B4-BE49-F238E27FC236}">
                <a16:creationId xmlns:a16="http://schemas.microsoft.com/office/drawing/2014/main" id="{D4BB0E26-A6DF-EE7D-4ED6-11F836363028}"/>
              </a:ext>
            </a:extLst>
          </p:cNvPr>
          <p:cNvSpPr txBox="1"/>
          <p:nvPr/>
        </p:nvSpPr>
        <p:spPr>
          <a:xfrm>
            <a:off x="892142" y="5035211"/>
            <a:ext cx="2487105"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3-level abilities</a:t>
            </a:r>
          </a:p>
        </p:txBody>
      </p:sp>
      <p:sp>
        <p:nvSpPr>
          <p:cNvPr id="2" name="Footer Placeholder 1">
            <a:extLst>
              <a:ext uri="{FF2B5EF4-FFF2-40B4-BE49-F238E27FC236}">
                <a16:creationId xmlns:a16="http://schemas.microsoft.com/office/drawing/2014/main" id="{AC19DC71-A19F-2854-CC31-8361D1927039}"/>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0CF286F3-CD02-043A-BACF-EFDC8337FE90}"/>
              </a:ext>
            </a:extLst>
          </p:cNvPr>
          <p:cNvSpPr>
            <a:spLocks noGrp="1"/>
          </p:cNvSpPr>
          <p:nvPr>
            <p:ph type="sldNum" sz="quarter" idx="12"/>
          </p:nvPr>
        </p:nvSpPr>
        <p:spPr/>
        <p:txBody>
          <a:bodyPr/>
          <a:lstStyle/>
          <a:p>
            <a:fld id="{5D7A6E06-44A4-4548-A769-E2F5D758AFE3}" type="slidenum">
              <a:rPr lang="en-US" smtClean="0"/>
              <a:t>88</a:t>
            </a:fld>
            <a:endParaRPr lang="en-US"/>
          </a:p>
        </p:txBody>
      </p:sp>
    </p:spTree>
    <p:extLst>
      <p:ext uri="{BB962C8B-B14F-4D97-AF65-F5344CB8AC3E}">
        <p14:creationId xmlns:p14="http://schemas.microsoft.com/office/powerpoint/2010/main" val="78162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345766" y="43765"/>
            <a:ext cx="11161800" cy="707887"/>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MT-Bench-101: Model’s performance</a:t>
            </a:r>
          </a:p>
        </p:txBody>
      </p:sp>
      <p:sp>
        <p:nvSpPr>
          <p:cNvPr id="4" name="Google Shape;337;p44">
            <a:extLst>
              <a:ext uri="{FF2B5EF4-FFF2-40B4-BE49-F238E27FC236}">
                <a16:creationId xmlns:a16="http://schemas.microsoft.com/office/drawing/2014/main" id="{799D5134-E08E-6065-B44F-677FF2C16613}"/>
              </a:ext>
            </a:extLst>
          </p:cNvPr>
          <p:cNvSpPr txBox="1"/>
          <p:nvPr/>
        </p:nvSpPr>
        <p:spPr>
          <a:xfrm>
            <a:off x="485422" y="5540116"/>
            <a:ext cx="11413067" cy="1231066"/>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Closed-source models consistently exhibit superior performance compared to open-source counterparts across all evaluated tasks.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Content confusion and format rephrasing are relatively less difficult, while the mathematical reasoning task is the most challenging</a:t>
            </a:r>
            <a:endParaRPr kumimoji="0" lang="en-US" sz="1500" b="0" i="0" u="none" strike="noStrike" kern="1200" cap="none" spc="0" normalizeH="0" baseline="0" noProof="0" dirty="0">
              <a:ln>
                <a:noFill/>
              </a:ln>
              <a:solidFill>
                <a:prstClr val="black"/>
              </a:solidFill>
              <a:effectLst/>
              <a:uLnTx/>
              <a:uFillTx/>
              <a:latin typeface="Aptos (Body)"/>
              <a:ea typeface="Arial"/>
              <a:cs typeface="Arial"/>
              <a:sym typeface="Arial"/>
            </a:endParaRPr>
          </a:p>
        </p:txBody>
      </p:sp>
      <p:pic>
        <p:nvPicPr>
          <p:cNvPr id="5" name="Picture 4" descr="A table of numbers and letters&#10;&#10;Description automatically generated">
            <a:extLst>
              <a:ext uri="{FF2B5EF4-FFF2-40B4-BE49-F238E27FC236}">
                <a16:creationId xmlns:a16="http://schemas.microsoft.com/office/drawing/2014/main" id="{6E849FD7-A80B-A664-2B21-23840F85C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911" y="650052"/>
            <a:ext cx="8123463" cy="4899310"/>
          </a:xfrm>
          <a:prstGeom prst="rect">
            <a:avLst/>
          </a:prstGeom>
        </p:spPr>
      </p:pic>
      <p:sp>
        <p:nvSpPr>
          <p:cNvPr id="2" name="Footer Placeholder 1">
            <a:extLst>
              <a:ext uri="{FF2B5EF4-FFF2-40B4-BE49-F238E27FC236}">
                <a16:creationId xmlns:a16="http://schemas.microsoft.com/office/drawing/2014/main" id="{C88B23EC-2AE1-3BBB-4241-4C6FE079D0B6}"/>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6BAFFBBD-F6C6-2077-DEF9-2CE3EBB070E0}"/>
              </a:ext>
            </a:extLst>
          </p:cNvPr>
          <p:cNvSpPr>
            <a:spLocks noGrp="1"/>
          </p:cNvSpPr>
          <p:nvPr>
            <p:ph type="sldNum" sz="quarter" idx="12"/>
          </p:nvPr>
        </p:nvSpPr>
        <p:spPr/>
        <p:txBody>
          <a:bodyPr/>
          <a:lstStyle/>
          <a:p>
            <a:fld id="{5D7A6E06-44A4-4548-A769-E2F5D758AFE3}" type="slidenum">
              <a:rPr lang="en-US" smtClean="0"/>
              <a:t>89</a:t>
            </a:fld>
            <a:endParaRPr lang="en-US"/>
          </a:p>
        </p:txBody>
      </p:sp>
    </p:spTree>
    <p:extLst>
      <p:ext uri="{BB962C8B-B14F-4D97-AF65-F5344CB8AC3E}">
        <p14:creationId xmlns:p14="http://schemas.microsoft.com/office/powerpoint/2010/main" val="274793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B3D2-890A-63A7-8421-9369F2D51F6F}"/>
              </a:ext>
            </a:extLst>
          </p:cNvPr>
          <p:cNvSpPr>
            <a:spLocks noGrp="1"/>
          </p:cNvSpPr>
          <p:nvPr>
            <p:ph type="title"/>
          </p:nvPr>
        </p:nvSpPr>
        <p:spPr/>
        <p:txBody>
          <a:bodyPr/>
          <a:lstStyle/>
          <a:p>
            <a:r>
              <a:rPr lang="en-IN"/>
              <a:t>Machine Translation</a:t>
            </a:r>
          </a:p>
        </p:txBody>
      </p:sp>
      <p:pic>
        <p:nvPicPr>
          <p:cNvPr id="8" name="Content Placeholder 7">
            <a:extLst>
              <a:ext uri="{FF2B5EF4-FFF2-40B4-BE49-F238E27FC236}">
                <a16:creationId xmlns:a16="http://schemas.microsoft.com/office/drawing/2014/main" id="{29638AA3-0D89-4BDD-AD8F-1B0989D95C47}"/>
              </a:ext>
            </a:extLst>
          </p:cNvPr>
          <p:cNvPicPr>
            <a:picLocks noGrp="1" noChangeAspect="1"/>
          </p:cNvPicPr>
          <p:nvPr>
            <p:ph idx="1"/>
          </p:nvPr>
        </p:nvPicPr>
        <p:blipFill>
          <a:blip r:embed="rId2"/>
          <a:stretch>
            <a:fillRect/>
          </a:stretch>
        </p:blipFill>
        <p:spPr>
          <a:xfrm>
            <a:off x="147638" y="1240119"/>
            <a:ext cx="4924461" cy="4610134"/>
          </a:xfrm>
        </p:spPr>
      </p:pic>
      <p:sp>
        <p:nvSpPr>
          <p:cNvPr id="4" name="Content Placeholder 3">
            <a:extLst>
              <a:ext uri="{FF2B5EF4-FFF2-40B4-BE49-F238E27FC236}">
                <a16:creationId xmlns:a16="http://schemas.microsoft.com/office/drawing/2014/main" id="{09DC4FB7-EDE7-DDBF-C1BD-633331400229}"/>
              </a:ext>
            </a:extLst>
          </p:cNvPr>
          <p:cNvSpPr>
            <a:spLocks noGrp="1"/>
          </p:cNvSpPr>
          <p:nvPr>
            <p:ph idx="13"/>
          </p:nvPr>
        </p:nvSpPr>
        <p:spPr/>
        <p:txBody>
          <a:bodyPr>
            <a:normAutofit fontScale="40000" lnSpcReduction="20000"/>
          </a:bodyPr>
          <a:lstStyle/>
          <a:p>
            <a:endParaRPr lang="en-IN"/>
          </a:p>
        </p:txBody>
      </p:sp>
      <p:sp>
        <p:nvSpPr>
          <p:cNvPr id="7" name="Slide Number Placeholder 6">
            <a:extLst>
              <a:ext uri="{FF2B5EF4-FFF2-40B4-BE49-F238E27FC236}">
                <a16:creationId xmlns:a16="http://schemas.microsoft.com/office/drawing/2014/main" id="{55E46510-806C-59A8-385D-523B9F7F8BC3}"/>
              </a:ext>
            </a:extLst>
          </p:cNvPr>
          <p:cNvSpPr>
            <a:spLocks noGrp="1"/>
          </p:cNvSpPr>
          <p:nvPr>
            <p:ph type="sldNum" sz="quarter" idx="12"/>
          </p:nvPr>
        </p:nvSpPr>
        <p:spPr/>
        <p:txBody>
          <a:bodyPr/>
          <a:lstStyle/>
          <a:p>
            <a:fld id="{AE17A532-D286-470D-AE82-1500C848B688}" type="slidenum">
              <a:rPr lang="en-US" smtClean="0"/>
              <a:pPr/>
              <a:t>9</a:t>
            </a:fld>
            <a:endParaRPr lang="en-US" dirty="0"/>
          </a:p>
        </p:txBody>
      </p:sp>
      <p:sp>
        <p:nvSpPr>
          <p:cNvPr id="9" name="Title 1">
            <a:extLst>
              <a:ext uri="{FF2B5EF4-FFF2-40B4-BE49-F238E27FC236}">
                <a16:creationId xmlns:a16="http://schemas.microsoft.com/office/drawing/2014/main" id="{A5CC2CC2-EDF2-7319-3276-C66BD66EE01D}"/>
              </a:ext>
            </a:extLst>
          </p:cNvPr>
          <p:cNvSpPr txBox="1">
            <a:spLocks/>
          </p:cNvSpPr>
          <p:nvPr/>
        </p:nvSpPr>
        <p:spPr>
          <a:xfrm>
            <a:off x="6194322" y="0"/>
            <a:ext cx="121920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Ads Copywriting</a:t>
            </a:r>
          </a:p>
        </p:txBody>
      </p:sp>
      <p:pic>
        <p:nvPicPr>
          <p:cNvPr id="10" name="Picture 9">
            <a:extLst>
              <a:ext uri="{FF2B5EF4-FFF2-40B4-BE49-F238E27FC236}">
                <a16:creationId xmlns:a16="http://schemas.microsoft.com/office/drawing/2014/main" id="{59B174CE-C7F8-9CBD-F777-AB41C655EDA8}"/>
              </a:ext>
            </a:extLst>
          </p:cNvPr>
          <p:cNvPicPr>
            <a:picLocks noChangeAspect="1"/>
          </p:cNvPicPr>
          <p:nvPr/>
        </p:nvPicPr>
        <p:blipFill rotWithShape="1">
          <a:blip r:embed="rId3"/>
          <a:srcRect r="49420"/>
          <a:stretch/>
        </p:blipFill>
        <p:spPr>
          <a:xfrm>
            <a:off x="6598193" y="952500"/>
            <a:ext cx="4630353" cy="2876798"/>
          </a:xfrm>
          <a:prstGeom prst="rect">
            <a:avLst/>
          </a:prstGeom>
        </p:spPr>
      </p:pic>
      <p:pic>
        <p:nvPicPr>
          <p:cNvPr id="11" name="Picture 10">
            <a:extLst>
              <a:ext uri="{FF2B5EF4-FFF2-40B4-BE49-F238E27FC236}">
                <a16:creationId xmlns:a16="http://schemas.microsoft.com/office/drawing/2014/main" id="{9ECB61E3-04FC-51D6-69B5-F406E99CC398}"/>
              </a:ext>
            </a:extLst>
          </p:cNvPr>
          <p:cNvPicPr>
            <a:picLocks noChangeAspect="1"/>
          </p:cNvPicPr>
          <p:nvPr/>
        </p:nvPicPr>
        <p:blipFill>
          <a:blip r:embed="rId4"/>
          <a:stretch>
            <a:fillRect/>
          </a:stretch>
        </p:blipFill>
        <p:spPr>
          <a:xfrm>
            <a:off x="6983095" y="3681666"/>
            <a:ext cx="4271478" cy="2912120"/>
          </a:xfrm>
          <a:prstGeom prst="rect">
            <a:avLst/>
          </a:prstGeom>
        </p:spPr>
      </p:pic>
      <p:sp>
        <p:nvSpPr>
          <p:cNvPr id="3" name="Footer Placeholder 2">
            <a:extLst>
              <a:ext uri="{FF2B5EF4-FFF2-40B4-BE49-F238E27FC236}">
                <a16:creationId xmlns:a16="http://schemas.microsoft.com/office/drawing/2014/main" id="{3C2E33AE-2587-9C1D-6AA4-F78BD0D5747F}"/>
              </a:ext>
            </a:extLst>
          </p:cNvPr>
          <p:cNvSpPr>
            <a:spLocks noGrp="1"/>
          </p:cNvSpPr>
          <p:nvPr>
            <p:ph type="ftr" sz="quarter" idx="11"/>
          </p:nvPr>
        </p:nvSpPr>
        <p:spPr/>
        <p:txBody>
          <a:bodyPr/>
          <a:lstStyle/>
          <a:p>
            <a:r>
              <a:rPr lang="en-IN"/>
              <a:t>KR 2024: LLMs are Human-like Annotators</a:t>
            </a:r>
            <a:endParaRPr lang="en-US" dirty="0"/>
          </a:p>
        </p:txBody>
      </p:sp>
    </p:spTree>
    <p:extLst>
      <p:ext uri="{BB962C8B-B14F-4D97-AF65-F5344CB8AC3E}">
        <p14:creationId xmlns:p14="http://schemas.microsoft.com/office/powerpoint/2010/main" val="29285091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455A6-512D-9A62-9AB7-056E49182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2E16A-DF28-8A3C-C2CD-A20A65432EC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7DE911B-05DE-9B55-C290-4CE926E5D241}"/>
              </a:ext>
            </a:extLst>
          </p:cNvPr>
          <p:cNvSpPr>
            <a:spLocks noGrp="1"/>
          </p:cNvSpPr>
          <p:nvPr>
            <p:ph idx="1"/>
          </p:nvPr>
        </p:nvSpPr>
        <p:spPr/>
        <p:txBody>
          <a:bodyPr>
            <a:normAutofit/>
          </a:bodyPr>
          <a:lstStyle/>
          <a:p>
            <a:r>
              <a:rPr lang="en-IN" dirty="0"/>
              <a:t>Introductions to LLMs and Recap Their Capabilities [25 mins]</a:t>
            </a:r>
          </a:p>
          <a:p>
            <a:r>
              <a:rPr lang="en-IN" dirty="0"/>
              <a:t>Generating Annotations for Reasoning Tasks using LLMs [25 mins]</a:t>
            </a:r>
          </a:p>
          <a:p>
            <a:r>
              <a:rPr lang="en-IN" dirty="0"/>
              <a:t>Reasoning Datasets with LLM Annotations [25 mins]</a:t>
            </a:r>
          </a:p>
          <a:p>
            <a:r>
              <a:rPr lang="en-US" dirty="0"/>
              <a:t>Tea break [30 min]</a:t>
            </a:r>
          </a:p>
          <a:p>
            <a:r>
              <a:rPr lang="en-IN" b="1" dirty="0">
                <a:solidFill>
                  <a:srgbClr val="FF0000"/>
                </a:solidFill>
              </a:rPr>
              <a:t>Evaluation of LLM Generated Annotations [25 mins]</a:t>
            </a:r>
          </a:p>
          <a:p>
            <a:r>
              <a:rPr lang="en-IN" dirty="0" err="1"/>
              <a:t>Autolabel</a:t>
            </a:r>
            <a:r>
              <a:rPr lang="en-IN" dirty="0"/>
              <a:t> Tools to Label Reasoning Datasets [25 mins]</a:t>
            </a:r>
          </a:p>
          <a:p>
            <a:r>
              <a:rPr lang="en-IN" dirty="0"/>
              <a:t>Overcoming the Hallucinations in LLM Annotations and Future Trends [25 mins]</a:t>
            </a:r>
            <a:endParaRPr lang="en-US" dirty="0"/>
          </a:p>
        </p:txBody>
      </p:sp>
      <p:sp>
        <p:nvSpPr>
          <p:cNvPr id="5" name="Footer Placeholder 4">
            <a:extLst>
              <a:ext uri="{FF2B5EF4-FFF2-40B4-BE49-F238E27FC236}">
                <a16:creationId xmlns:a16="http://schemas.microsoft.com/office/drawing/2014/main" id="{C9B6A8F9-9B82-7DAE-2CC5-5D01519577F5}"/>
              </a:ext>
            </a:extLst>
          </p:cNvPr>
          <p:cNvSpPr>
            <a:spLocks noGrp="1"/>
          </p:cNvSpPr>
          <p:nvPr>
            <p:ph type="ftr" sz="quarter" idx="11"/>
          </p:nvPr>
        </p:nvSpPr>
        <p:spPr/>
        <p:txBody>
          <a:bodyPr/>
          <a:lstStyle/>
          <a:p>
            <a:r>
              <a:rPr lang="en-IN" dirty="0"/>
              <a:t>KR 2024: LLMs are Human-like Annotators</a:t>
            </a:r>
            <a:endParaRPr lang="en-US" dirty="0"/>
          </a:p>
        </p:txBody>
      </p:sp>
      <p:sp>
        <p:nvSpPr>
          <p:cNvPr id="6" name="Slide Number Placeholder 5">
            <a:extLst>
              <a:ext uri="{FF2B5EF4-FFF2-40B4-BE49-F238E27FC236}">
                <a16:creationId xmlns:a16="http://schemas.microsoft.com/office/drawing/2014/main" id="{44A0E116-7CFB-6412-4DFC-E1D4D9FA7EEB}"/>
              </a:ext>
            </a:extLst>
          </p:cNvPr>
          <p:cNvSpPr>
            <a:spLocks noGrp="1"/>
          </p:cNvSpPr>
          <p:nvPr>
            <p:ph type="sldNum" sz="quarter" idx="12"/>
          </p:nvPr>
        </p:nvSpPr>
        <p:spPr/>
        <p:txBody>
          <a:bodyPr/>
          <a:lstStyle/>
          <a:p>
            <a:fld id="{AE17A532-D286-470D-AE82-1500C848B688}" type="slidenum">
              <a:rPr lang="en-US" smtClean="0"/>
              <a:pPr/>
              <a:t>90</a:t>
            </a:fld>
            <a:endParaRPr lang="en-US" dirty="0"/>
          </a:p>
        </p:txBody>
      </p:sp>
      <p:sp>
        <p:nvSpPr>
          <p:cNvPr id="7" name="Content Placeholder 6">
            <a:extLst>
              <a:ext uri="{FF2B5EF4-FFF2-40B4-BE49-F238E27FC236}">
                <a16:creationId xmlns:a16="http://schemas.microsoft.com/office/drawing/2014/main" id="{C90F9748-F5AA-E2CD-893B-656292CACCC7}"/>
              </a:ext>
            </a:extLst>
          </p:cNvPr>
          <p:cNvSpPr>
            <a:spLocks noGrp="1"/>
          </p:cNvSpPr>
          <p:nvPr>
            <p:ph idx="13"/>
          </p:nvPr>
        </p:nvSpPr>
        <p:spPr>
          <a:xfrm>
            <a:off x="147638" y="6296025"/>
            <a:ext cx="11891962" cy="236550"/>
          </a:xfrm>
        </p:spPr>
        <p:txBody>
          <a:bodyPr>
            <a:normAutofit fontScale="92500" lnSpcReduction="10000"/>
          </a:bodyPr>
          <a:lstStyle/>
          <a:p>
            <a:endParaRPr lang="en-US" dirty="0"/>
          </a:p>
        </p:txBody>
      </p:sp>
    </p:spTree>
    <p:extLst>
      <p:ext uri="{BB962C8B-B14F-4D97-AF65-F5344CB8AC3E}">
        <p14:creationId xmlns:p14="http://schemas.microsoft.com/office/powerpoint/2010/main" val="6315927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326549"/>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Why Focus on Evaluation</a:t>
            </a:r>
          </a:p>
        </p:txBody>
      </p:sp>
      <p:pic>
        <p:nvPicPr>
          <p:cNvPr id="4" name="Picture 3" descr="A person with a beard&#10;&#10;Description automatically generated">
            <a:extLst>
              <a:ext uri="{FF2B5EF4-FFF2-40B4-BE49-F238E27FC236}">
                <a16:creationId xmlns:a16="http://schemas.microsoft.com/office/drawing/2014/main" id="{D860F92C-7C71-41E4-6DFB-92712FB59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546" y="2099195"/>
            <a:ext cx="4903034" cy="2842456"/>
          </a:xfrm>
          <a:prstGeom prst="rect">
            <a:avLst/>
          </a:prstGeom>
        </p:spPr>
      </p:pic>
      <p:pic>
        <p:nvPicPr>
          <p:cNvPr id="6" name="Picture 5" descr="A paper with text and a yellow label&#10;&#10;Description automatically generated">
            <a:extLst>
              <a:ext uri="{FF2B5EF4-FFF2-40B4-BE49-F238E27FC236}">
                <a16:creationId xmlns:a16="http://schemas.microsoft.com/office/drawing/2014/main" id="{0407A67F-3C59-696E-01A2-81A9C13AF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633" y="992222"/>
            <a:ext cx="6575452" cy="4683121"/>
          </a:xfrm>
          <a:prstGeom prst="rect">
            <a:avLst/>
          </a:prstGeom>
        </p:spPr>
      </p:pic>
      <p:sp>
        <p:nvSpPr>
          <p:cNvPr id="9" name="TextBox 8">
            <a:extLst>
              <a:ext uri="{FF2B5EF4-FFF2-40B4-BE49-F238E27FC236}">
                <a16:creationId xmlns:a16="http://schemas.microsoft.com/office/drawing/2014/main" id="{312976B6-74FC-B3D1-F762-A9AF3F41CC10}"/>
              </a:ext>
            </a:extLst>
          </p:cNvPr>
          <p:cNvSpPr txBox="1"/>
          <p:nvPr/>
        </p:nvSpPr>
        <p:spPr>
          <a:xfrm>
            <a:off x="0" y="6488667"/>
            <a:ext cx="86260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Aptos" panose="02110004020202020204"/>
                <a:ea typeface="+mn-ea"/>
                <a:cs typeface="+mn-cs"/>
              </a:rPr>
              <a:t>Source: https://www.cs.princeton.edu/~arvindn/talks/evaluating_llms_minefield/</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Footer Placeholder 1">
            <a:extLst>
              <a:ext uri="{FF2B5EF4-FFF2-40B4-BE49-F238E27FC236}">
                <a16:creationId xmlns:a16="http://schemas.microsoft.com/office/drawing/2014/main" id="{70026DB7-E41B-D97C-B0DA-99C56574EE40}"/>
              </a:ext>
            </a:extLst>
          </p:cNvPr>
          <p:cNvSpPr>
            <a:spLocks noGrp="1"/>
          </p:cNvSpPr>
          <p:nvPr>
            <p:ph type="ftr" sz="quarter" idx="11"/>
          </p:nvPr>
        </p:nvSpPr>
        <p:spPr/>
        <p:txBody>
          <a:bodyPr/>
          <a:lstStyle/>
          <a:p>
            <a:r>
              <a:rPr lang="en-IN"/>
              <a:t>KR 2024: LLMs are Human-like Annotators</a:t>
            </a:r>
            <a:endParaRPr lang="en-US"/>
          </a:p>
        </p:txBody>
      </p:sp>
      <p:sp>
        <p:nvSpPr>
          <p:cNvPr id="3" name="Slide Number Placeholder 2">
            <a:extLst>
              <a:ext uri="{FF2B5EF4-FFF2-40B4-BE49-F238E27FC236}">
                <a16:creationId xmlns:a16="http://schemas.microsoft.com/office/drawing/2014/main" id="{3124DB35-346F-083C-66D2-176FB5B07FC7}"/>
              </a:ext>
            </a:extLst>
          </p:cNvPr>
          <p:cNvSpPr>
            <a:spLocks noGrp="1"/>
          </p:cNvSpPr>
          <p:nvPr>
            <p:ph type="sldNum" sz="quarter" idx="12"/>
          </p:nvPr>
        </p:nvSpPr>
        <p:spPr/>
        <p:txBody>
          <a:bodyPr/>
          <a:lstStyle/>
          <a:p>
            <a:fld id="{5D7A6E06-44A4-4548-A769-E2F5D758AFE3}" type="slidenum">
              <a:rPr lang="en-US" smtClean="0"/>
              <a:t>91</a:t>
            </a:fld>
            <a:endParaRPr lang="en-US"/>
          </a:p>
        </p:txBody>
      </p:sp>
    </p:spTree>
    <p:extLst>
      <p:ext uri="{BB962C8B-B14F-4D97-AF65-F5344CB8AC3E}">
        <p14:creationId xmlns:p14="http://schemas.microsoft.com/office/powerpoint/2010/main" val="2381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43657"/>
            <a:ext cx="11161800" cy="769144"/>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 vs. Human Evaluation</a:t>
            </a:r>
          </a:p>
        </p:txBody>
      </p:sp>
      <p:pic>
        <p:nvPicPr>
          <p:cNvPr id="3" name="Picture 2" descr="A diagram of human emotions&#10;&#10;Description automatically generated">
            <a:extLst>
              <a:ext uri="{FF2B5EF4-FFF2-40B4-BE49-F238E27FC236}">
                <a16:creationId xmlns:a16="http://schemas.microsoft.com/office/drawing/2014/main" id="{9DB6990A-42B1-AA16-CD0E-A7CCB6585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901788"/>
            <a:ext cx="10262271" cy="4592249"/>
          </a:xfrm>
          <a:prstGeom prst="rect">
            <a:avLst/>
          </a:prstGeom>
        </p:spPr>
      </p:pic>
      <p:sp>
        <p:nvSpPr>
          <p:cNvPr id="2" name="Footer Placeholder 1">
            <a:extLst>
              <a:ext uri="{FF2B5EF4-FFF2-40B4-BE49-F238E27FC236}">
                <a16:creationId xmlns:a16="http://schemas.microsoft.com/office/drawing/2014/main" id="{F3260883-49C7-880D-D07B-4984F4107151}"/>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FFCA6E2F-68C6-80EF-FD63-3F89D9105B64}"/>
              </a:ext>
            </a:extLst>
          </p:cNvPr>
          <p:cNvSpPr>
            <a:spLocks noGrp="1"/>
          </p:cNvSpPr>
          <p:nvPr>
            <p:ph type="sldNum" sz="quarter" idx="12"/>
          </p:nvPr>
        </p:nvSpPr>
        <p:spPr/>
        <p:txBody>
          <a:bodyPr/>
          <a:lstStyle/>
          <a:p>
            <a:fld id="{5D7A6E06-44A4-4548-A769-E2F5D758AFE3}" type="slidenum">
              <a:rPr lang="en-US" smtClean="0"/>
              <a:t>92</a:t>
            </a:fld>
            <a:endParaRPr lang="en-US"/>
          </a:p>
        </p:txBody>
      </p:sp>
    </p:spTree>
    <p:extLst>
      <p:ext uri="{BB962C8B-B14F-4D97-AF65-F5344CB8AC3E}">
        <p14:creationId xmlns:p14="http://schemas.microsoft.com/office/powerpoint/2010/main" val="16725256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9FE9A-DCF2-CB69-0F68-5001DD40DA91}"/>
            </a:ext>
          </a:extLst>
        </p:cNvPr>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F0DD6980-FFA3-39A8-081C-DBD953EF4051}"/>
              </a:ext>
            </a:extLst>
          </p:cNvPr>
          <p:cNvSpPr/>
          <p:nvPr/>
        </p:nvSpPr>
        <p:spPr>
          <a:xfrm>
            <a:off x="515100" y="61601"/>
            <a:ext cx="11161800" cy="807644"/>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How to scale “human evaluation”?</a:t>
            </a:r>
          </a:p>
        </p:txBody>
      </p:sp>
      <p:pic>
        <p:nvPicPr>
          <p:cNvPr id="3" name="Picture 2" descr="A diagram of a group of people&#10;&#10;Description automatically generated">
            <a:extLst>
              <a:ext uri="{FF2B5EF4-FFF2-40B4-BE49-F238E27FC236}">
                <a16:creationId xmlns:a16="http://schemas.microsoft.com/office/drawing/2014/main" id="{6D37B71C-1B56-A25A-F1A2-3B2D0B2C6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327" y="869245"/>
            <a:ext cx="9053345" cy="4580017"/>
          </a:xfrm>
          <a:prstGeom prst="rect">
            <a:avLst/>
          </a:prstGeom>
        </p:spPr>
      </p:pic>
      <p:sp>
        <p:nvSpPr>
          <p:cNvPr id="4" name="Google Shape;337;p44">
            <a:extLst>
              <a:ext uri="{FF2B5EF4-FFF2-40B4-BE49-F238E27FC236}">
                <a16:creationId xmlns:a16="http://schemas.microsoft.com/office/drawing/2014/main" id="{50F154BF-5405-12E6-8061-77DACCB0BA62}"/>
              </a:ext>
            </a:extLst>
          </p:cNvPr>
          <p:cNvSpPr txBox="1"/>
          <p:nvPr/>
        </p:nvSpPr>
        <p:spPr>
          <a:xfrm>
            <a:off x="0" y="5742554"/>
            <a:ext cx="12192000"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Chatbot arena allows users to vote for the superior response manually, which leverage </a:t>
            </a: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multiple LLMs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to autonomously determine which response stands out. </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Footer Placeholder 1">
            <a:extLst>
              <a:ext uri="{FF2B5EF4-FFF2-40B4-BE49-F238E27FC236}">
                <a16:creationId xmlns:a16="http://schemas.microsoft.com/office/drawing/2014/main" id="{F5DF4612-C63B-F356-0CFE-996657EFED56}"/>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9DF5E9E6-659A-5729-0342-17240770DE04}"/>
              </a:ext>
            </a:extLst>
          </p:cNvPr>
          <p:cNvSpPr>
            <a:spLocks noGrp="1"/>
          </p:cNvSpPr>
          <p:nvPr>
            <p:ph type="sldNum" sz="quarter" idx="12"/>
          </p:nvPr>
        </p:nvSpPr>
        <p:spPr/>
        <p:txBody>
          <a:bodyPr/>
          <a:lstStyle/>
          <a:p>
            <a:fld id="{5D7A6E06-44A4-4548-A769-E2F5D758AFE3}" type="slidenum">
              <a:rPr lang="en-US" smtClean="0"/>
              <a:t>93</a:t>
            </a:fld>
            <a:endParaRPr lang="en-US"/>
          </a:p>
        </p:txBody>
      </p:sp>
    </p:spTree>
    <p:extLst>
      <p:ext uri="{BB962C8B-B14F-4D97-AF65-F5344CB8AC3E}">
        <p14:creationId xmlns:p14="http://schemas.microsoft.com/office/powerpoint/2010/main" val="305589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a:t>
            </a:r>
          </a:p>
        </p:txBody>
      </p:sp>
      <p:sp>
        <p:nvSpPr>
          <p:cNvPr id="2" name="Rectangle 1">
            <a:extLst>
              <a:ext uri="{FF2B5EF4-FFF2-40B4-BE49-F238E27FC236}">
                <a16:creationId xmlns:a16="http://schemas.microsoft.com/office/drawing/2014/main" id="{B4DC684C-530A-1935-7876-D35DAFEB8527}"/>
              </a:ext>
            </a:extLst>
          </p:cNvPr>
          <p:cNvSpPr/>
          <p:nvPr/>
        </p:nvSpPr>
        <p:spPr>
          <a:xfrm>
            <a:off x="1032301" y="1735863"/>
            <a:ext cx="2348089" cy="34570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TextBox 80">
            <a:extLst>
              <a:ext uri="{FF2B5EF4-FFF2-40B4-BE49-F238E27FC236}">
                <a16:creationId xmlns:a16="http://schemas.microsoft.com/office/drawing/2014/main" id="{152949A3-910F-B77E-C1CE-3F7A6639434B}"/>
              </a:ext>
            </a:extLst>
          </p:cNvPr>
          <p:cNvSpPr txBox="1"/>
          <p:nvPr/>
        </p:nvSpPr>
        <p:spPr>
          <a:xfrm>
            <a:off x="1410478" y="1243420"/>
            <a:ext cx="159173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Model</a:t>
            </a:r>
          </a:p>
        </p:txBody>
      </p:sp>
      <p:sp>
        <p:nvSpPr>
          <p:cNvPr id="82" name="TextBox 81">
            <a:extLst>
              <a:ext uri="{FF2B5EF4-FFF2-40B4-BE49-F238E27FC236}">
                <a16:creationId xmlns:a16="http://schemas.microsoft.com/office/drawing/2014/main" id="{56D53860-74BC-D9BE-2ED8-BEC1E45234B2}"/>
              </a:ext>
            </a:extLst>
          </p:cNvPr>
          <p:cNvSpPr txBox="1"/>
          <p:nvPr/>
        </p:nvSpPr>
        <p:spPr>
          <a:xfrm>
            <a:off x="6764346" y="1250903"/>
            <a:ext cx="2916676"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LLM Benchmark</a:t>
            </a:r>
          </a:p>
        </p:txBody>
      </p:sp>
      <p:grpSp>
        <p:nvGrpSpPr>
          <p:cNvPr id="95" name="Group 94">
            <a:extLst>
              <a:ext uri="{FF2B5EF4-FFF2-40B4-BE49-F238E27FC236}">
                <a16:creationId xmlns:a16="http://schemas.microsoft.com/office/drawing/2014/main" id="{7956DBAE-48D8-DB59-BD2D-50B65B1CF446}"/>
              </a:ext>
            </a:extLst>
          </p:cNvPr>
          <p:cNvGrpSpPr/>
          <p:nvPr/>
        </p:nvGrpSpPr>
        <p:grpSpPr>
          <a:xfrm>
            <a:off x="4639930" y="1735863"/>
            <a:ext cx="7050211" cy="3457026"/>
            <a:chOff x="4639930" y="1735863"/>
            <a:chExt cx="7050211" cy="3457026"/>
          </a:xfrm>
        </p:grpSpPr>
        <p:sp>
          <p:nvSpPr>
            <p:cNvPr id="4" name="Rectangle 3">
              <a:extLst>
                <a:ext uri="{FF2B5EF4-FFF2-40B4-BE49-F238E27FC236}">
                  <a16:creationId xmlns:a16="http://schemas.microsoft.com/office/drawing/2014/main" id="{C9522F13-6432-C91C-A5FB-5E75FCB2C1C0}"/>
                </a:ext>
              </a:extLst>
            </p:cNvPr>
            <p:cNvSpPr/>
            <p:nvPr/>
          </p:nvSpPr>
          <p:spPr>
            <a:xfrm>
              <a:off x="4667251" y="4510065"/>
              <a:ext cx="7000312" cy="6828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8" name="Rectangle 37">
              <a:extLst>
                <a:ext uri="{FF2B5EF4-FFF2-40B4-BE49-F238E27FC236}">
                  <a16:creationId xmlns:a16="http://schemas.microsoft.com/office/drawing/2014/main" id="{AB080F1B-B149-F4E9-A048-9A7F6AF0AC2C}"/>
                </a:ext>
              </a:extLst>
            </p:cNvPr>
            <p:cNvSpPr/>
            <p:nvPr/>
          </p:nvSpPr>
          <p:spPr>
            <a:xfrm>
              <a:off x="4745168" y="4570943"/>
              <a:ext cx="1230489" cy="55315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TextBox 38">
              <a:extLst>
                <a:ext uri="{FF2B5EF4-FFF2-40B4-BE49-F238E27FC236}">
                  <a16:creationId xmlns:a16="http://schemas.microsoft.com/office/drawing/2014/main" id="{AF1F53E0-47A8-9197-BD69-331A8DE04935}"/>
                </a:ext>
              </a:extLst>
            </p:cNvPr>
            <p:cNvSpPr txBox="1"/>
            <p:nvPr/>
          </p:nvSpPr>
          <p:spPr>
            <a:xfrm>
              <a:off x="4858823" y="4647464"/>
              <a:ext cx="1003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Shots</a:t>
              </a:r>
            </a:p>
          </p:txBody>
        </p:sp>
        <p:sp>
          <p:nvSpPr>
            <p:cNvPr id="40" name="Rectangle 39">
              <a:extLst>
                <a:ext uri="{FF2B5EF4-FFF2-40B4-BE49-F238E27FC236}">
                  <a16:creationId xmlns:a16="http://schemas.microsoft.com/office/drawing/2014/main" id="{5A41A05F-7BE4-5EA4-CC0D-3DE97F9802E4}"/>
                </a:ext>
              </a:extLst>
            </p:cNvPr>
            <p:cNvSpPr/>
            <p:nvPr/>
          </p:nvSpPr>
          <p:spPr>
            <a:xfrm>
              <a:off x="6149102" y="4570942"/>
              <a:ext cx="1230489" cy="553155"/>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 name="TextBox 40">
              <a:extLst>
                <a:ext uri="{FF2B5EF4-FFF2-40B4-BE49-F238E27FC236}">
                  <a16:creationId xmlns:a16="http://schemas.microsoft.com/office/drawing/2014/main" id="{516519BD-A267-414C-53B1-4B51EFB4C579}"/>
                </a:ext>
              </a:extLst>
            </p:cNvPr>
            <p:cNvSpPr txBox="1"/>
            <p:nvPr/>
          </p:nvSpPr>
          <p:spPr>
            <a:xfrm>
              <a:off x="6049940" y="4647464"/>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Instruction</a:t>
              </a:r>
            </a:p>
          </p:txBody>
        </p:sp>
        <p:sp>
          <p:nvSpPr>
            <p:cNvPr id="42" name="Rectangle 41">
              <a:extLst>
                <a:ext uri="{FF2B5EF4-FFF2-40B4-BE49-F238E27FC236}">
                  <a16:creationId xmlns:a16="http://schemas.microsoft.com/office/drawing/2014/main" id="{1E267035-27A6-CA36-A983-42CB67E79B33}"/>
                </a:ext>
              </a:extLst>
            </p:cNvPr>
            <p:cNvSpPr/>
            <p:nvPr/>
          </p:nvSpPr>
          <p:spPr>
            <a:xfrm>
              <a:off x="7550594" y="4567125"/>
              <a:ext cx="1230489" cy="55315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TextBox 42">
              <a:extLst>
                <a:ext uri="{FF2B5EF4-FFF2-40B4-BE49-F238E27FC236}">
                  <a16:creationId xmlns:a16="http://schemas.microsoft.com/office/drawing/2014/main" id="{8E24E446-2076-7D79-720D-57E63A71782B}"/>
                </a:ext>
              </a:extLst>
            </p:cNvPr>
            <p:cNvSpPr txBox="1"/>
            <p:nvPr/>
          </p:nvSpPr>
          <p:spPr>
            <a:xfrm>
              <a:off x="7451432" y="4643647"/>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Task</a:t>
              </a:r>
            </a:p>
          </p:txBody>
        </p:sp>
        <p:sp>
          <p:nvSpPr>
            <p:cNvPr id="44" name="Rectangle 43">
              <a:extLst>
                <a:ext uri="{FF2B5EF4-FFF2-40B4-BE49-F238E27FC236}">
                  <a16:creationId xmlns:a16="http://schemas.microsoft.com/office/drawing/2014/main" id="{00C0BD35-7461-C063-4E15-C18807FE5353}"/>
                </a:ext>
              </a:extLst>
            </p:cNvPr>
            <p:cNvSpPr/>
            <p:nvPr/>
          </p:nvSpPr>
          <p:spPr>
            <a:xfrm>
              <a:off x="8952085" y="4567125"/>
              <a:ext cx="1230489" cy="55315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5" name="TextBox 44">
              <a:extLst>
                <a:ext uri="{FF2B5EF4-FFF2-40B4-BE49-F238E27FC236}">
                  <a16:creationId xmlns:a16="http://schemas.microsoft.com/office/drawing/2014/main" id="{544B2304-E9EC-F308-B005-4E15DCB4FAA3}"/>
                </a:ext>
              </a:extLst>
            </p:cNvPr>
            <p:cNvSpPr txBox="1"/>
            <p:nvPr/>
          </p:nvSpPr>
          <p:spPr>
            <a:xfrm>
              <a:off x="8852923" y="4643647"/>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sp>
          <p:nvSpPr>
            <p:cNvPr id="46" name="Rectangle 45">
              <a:extLst>
                <a:ext uri="{FF2B5EF4-FFF2-40B4-BE49-F238E27FC236}">
                  <a16:creationId xmlns:a16="http://schemas.microsoft.com/office/drawing/2014/main" id="{3D00F236-0320-60AA-4CCD-FCE62E0F5B2C}"/>
                </a:ext>
              </a:extLst>
            </p:cNvPr>
            <p:cNvSpPr/>
            <p:nvPr/>
          </p:nvSpPr>
          <p:spPr>
            <a:xfrm>
              <a:off x="10360491" y="4569034"/>
              <a:ext cx="1230489" cy="55315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7" name="TextBox 46">
              <a:extLst>
                <a:ext uri="{FF2B5EF4-FFF2-40B4-BE49-F238E27FC236}">
                  <a16:creationId xmlns:a16="http://schemas.microsoft.com/office/drawing/2014/main" id="{2097DC80-B515-58B8-53DF-F935E06CACCA}"/>
                </a:ext>
              </a:extLst>
            </p:cNvPr>
            <p:cNvSpPr txBox="1"/>
            <p:nvPr/>
          </p:nvSpPr>
          <p:spPr>
            <a:xfrm>
              <a:off x="10261329" y="4645556"/>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Metric</a:t>
              </a:r>
            </a:p>
          </p:txBody>
        </p:sp>
        <p:sp>
          <p:nvSpPr>
            <p:cNvPr id="48" name="Rectangle 47">
              <a:extLst>
                <a:ext uri="{FF2B5EF4-FFF2-40B4-BE49-F238E27FC236}">
                  <a16:creationId xmlns:a16="http://schemas.microsoft.com/office/drawing/2014/main" id="{BAE81AB6-63E7-FA35-0ECB-FE5BEF0A6D36}"/>
                </a:ext>
              </a:extLst>
            </p:cNvPr>
            <p:cNvSpPr/>
            <p:nvPr/>
          </p:nvSpPr>
          <p:spPr>
            <a:xfrm>
              <a:off x="4644673" y="3285221"/>
              <a:ext cx="7000312" cy="6828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9" name="Rectangle 48">
              <a:extLst>
                <a:ext uri="{FF2B5EF4-FFF2-40B4-BE49-F238E27FC236}">
                  <a16:creationId xmlns:a16="http://schemas.microsoft.com/office/drawing/2014/main" id="{C3066415-F04B-EA43-1840-5E0D9C6297DC}"/>
                </a:ext>
              </a:extLst>
            </p:cNvPr>
            <p:cNvSpPr/>
            <p:nvPr/>
          </p:nvSpPr>
          <p:spPr>
            <a:xfrm>
              <a:off x="4722590" y="3346099"/>
              <a:ext cx="1230489" cy="55315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TextBox 49">
              <a:extLst>
                <a:ext uri="{FF2B5EF4-FFF2-40B4-BE49-F238E27FC236}">
                  <a16:creationId xmlns:a16="http://schemas.microsoft.com/office/drawing/2014/main" id="{F2F60216-23E1-8326-0A8E-C9C2B9DB7C3D}"/>
                </a:ext>
              </a:extLst>
            </p:cNvPr>
            <p:cNvSpPr txBox="1"/>
            <p:nvPr/>
          </p:nvSpPr>
          <p:spPr>
            <a:xfrm>
              <a:off x="4836245" y="3422620"/>
              <a:ext cx="1003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Shots</a:t>
              </a:r>
            </a:p>
          </p:txBody>
        </p:sp>
        <p:sp>
          <p:nvSpPr>
            <p:cNvPr id="51" name="Rectangle 50">
              <a:extLst>
                <a:ext uri="{FF2B5EF4-FFF2-40B4-BE49-F238E27FC236}">
                  <a16:creationId xmlns:a16="http://schemas.microsoft.com/office/drawing/2014/main" id="{9C5616E8-2924-9807-0C19-1D9E66D5BECD}"/>
                </a:ext>
              </a:extLst>
            </p:cNvPr>
            <p:cNvSpPr/>
            <p:nvPr/>
          </p:nvSpPr>
          <p:spPr>
            <a:xfrm>
              <a:off x="6126524" y="3346098"/>
              <a:ext cx="1230489" cy="553155"/>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2" name="TextBox 51">
              <a:extLst>
                <a:ext uri="{FF2B5EF4-FFF2-40B4-BE49-F238E27FC236}">
                  <a16:creationId xmlns:a16="http://schemas.microsoft.com/office/drawing/2014/main" id="{708A896F-2DE3-256B-7BEA-8920D7E1A818}"/>
                </a:ext>
              </a:extLst>
            </p:cNvPr>
            <p:cNvSpPr txBox="1"/>
            <p:nvPr/>
          </p:nvSpPr>
          <p:spPr>
            <a:xfrm>
              <a:off x="6027362" y="3422620"/>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Instruction</a:t>
              </a:r>
            </a:p>
          </p:txBody>
        </p:sp>
        <p:sp>
          <p:nvSpPr>
            <p:cNvPr id="53" name="Rectangle 52">
              <a:extLst>
                <a:ext uri="{FF2B5EF4-FFF2-40B4-BE49-F238E27FC236}">
                  <a16:creationId xmlns:a16="http://schemas.microsoft.com/office/drawing/2014/main" id="{D6B14406-B9C2-8D6C-24D7-1354FA42DFDA}"/>
                </a:ext>
              </a:extLst>
            </p:cNvPr>
            <p:cNvSpPr/>
            <p:nvPr/>
          </p:nvSpPr>
          <p:spPr>
            <a:xfrm>
              <a:off x="7528016" y="3342281"/>
              <a:ext cx="1230489" cy="55315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4" name="TextBox 53">
              <a:extLst>
                <a:ext uri="{FF2B5EF4-FFF2-40B4-BE49-F238E27FC236}">
                  <a16:creationId xmlns:a16="http://schemas.microsoft.com/office/drawing/2014/main" id="{EB299D34-511A-DD95-E89E-9BB9C08B9492}"/>
                </a:ext>
              </a:extLst>
            </p:cNvPr>
            <p:cNvSpPr txBox="1"/>
            <p:nvPr/>
          </p:nvSpPr>
          <p:spPr>
            <a:xfrm>
              <a:off x="7428854" y="3418803"/>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Task</a:t>
              </a:r>
            </a:p>
          </p:txBody>
        </p:sp>
        <p:sp>
          <p:nvSpPr>
            <p:cNvPr id="55" name="Rectangle 54">
              <a:extLst>
                <a:ext uri="{FF2B5EF4-FFF2-40B4-BE49-F238E27FC236}">
                  <a16:creationId xmlns:a16="http://schemas.microsoft.com/office/drawing/2014/main" id="{88DB0112-4AD0-A26A-2195-104937D99289}"/>
                </a:ext>
              </a:extLst>
            </p:cNvPr>
            <p:cNvSpPr/>
            <p:nvPr/>
          </p:nvSpPr>
          <p:spPr>
            <a:xfrm>
              <a:off x="8929507" y="3342281"/>
              <a:ext cx="1230489" cy="55315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6" name="TextBox 55">
              <a:extLst>
                <a:ext uri="{FF2B5EF4-FFF2-40B4-BE49-F238E27FC236}">
                  <a16:creationId xmlns:a16="http://schemas.microsoft.com/office/drawing/2014/main" id="{D47AAEB9-E249-31F7-B684-5813F172FC58}"/>
                </a:ext>
              </a:extLst>
            </p:cNvPr>
            <p:cNvSpPr txBox="1"/>
            <p:nvPr/>
          </p:nvSpPr>
          <p:spPr>
            <a:xfrm>
              <a:off x="8830345" y="3418803"/>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sp>
          <p:nvSpPr>
            <p:cNvPr id="57" name="Rectangle 56">
              <a:extLst>
                <a:ext uri="{FF2B5EF4-FFF2-40B4-BE49-F238E27FC236}">
                  <a16:creationId xmlns:a16="http://schemas.microsoft.com/office/drawing/2014/main" id="{7530549D-C3E1-CF45-A3DE-459C124FFBAF}"/>
                </a:ext>
              </a:extLst>
            </p:cNvPr>
            <p:cNvSpPr/>
            <p:nvPr/>
          </p:nvSpPr>
          <p:spPr>
            <a:xfrm>
              <a:off x="10337913" y="3344190"/>
              <a:ext cx="1230489" cy="55315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8" name="TextBox 57">
              <a:extLst>
                <a:ext uri="{FF2B5EF4-FFF2-40B4-BE49-F238E27FC236}">
                  <a16:creationId xmlns:a16="http://schemas.microsoft.com/office/drawing/2014/main" id="{82A07582-77A7-4B4A-99C1-3EDFED6F1C79}"/>
                </a:ext>
              </a:extLst>
            </p:cNvPr>
            <p:cNvSpPr txBox="1"/>
            <p:nvPr/>
          </p:nvSpPr>
          <p:spPr>
            <a:xfrm>
              <a:off x="10238751" y="3420712"/>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Metric</a:t>
              </a:r>
            </a:p>
          </p:txBody>
        </p:sp>
        <p:sp>
          <p:nvSpPr>
            <p:cNvPr id="59" name="Rectangle 58">
              <a:extLst>
                <a:ext uri="{FF2B5EF4-FFF2-40B4-BE49-F238E27FC236}">
                  <a16:creationId xmlns:a16="http://schemas.microsoft.com/office/drawing/2014/main" id="{99440C7A-4CF4-801A-3258-55EBA2E2FD72}"/>
                </a:ext>
              </a:extLst>
            </p:cNvPr>
            <p:cNvSpPr/>
            <p:nvPr/>
          </p:nvSpPr>
          <p:spPr>
            <a:xfrm>
              <a:off x="4644673" y="2507824"/>
              <a:ext cx="7000312" cy="6828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0" name="Rectangle 59">
              <a:extLst>
                <a:ext uri="{FF2B5EF4-FFF2-40B4-BE49-F238E27FC236}">
                  <a16:creationId xmlns:a16="http://schemas.microsoft.com/office/drawing/2014/main" id="{BE31DB87-3683-1FC6-00A1-0A40161708AC}"/>
                </a:ext>
              </a:extLst>
            </p:cNvPr>
            <p:cNvSpPr/>
            <p:nvPr/>
          </p:nvSpPr>
          <p:spPr>
            <a:xfrm>
              <a:off x="4722590" y="2568702"/>
              <a:ext cx="1230489" cy="55315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1" name="TextBox 60">
              <a:extLst>
                <a:ext uri="{FF2B5EF4-FFF2-40B4-BE49-F238E27FC236}">
                  <a16:creationId xmlns:a16="http://schemas.microsoft.com/office/drawing/2014/main" id="{0AF8BD54-D469-B6B0-98CA-3DE80C1791F3}"/>
                </a:ext>
              </a:extLst>
            </p:cNvPr>
            <p:cNvSpPr txBox="1"/>
            <p:nvPr/>
          </p:nvSpPr>
          <p:spPr>
            <a:xfrm>
              <a:off x="4836245" y="2645223"/>
              <a:ext cx="1003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Shots</a:t>
              </a:r>
            </a:p>
          </p:txBody>
        </p:sp>
        <p:sp>
          <p:nvSpPr>
            <p:cNvPr id="62" name="Rectangle 61">
              <a:extLst>
                <a:ext uri="{FF2B5EF4-FFF2-40B4-BE49-F238E27FC236}">
                  <a16:creationId xmlns:a16="http://schemas.microsoft.com/office/drawing/2014/main" id="{6C2BDA2F-5EA6-0998-87E8-325FB638D25D}"/>
                </a:ext>
              </a:extLst>
            </p:cNvPr>
            <p:cNvSpPr/>
            <p:nvPr/>
          </p:nvSpPr>
          <p:spPr>
            <a:xfrm>
              <a:off x="6126524" y="2568701"/>
              <a:ext cx="1230489" cy="553155"/>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3" name="TextBox 62">
              <a:extLst>
                <a:ext uri="{FF2B5EF4-FFF2-40B4-BE49-F238E27FC236}">
                  <a16:creationId xmlns:a16="http://schemas.microsoft.com/office/drawing/2014/main" id="{5D8CDBD5-4C6D-67F1-FECC-285B676AF1B0}"/>
                </a:ext>
              </a:extLst>
            </p:cNvPr>
            <p:cNvSpPr txBox="1"/>
            <p:nvPr/>
          </p:nvSpPr>
          <p:spPr>
            <a:xfrm>
              <a:off x="6027362" y="2645223"/>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Instruction</a:t>
              </a:r>
            </a:p>
          </p:txBody>
        </p:sp>
        <p:sp>
          <p:nvSpPr>
            <p:cNvPr id="64" name="Rectangle 63">
              <a:extLst>
                <a:ext uri="{FF2B5EF4-FFF2-40B4-BE49-F238E27FC236}">
                  <a16:creationId xmlns:a16="http://schemas.microsoft.com/office/drawing/2014/main" id="{18C5EC77-1762-63FE-CDCA-2CB1BB626C32}"/>
                </a:ext>
              </a:extLst>
            </p:cNvPr>
            <p:cNvSpPr/>
            <p:nvPr/>
          </p:nvSpPr>
          <p:spPr>
            <a:xfrm>
              <a:off x="7528016" y="2564884"/>
              <a:ext cx="1230489" cy="55315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5" name="TextBox 64">
              <a:extLst>
                <a:ext uri="{FF2B5EF4-FFF2-40B4-BE49-F238E27FC236}">
                  <a16:creationId xmlns:a16="http://schemas.microsoft.com/office/drawing/2014/main" id="{CE56E72B-602F-1F0E-FCEE-CE8C8D1CEE47}"/>
                </a:ext>
              </a:extLst>
            </p:cNvPr>
            <p:cNvSpPr txBox="1"/>
            <p:nvPr/>
          </p:nvSpPr>
          <p:spPr>
            <a:xfrm>
              <a:off x="7428854" y="2641406"/>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Task</a:t>
              </a:r>
            </a:p>
          </p:txBody>
        </p:sp>
        <p:sp>
          <p:nvSpPr>
            <p:cNvPr id="66" name="Rectangle 65">
              <a:extLst>
                <a:ext uri="{FF2B5EF4-FFF2-40B4-BE49-F238E27FC236}">
                  <a16:creationId xmlns:a16="http://schemas.microsoft.com/office/drawing/2014/main" id="{D8F4FDEC-9E68-677D-BAF7-D78974439BCE}"/>
                </a:ext>
              </a:extLst>
            </p:cNvPr>
            <p:cNvSpPr/>
            <p:nvPr/>
          </p:nvSpPr>
          <p:spPr>
            <a:xfrm>
              <a:off x="8929507" y="2564884"/>
              <a:ext cx="1230489" cy="55315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7" name="TextBox 66">
              <a:extLst>
                <a:ext uri="{FF2B5EF4-FFF2-40B4-BE49-F238E27FC236}">
                  <a16:creationId xmlns:a16="http://schemas.microsoft.com/office/drawing/2014/main" id="{3B10899D-2492-2149-985D-E9C75831C5B7}"/>
                </a:ext>
              </a:extLst>
            </p:cNvPr>
            <p:cNvSpPr txBox="1"/>
            <p:nvPr/>
          </p:nvSpPr>
          <p:spPr>
            <a:xfrm>
              <a:off x="8830345" y="2641406"/>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sp>
          <p:nvSpPr>
            <p:cNvPr id="68" name="Rectangle 67">
              <a:extLst>
                <a:ext uri="{FF2B5EF4-FFF2-40B4-BE49-F238E27FC236}">
                  <a16:creationId xmlns:a16="http://schemas.microsoft.com/office/drawing/2014/main" id="{5AD8CCD1-2BC8-037E-BF09-9E94BA86D24D}"/>
                </a:ext>
              </a:extLst>
            </p:cNvPr>
            <p:cNvSpPr/>
            <p:nvPr/>
          </p:nvSpPr>
          <p:spPr>
            <a:xfrm>
              <a:off x="10337913" y="2566793"/>
              <a:ext cx="1230489" cy="55315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9" name="TextBox 68">
              <a:extLst>
                <a:ext uri="{FF2B5EF4-FFF2-40B4-BE49-F238E27FC236}">
                  <a16:creationId xmlns:a16="http://schemas.microsoft.com/office/drawing/2014/main" id="{62F22CD0-9B76-9AC6-F761-3DFC8DC8E91B}"/>
                </a:ext>
              </a:extLst>
            </p:cNvPr>
            <p:cNvSpPr txBox="1"/>
            <p:nvPr/>
          </p:nvSpPr>
          <p:spPr>
            <a:xfrm>
              <a:off x="10238751" y="2643315"/>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Metric</a:t>
              </a:r>
            </a:p>
          </p:txBody>
        </p:sp>
        <p:sp>
          <p:nvSpPr>
            <p:cNvPr id="70" name="Rectangle 69">
              <a:extLst>
                <a:ext uri="{FF2B5EF4-FFF2-40B4-BE49-F238E27FC236}">
                  <a16:creationId xmlns:a16="http://schemas.microsoft.com/office/drawing/2014/main" id="{BE68C964-5046-E76A-14DA-629E729BEB53}"/>
                </a:ext>
              </a:extLst>
            </p:cNvPr>
            <p:cNvSpPr/>
            <p:nvPr/>
          </p:nvSpPr>
          <p:spPr>
            <a:xfrm>
              <a:off x="4639930" y="1735863"/>
              <a:ext cx="7000312" cy="6828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F8C38403-2569-9AC4-8CBF-E140AC475178}"/>
                </a:ext>
              </a:extLst>
            </p:cNvPr>
            <p:cNvSpPr/>
            <p:nvPr/>
          </p:nvSpPr>
          <p:spPr>
            <a:xfrm>
              <a:off x="4717847" y="1796741"/>
              <a:ext cx="1230489" cy="55315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2" name="TextBox 71">
              <a:extLst>
                <a:ext uri="{FF2B5EF4-FFF2-40B4-BE49-F238E27FC236}">
                  <a16:creationId xmlns:a16="http://schemas.microsoft.com/office/drawing/2014/main" id="{306CA86B-BBAA-CFFB-B7D0-914E5BB568E7}"/>
                </a:ext>
              </a:extLst>
            </p:cNvPr>
            <p:cNvSpPr txBox="1"/>
            <p:nvPr/>
          </p:nvSpPr>
          <p:spPr>
            <a:xfrm>
              <a:off x="4831502" y="1873262"/>
              <a:ext cx="1003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Shots</a:t>
              </a:r>
            </a:p>
          </p:txBody>
        </p:sp>
        <p:sp>
          <p:nvSpPr>
            <p:cNvPr id="73" name="Rectangle 72">
              <a:extLst>
                <a:ext uri="{FF2B5EF4-FFF2-40B4-BE49-F238E27FC236}">
                  <a16:creationId xmlns:a16="http://schemas.microsoft.com/office/drawing/2014/main" id="{96691A4A-FA44-2330-88C2-6233DD4A2573}"/>
                </a:ext>
              </a:extLst>
            </p:cNvPr>
            <p:cNvSpPr/>
            <p:nvPr/>
          </p:nvSpPr>
          <p:spPr>
            <a:xfrm>
              <a:off x="6121781" y="1796740"/>
              <a:ext cx="1230489" cy="553155"/>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4" name="TextBox 73">
              <a:extLst>
                <a:ext uri="{FF2B5EF4-FFF2-40B4-BE49-F238E27FC236}">
                  <a16:creationId xmlns:a16="http://schemas.microsoft.com/office/drawing/2014/main" id="{E93277A4-48C1-2795-EB6A-5A177D78CDD3}"/>
                </a:ext>
              </a:extLst>
            </p:cNvPr>
            <p:cNvSpPr txBox="1"/>
            <p:nvPr/>
          </p:nvSpPr>
          <p:spPr>
            <a:xfrm>
              <a:off x="6022619" y="1873262"/>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Instruction</a:t>
              </a:r>
            </a:p>
          </p:txBody>
        </p:sp>
        <p:sp>
          <p:nvSpPr>
            <p:cNvPr id="75" name="Rectangle 74">
              <a:extLst>
                <a:ext uri="{FF2B5EF4-FFF2-40B4-BE49-F238E27FC236}">
                  <a16:creationId xmlns:a16="http://schemas.microsoft.com/office/drawing/2014/main" id="{FED909BD-52CF-2165-DD94-DB540B517F10}"/>
                </a:ext>
              </a:extLst>
            </p:cNvPr>
            <p:cNvSpPr/>
            <p:nvPr/>
          </p:nvSpPr>
          <p:spPr>
            <a:xfrm>
              <a:off x="7523273" y="1792923"/>
              <a:ext cx="1230489" cy="55315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6" name="TextBox 75">
              <a:extLst>
                <a:ext uri="{FF2B5EF4-FFF2-40B4-BE49-F238E27FC236}">
                  <a16:creationId xmlns:a16="http://schemas.microsoft.com/office/drawing/2014/main" id="{A1617E0C-4486-8BB7-DBD5-3638A1CC9C8A}"/>
                </a:ext>
              </a:extLst>
            </p:cNvPr>
            <p:cNvSpPr txBox="1"/>
            <p:nvPr/>
          </p:nvSpPr>
          <p:spPr>
            <a:xfrm>
              <a:off x="7424111" y="1869445"/>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Task</a:t>
              </a:r>
            </a:p>
          </p:txBody>
        </p:sp>
        <p:sp>
          <p:nvSpPr>
            <p:cNvPr id="77" name="Rectangle 76">
              <a:extLst>
                <a:ext uri="{FF2B5EF4-FFF2-40B4-BE49-F238E27FC236}">
                  <a16:creationId xmlns:a16="http://schemas.microsoft.com/office/drawing/2014/main" id="{F8525DCF-D8AA-46E0-789C-2E5547BA8210}"/>
                </a:ext>
              </a:extLst>
            </p:cNvPr>
            <p:cNvSpPr/>
            <p:nvPr/>
          </p:nvSpPr>
          <p:spPr>
            <a:xfrm>
              <a:off x="8924764" y="1792923"/>
              <a:ext cx="1230489" cy="55315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8" name="TextBox 77">
              <a:extLst>
                <a:ext uri="{FF2B5EF4-FFF2-40B4-BE49-F238E27FC236}">
                  <a16:creationId xmlns:a16="http://schemas.microsoft.com/office/drawing/2014/main" id="{03CC67CD-8F9F-6815-ACB6-0B5016D07642}"/>
                </a:ext>
              </a:extLst>
            </p:cNvPr>
            <p:cNvSpPr txBox="1"/>
            <p:nvPr/>
          </p:nvSpPr>
          <p:spPr>
            <a:xfrm>
              <a:off x="8825602" y="1869445"/>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sp>
          <p:nvSpPr>
            <p:cNvPr id="79" name="Rectangle 78">
              <a:extLst>
                <a:ext uri="{FF2B5EF4-FFF2-40B4-BE49-F238E27FC236}">
                  <a16:creationId xmlns:a16="http://schemas.microsoft.com/office/drawing/2014/main" id="{5C781FAC-5127-3B5A-0C5D-01C31282DB6C}"/>
                </a:ext>
              </a:extLst>
            </p:cNvPr>
            <p:cNvSpPr/>
            <p:nvPr/>
          </p:nvSpPr>
          <p:spPr>
            <a:xfrm>
              <a:off x="10333170" y="1794832"/>
              <a:ext cx="1230489" cy="55315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0" name="TextBox 79">
              <a:extLst>
                <a:ext uri="{FF2B5EF4-FFF2-40B4-BE49-F238E27FC236}">
                  <a16:creationId xmlns:a16="http://schemas.microsoft.com/office/drawing/2014/main" id="{EB25A7B4-0E18-3431-A4B5-A326B4779B26}"/>
                </a:ext>
              </a:extLst>
            </p:cNvPr>
            <p:cNvSpPr txBox="1"/>
            <p:nvPr/>
          </p:nvSpPr>
          <p:spPr>
            <a:xfrm>
              <a:off x="10234008" y="1871354"/>
              <a:ext cx="14288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Metric</a:t>
              </a:r>
            </a:p>
          </p:txBody>
        </p:sp>
        <p:cxnSp>
          <p:nvCxnSpPr>
            <p:cNvPr id="84" name="Straight Connector 83">
              <a:extLst>
                <a:ext uri="{FF2B5EF4-FFF2-40B4-BE49-F238E27FC236}">
                  <a16:creationId xmlns:a16="http://schemas.microsoft.com/office/drawing/2014/main" id="{BC423218-2909-DCBB-8D92-38A066269E18}"/>
                </a:ext>
              </a:extLst>
            </p:cNvPr>
            <p:cNvCxnSpPr>
              <a:cxnSpLocks/>
            </p:cNvCxnSpPr>
            <p:nvPr/>
          </p:nvCxnSpPr>
          <p:spPr>
            <a:xfrm flipH="1">
              <a:off x="8138517" y="4024490"/>
              <a:ext cx="6312" cy="423333"/>
            </a:xfrm>
            <a:prstGeom prst="line">
              <a:avLst/>
            </a:prstGeom>
            <a:ln w="28575">
              <a:prstDash val="sysDash"/>
            </a:ln>
          </p:spPr>
          <p:style>
            <a:lnRef idx="2">
              <a:schemeClr val="dk1"/>
            </a:lnRef>
            <a:fillRef idx="0">
              <a:schemeClr val="dk1"/>
            </a:fillRef>
            <a:effectRef idx="1">
              <a:schemeClr val="dk1"/>
            </a:effectRef>
            <a:fontRef idx="minor">
              <a:schemeClr val="tx1"/>
            </a:fontRef>
          </p:style>
        </p:cxnSp>
      </p:grpSp>
      <p:sp>
        <p:nvSpPr>
          <p:cNvPr id="85" name="Rectangle 84">
            <a:extLst>
              <a:ext uri="{FF2B5EF4-FFF2-40B4-BE49-F238E27FC236}">
                <a16:creationId xmlns:a16="http://schemas.microsoft.com/office/drawing/2014/main" id="{382AB8BF-EB32-4E3B-74DD-454AF9CDD063}"/>
              </a:ext>
            </a:extLst>
          </p:cNvPr>
          <p:cNvSpPr/>
          <p:nvPr/>
        </p:nvSpPr>
        <p:spPr>
          <a:xfrm>
            <a:off x="11741575" y="1743346"/>
            <a:ext cx="379053" cy="34570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TextBox 85">
            <a:extLst>
              <a:ext uri="{FF2B5EF4-FFF2-40B4-BE49-F238E27FC236}">
                <a16:creationId xmlns:a16="http://schemas.microsoft.com/office/drawing/2014/main" id="{A67F3E15-AF5D-E68F-A3BE-07EE536D8360}"/>
              </a:ext>
            </a:extLst>
          </p:cNvPr>
          <p:cNvSpPr txBox="1"/>
          <p:nvPr/>
        </p:nvSpPr>
        <p:spPr>
          <a:xfrm rot="5400000">
            <a:off x="11129972" y="3418803"/>
            <a:ext cx="160225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Aggregation</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FC0E9C9-CD0D-0D59-C4C7-AD22980E279F}"/>
                  </a:ext>
                </a:extLst>
              </p:cNvPr>
              <p:cNvSpPr txBox="1"/>
              <p:nvPr/>
            </p:nvSpPr>
            <p:spPr>
              <a:xfrm>
                <a:off x="3751239" y="3118039"/>
                <a:ext cx="579160"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6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mc:Choice>
        <mc:Fallback xmlns="">
          <p:sp>
            <p:nvSpPr>
              <p:cNvPr id="87" name="TextBox 86">
                <a:extLst>
                  <a:ext uri="{FF2B5EF4-FFF2-40B4-BE49-F238E27FC236}">
                    <a16:creationId xmlns:a16="http://schemas.microsoft.com/office/drawing/2014/main" id="{CFC0E9C9-CD0D-0D59-C4C7-AD22980E279F}"/>
                  </a:ext>
                </a:extLst>
              </p:cNvPr>
              <p:cNvSpPr txBox="1">
                <a:spLocks noRot="1" noChangeAspect="1" noMove="1" noResize="1" noEditPoints="1" noAdjustHandles="1" noChangeArrowheads="1" noChangeShapeType="1" noTextEdit="1"/>
              </p:cNvSpPr>
              <p:nvPr/>
            </p:nvSpPr>
            <p:spPr>
              <a:xfrm>
                <a:off x="3751239" y="3118039"/>
                <a:ext cx="579160" cy="400110"/>
              </a:xfrm>
              <a:prstGeom prst="rect">
                <a:avLst/>
              </a:prstGeom>
              <a:blipFill>
                <a:blip r:embed="rId3"/>
                <a:stretch>
                  <a:fillRect/>
                </a:stretch>
              </a:blipFill>
            </p:spPr>
            <p:txBody>
              <a:bodyPr/>
              <a:lstStyle/>
              <a:p>
                <a:r>
                  <a:rPr lang="en-US">
                    <a:noFill/>
                  </a:rPr>
                  <a:t> </a:t>
                </a:r>
              </a:p>
            </p:txBody>
          </p:sp>
        </mc:Fallback>
      </mc:AlternateContent>
      <p:grpSp>
        <p:nvGrpSpPr>
          <p:cNvPr id="97" name="Group 96">
            <a:extLst>
              <a:ext uri="{FF2B5EF4-FFF2-40B4-BE49-F238E27FC236}">
                <a16:creationId xmlns:a16="http://schemas.microsoft.com/office/drawing/2014/main" id="{CF0AD634-30C3-4A7D-5F6B-DFBE5A58ACF1}"/>
              </a:ext>
            </a:extLst>
          </p:cNvPr>
          <p:cNvGrpSpPr/>
          <p:nvPr/>
        </p:nvGrpSpPr>
        <p:grpSpPr>
          <a:xfrm>
            <a:off x="1176165" y="2221001"/>
            <a:ext cx="1984225" cy="2381881"/>
            <a:chOff x="1176165" y="2221001"/>
            <a:chExt cx="1984225" cy="2381881"/>
          </a:xfrm>
        </p:grpSpPr>
        <p:sp>
          <p:nvSpPr>
            <p:cNvPr id="89" name="Rectangle 88">
              <a:extLst>
                <a:ext uri="{FF2B5EF4-FFF2-40B4-BE49-F238E27FC236}">
                  <a16:creationId xmlns:a16="http://schemas.microsoft.com/office/drawing/2014/main" id="{70D794D9-2275-05C8-0787-E2ADC99B99BC}"/>
                </a:ext>
              </a:extLst>
            </p:cNvPr>
            <p:cNvSpPr/>
            <p:nvPr/>
          </p:nvSpPr>
          <p:spPr>
            <a:xfrm>
              <a:off x="1178679" y="2221001"/>
              <a:ext cx="1976262" cy="553155"/>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0" name="TextBox 89">
              <a:extLst>
                <a:ext uri="{FF2B5EF4-FFF2-40B4-BE49-F238E27FC236}">
                  <a16:creationId xmlns:a16="http://schemas.microsoft.com/office/drawing/2014/main" id="{5FF779B3-4B84-C6D1-EBAC-1993552E6BBE}"/>
                </a:ext>
              </a:extLst>
            </p:cNvPr>
            <p:cNvSpPr txBox="1"/>
            <p:nvPr/>
          </p:nvSpPr>
          <p:spPr>
            <a:xfrm>
              <a:off x="1232010" y="2283991"/>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System Prompt</a:t>
              </a:r>
            </a:p>
          </p:txBody>
        </p:sp>
        <p:sp>
          <p:nvSpPr>
            <p:cNvPr id="91" name="Rectangle 90">
              <a:extLst>
                <a:ext uri="{FF2B5EF4-FFF2-40B4-BE49-F238E27FC236}">
                  <a16:creationId xmlns:a16="http://schemas.microsoft.com/office/drawing/2014/main" id="{6A2F7CF4-D519-A4CC-DE8B-84B9563E484F}"/>
                </a:ext>
              </a:extLst>
            </p:cNvPr>
            <p:cNvSpPr/>
            <p:nvPr/>
          </p:nvSpPr>
          <p:spPr>
            <a:xfrm>
              <a:off x="1176165" y="3142094"/>
              <a:ext cx="1976262" cy="5531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2" name="TextBox 91">
              <a:extLst>
                <a:ext uri="{FF2B5EF4-FFF2-40B4-BE49-F238E27FC236}">
                  <a16:creationId xmlns:a16="http://schemas.microsoft.com/office/drawing/2014/main" id="{93BD4C98-9CF5-2EDD-1D02-51DE5036BC57}"/>
                </a:ext>
              </a:extLst>
            </p:cNvPr>
            <p:cNvSpPr txBox="1"/>
            <p:nvPr/>
          </p:nvSpPr>
          <p:spPr>
            <a:xfrm>
              <a:off x="1229496" y="3205084"/>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System Format</a:t>
              </a:r>
            </a:p>
          </p:txBody>
        </p:sp>
        <p:sp>
          <p:nvSpPr>
            <p:cNvPr id="93" name="Rectangle 92">
              <a:extLst>
                <a:ext uri="{FF2B5EF4-FFF2-40B4-BE49-F238E27FC236}">
                  <a16:creationId xmlns:a16="http://schemas.microsoft.com/office/drawing/2014/main" id="{E77C79CE-2658-78D6-AA01-BFF825A8C0B4}"/>
                </a:ext>
              </a:extLst>
            </p:cNvPr>
            <p:cNvSpPr/>
            <p:nvPr/>
          </p:nvSpPr>
          <p:spPr>
            <a:xfrm>
              <a:off x="1184128" y="4049727"/>
              <a:ext cx="1976262" cy="55315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4" name="TextBox 93">
              <a:extLst>
                <a:ext uri="{FF2B5EF4-FFF2-40B4-BE49-F238E27FC236}">
                  <a16:creationId xmlns:a16="http://schemas.microsoft.com/office/drawing/2014/main" id="{86A2BE0B-0661-8596-1382-B1C1483A1EBF}"/>
                </a:ext>
              </a:extLst>
            </p:cNvPr>
            <p:cNvSpPr txBox="1"/>
            <p:nvPr/>
          </p:nvSpPr>
          <p:spPr>
            <a:xfrm>
              <a:off x="1237459" y="4112717"/>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Hyperparams</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Footer Placeholder 2">
            <a:extLst>
              <a:ext uri="{FF2B5EF4-FFF2-40B4-BE49-F238E27FC236}">
                <a16:creationId xmlns:a16="http://schemas.microsoft.com/office/drawing/2014/main" id="{65ED4D01-F620-5A54-5003-C82E0ED5C9E1}"/>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BBE41741-1B3B-BCAD-BE25-DF4F0975BE58}"/>
              </a:ext>
            </a:extLst>
          </p:cNvPr>
          <p:cNvSpPr>
            <a:spLocks noGrp="1"/>
          </p:cNvSpPr>
          <p:nvPr>
            <p:ph type="sldNum" sz="quarter" idx="12"/>
          </p:nvPr>
        </p:nvSpPr>
        <p:spPr/>
        <p:txBody>
          <a:bodyPr/>
          <a:lstStyle/>
          <a:p>
            <a:fld id="{5D7A6E06-44A4-4548-A769-E2F5D758AFE3}" type="slidenum">
              <a:rPr lang="en-US" smtClean="0"/>
              <a:t>94</a:t>
            </a:fld>
            <a:endParaRPr lang="en-US"/>
          </a:p>
        </p:txBody>
      </p:sp>
    </p:spTree>
    <p:extLst>
      <p:ext uri="{BB962C8B-B14F-4D97-AF65-F5344CB8AC3E}">
        <p14:creationId xmlns:p14="http://schemas.microsoft.com/office/powerpoint/2010/main" val="252456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1" grpId="0"/>
      <p:bldP spid="82" grpId="0"/>
      <p:bldP spid="85" grpId="0" animBg="1"/>
      <p:bldP spid="86" grpId="0"/>
      <p:bldP spid="8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a:t>
            </a:r>
          </a:p>
        </p:txBody>
      </p:sp>
      <p:sp>
        <p:nvSpPr>
          <p:cNvPr id="3" name="Google Shape;701;p37">
            <a:extLst>
              <a:ext uri="{FF2B5EF4-FFF2-40B4-BE49-F238E27FC236}">
                <a16:creationId xmlns:a16="http://schemas.microsoft.com/office/drawing/2014/main" id="{F23091A7-742B-6F4B-FB7E-1BF8DBDE1472}"/>
              </a:ext>
            </a:extLst>
          </p:cNvPr>
          <p:cNvSpPr txBox="1"/>
          <p:nvPr/>
        </p:nvSpPr>
        <p:spPr>
          <a:xfrm>
            <a:off x="155173" y="2836650"/>
            <a:ext cx="6875600" cy="163168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196B24"/>
                </a:solidFill>
                <a:effectLst/>
                <a:uLnTx/>
                <a:uFillTx/>
                <a:latin typeface="Montserrat"/>
                <a:ea typeface="Montserrat"/>
                <a:cs typeface="Montserrat"/>
                <a:sym typeface="Montserrat"/>
              </a:rPr>
              <a:t>Task:</a:t>
            </a:r>
            <a:endParaRPr kumimoji="0" sz="2400" b="0" i="0" u="none" strike="noStrike" kern="1200" cap="none" spc="0" normalizeH="0" baseline="0" noProof="0" dirty="0">
              <a:ln>
                <a:noFill/>
              </a:ln>
              <a:solidFill>
                <a:srgbClr val="196B24"/>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What is that concrete problem that we want to address (e.g., classification, summarization, commonsense reasoning..)</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5" name="Google Shape;701;p37">
            <a:extLst>
              <a:ext uri="{FF2B5EF4-FFF2-40B4-BE49-F238E27FC236}">
                <a16:creationId xmlns:a16="http://schemas.microsoft.com/office/drawing/2014/main" id="{90224D5B-2243-5084-42CE-E8B770DF685C}"/>
              </a:ext>
            </a:extLst>
          </p:cNvPr>
          <p:cNvSpPr txBox="1"/>
          <p:nvPr/>
        </p:nvSpPr>
        <p:spPr>
          <a:xfrm>
            <a:off x="5675440" y="4185184"/>
            <a:ext cx="6875600" cy="106537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A02B93"/>
                </a:solidFill>
                <a:effectLst/>
                <a:uLnTx/>
                <a:uFillTx/>
                <a:latin typeface="Montserrat"/>
                <a:ea typeface="Montserrat"/>
                <a:cs typeface="Montserrat"/>
                <a:sym typeface="Montserrat"/>
              </a:rPr>
              <a:t>Dataset:</a:t>
            </a:r>
            <a:endParaRPr kumimoji="0" sz="2400" b="0" i="0" u="none" strike="noStrike" kern="1200" cap="none" spc="0" normalizeH="0" baseline="0" noProof="0" dirty="0">
              <a:ln>
                <a:noFill/>
              </a:ln>
              <a:solidFill>
                <a:srgbClr val="A02B93"/>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What dataset we want to use?</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6" name="Google Shape;701;p37">
            <a:extLst>
              <a:ext uri="{FF2B5EF4-FFF2-40B4-BE49-F238E27FC236}">
                <a16:creationId xmlns:a16="http://schemas.microsoft.com/office/drawing/2014/main" id="{7234F46F-48CF-E21D-2A1C-EB0E77D8F49C}"/>
              </a:ext>
            </a:extLst>
          </p:cNvPr>
          <p:cNvSpPr txBox="1"/>
          <p:nvPr/>
        </p:nvSpPr>
        <p:spPr>
          <a:xfrm>
            <a:off x="155173" y="4891879"/>
            <a:ext cx="6875600" cy="106537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lumMod val="50000"/>
                    <a:lumOff val="50000"/>
                  </a:prstClr>
                </a:solidFill>
                <a:effectLst/>
                <a:uLnTx/>
                <a:uFillTx/>
                <a:latin typeface="Montserrat"/>
                <a:ea typeface="Montserrat"/>
                <a:cs typeface="Montserrat"/>
                <a:sym typeface="Montserrat"/>
              </a:rPr>
              <a:t>Metric:</a:t>
            </a:r>
            <a:endParaRPr kumimoji="0" sz="2400" b="0" i="0" u="none" strike="noStrike" kern="1200" cap="none" spc="0" normalizeH="0" baseline="0" noProof="0" dirty="0">
              <a:ln>
                <a:noFill/>
              </a:ln>
              <a:solidFill>
                <a:prstClr val="black">
                  <a:lumMod val="50000"/>
                  <a:lumOff val="50000"/>
                </a:prstClr>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How we evaluate the performance?</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8" name="Google Shape;701;p37">
            <a:extLst>
              <a:ext uri="{FF2B5EF4-FFF2-40B4-BE49-F238E27FC236}">
                <a16:creationId xmlns:a16="http://schemas.microsoft.com/office/drawing/2014/main" id="{A71DB604-F5C2-87D3-8032-882933D0FEC2}"/>
              </a:ext>
            </a:extLst>
          </p:cNvPr>
          <p:cNvSpPr txBox="1"/>
          <p:nvPr/>
        </p:nvSpPr>
        <p:spPr>
          <a:xfrm>
            <a:off x="5675440" y="1962437"/>
            <a:ext cx="6875600"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0F9ED5"/>
                </a:solidFill>
                <a:effectLst/>
                <a:uLnTx/>
                <a:uFillTx/>
                <a:latin typeface="Montserrat"/>
                <a:ea typeface="Montserrat"/>
                <a:cs typeface="Montserrat"/>
                <a:sym typeface="Montserrat"/>
              </a:rPr>
              <a:t>Instruction:</a:t>
            </a:r>
            <a:endParaRPr kumimoji="0" sz="2400" b="0" i="0" u="none" strike="noStrike" kern="1200" cap="none" spc="0" normalizeH="0" baseline="0" noProof="0" dirty="0">
              <a:ln>
                <a:noFill/>
              </a:ln>
              <a:solidFill>
                <a:srgbClr val="0F9ED5"/>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Evaluate model ability to perform an unseen task given context in the form of instructions</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9" name="Google Shape;701;p37">
            <a:extLst>
              <a:ext uri="{FF2B5EF4-FFF2-40B4-BE49-F238E27FC236}">
                <a16:creationId xmlns:a16="http://schemas.microsoft.com/office/drawing/2014/main" id="{5428AFFF-AA5E-AF22-2C99-51762B066E2B}"/>
              </a:ext>
            </a:extLst>
          </p:cNvPr>
          <p:cNvSpPr txBox="1"/>
          <p:nvPr/>
        </p:nvSpPr>
        <p:spPr>
          <a:xfrm>
            <a:off x="155173" y="900742"/>
            <a:ext cx="6875600" cy="134853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E97132"/>
                </a:solidFill>
                <a:effectLst/>
                <a:uLnTx/>
                <a:uFillTx/>
                <a:latin typeface="Montserrat"/>
                <a:ea typeface="Montserrat"/>
                <a:cs typeface="Montserrat"/>
                <a:sym typeface="Montserrat"/>
              </a:rPr>
              <a:t>Shot:</a:t>
            </a:r>
            <a:endParaRPr kumimoji="0" sz="2400" b="0" i="0" u="none" strike="noStrike" kern="1200" cap="none" spc="0" normalizeH="0" baseline="0" noProof="0" dirty="0">
              <a:ln>
                <a:noFill/>
              </a:ln>
              <a:solidFill>
                <a:srgbClr val="E97132"/>
              </a:solidFill>
              <a:effectLst/>
              <a:uLnTx/>
              <a:uFillTx/>
              <a:latin typeface="Montserrat"/>
              <a:ea typeface="Montserrat"/>
              <a:cs typeface="Montserrat"/>
              <a:sym typeface="Montserrat"/>
            </a:endParaRPr>
          </a:p>
          <a:p>
            <a:pPr marL="609585" marR="0" lvl="0" indent="-406390" algn="l" defTabSz="914400" rtl="0" eaLnBrk="1" fontAlgn="auto" latinLnBrk="0" hangingPunct="1">
              <a:lnSpc>
                <a:spcPct val="115000"/>
              </a:lnSpc>
              <a:spcBef>
                <a:spcPts val="1333"/>
              </a:spcBef>
              <a:spcAft>
                <a:spcPts val="0"/>
              </a:spcAft>
              <a:buClrTx/>
              <a:buSzPts val="1200"/>
              <a:buFont typeface="Montserrat"/>
              <a:buChar char="●"/>
              <a:tabLst/>
              <a:defRPr/>
            </a:pPr>
            <a:r>
              <a:rPr kumimoji="0" lang="en-US" sz="1600" b="0" i="0" u="none" strike="noStrike" kern="1200" cap="none" spc="0" normalizeH="0" baseline="0" noProof="0" dirty="0">
                <a:ln>
                  <a:noFill/>
                </a:ln>
                <a:solidFill>
                  <a:prstClr val="black"/>
                </a:solidFill>
                <a:effectLst/>
                <a:uLnTx/>
                <a:uFillTx/>
                <a:latin typeface="Montserrat"/>
                <a:ea typeface="Montserrat"/>
                <a:cs typeface="Montserrat"/>
                <a:sym typeface="Montserrat"/>
              </a:rPr>
              <a:t>The model is given with or without any prior examples at inference time</a:t>
            </a:r>
            <a:endParaRPr kumimoji="0" sz="1600" b="0" i="0" u="none" strike="noStrike" kern="1200" cap="none" spc="0" normalizeH="0" baseline="0" noProof="0" dirty="0">
              <a:ln>
                <a:noFill/>
              </a:ln>
              <a:solidFill>
                <a:prstClr val="black"/>
              </a:solidFill>
              <a:effectLst/>
              <a:uLnTx/>
              <a:uFillTx/>
              <a:latin typeface="Montserrat"/>
              <a:ea typeface="Montserrat"/>
              <a:cs typeface="Montserrat"/>
              <a:sym typeface="Montserrat"/>
            </a:endParaRPr>
          </a:p>
        </p:txBody>
      </p:sp>
      <p:sp>
        <p:nvSpPr>
          <p:cNvPr id="2" name="Footer Placeholder 1">
            <a:extLst>
              <a:ext uri="{FF2B5EF4-FFF2-40B4-BE49-F238E27FC236}">
                <a16:creationId xmlns:a16="http://schemas.microsoft.com/office/drawing/2014/main" id="{99D7CCB8-17A7-07B6-1804-E60DEBC21DE2}"/>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6FFAD371-8E3D-7CF0-5E1B-24BDCD79EF97}"/>
              </a:ext>
            </a:extLst>
          </p:cNvPr>
          <p:cNvSpPr>
            <a:spLocks noGrp="1"/>
          </p:cNvSpPr>
          <p:nvPr>
            <p:ph type="sldNum" sz="quarter" idx="12"/>
          </p:nvPr>
        </p:nvSpPr>
        <p:spPr/>
        <p:txBody>
          <a:bodyPr/>
          <a:lstStyle/>
          <a:p>
            <a:fld id="{5D7A6E06-44A4-4548-A769-E2F5D758AFE3}" type="slidenum">
              <a:rPr lang="en-US" smtClean="0"/>
              <a:t>95</a:t>
            </a:fld>
            <a:endParaRPr lang="en-US"/>
          </a:p>
        </p:txBody>
      </p:sp>
    </p:spTree>
    <p:extLst>
      <p:ext uri="{BB962C8B-B14F-4D97-AF65-F5344CB8AC3E}">
        <p14:creationId xmlns:p14="http://schemas.microsoft.com/office/powerpoint/2010/main" val="128692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a:t>
            </a:r>
          </a:p>
        </p:txBody>
      </p:sp>
      <p:sp>
        <p:nvSpPr>
          <p:cNvPr id="2" name="Rectangle 1">
            <a:extLst>
              <a:ext uri="{FF2B5EF4-FFF2-40B4-BE49-F238E27FC236}">
                <a16:creationId xmlns:a16="http://schemas.microsoft.com/office/drawing/2014/main" id="{E7DA67C6-9288-1CA6-8D13-37082D71D643}"/>
              </a:ext>
            </a:extLst>
          </p:cNvPr>
          <p:cNvSpPr/>
          <p:nvPr/>
        </p:nvSpPr>
        <p:spPr>
          <a:xfrm>
            <a:off x="9081279" y="1871330"/>
            <a:ext cx="2348089" cy="34570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C8A17AC4-C1B6-8948-D1BA-6D49435507F3}"/>
              </a:ext>
            </a:extLst>
          </p:cNvPr>
          <p:cNvSpPr txBox="1"/>
          <p:nvPr/>
        </p:nvSpPr>
        <p:spPr>
          <a:xfrm>
            <a:off x="9459456" y="1378887"/>
            <a:ext cx="159173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Model</a:t>
            </a:r>
          </a:p>
        </p:txBody>
      </p:sp>
      <p:grpSp>
        <p:nvGrpSpPr>
          <p:cNvPr id="10" name="Group 9">
            <a:extLst>
              <a:ext uri="{FF2B5EF4-FFF2-40B4-BE49-F238E27FC236}">
                <a16:creationId xmlns:a16="http://schemas.microsoft.com/office/drawing/2014/main" id="{8BD96FCF-C59D-74D9-5252-2F5427BD7C66}"/>
              </a:ext>
            </a:extLst>
          </p:cNvPr>
          <p:cNvGrpSpPr/>
          <p:nvPr/>
        </p:nvGrpSpPr>
        <p:grpSpPr>
          <a:xfrm>
            <a:off x="9225143" y="2356468"/>
            <a:ext cx="1984225" cy="2381881"/>
            <a:chOff x="1176165" y="2221001"/>
            <a:chExt cx="1984225" cy="2381881"/>
          </a:xfrm>
        </p:grpSpPr>
        <p:sp>
          <p:nvSpPr>
            <p:cNvPr id="11" name="Rectangle 10">
              <a:extLst>
                <a:ext uri="{FF2B5EF4-FFF2-40B4-BE49-F238E27FC236}">
                  <a16:creationId xmlns:a16="http://schemas.microsoft.com/office/drawing/2014/main" id="{C72319CC-1771-839E-C788-A04821107F0E}"/>
                </a:ext>
              </a:extLst>
            </p:cNvPr>
            <p:cNvSpPr/>
            <p:nvPr/>
          </p:nvSpPr>
          <p:spPr>
            <a:xfrm>
              <a:off x="1178679" y="2221001"/>
              <a:ext cx="1976262" cy="553155"/>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52B38331-2EF1-B4FA-7580-78C2DFD1B970}"/>
                </a:ext>
              </a:extLst>
            </p:cNvPr>
            <p:cNvSpPr txBox="1"/>
            <p:nvPr/>
          </p:nvSpPr>
          <p:spPr>
            <a:xfrm>
              <a:off x="1232010" y="2283991"/>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System Prompt</a:t>
              </a:r>
            </a:p>
          </p:txBody>
        </p:sp>
        <p:sp>
          <p:nvSpPr>
            <p:cNvPr id="13" name="Rectangle 12">
              <a:extLst>
                <a:ext uri="{FF2B5EF4-FFF2-40B4-BE49-F238E27FC236}">
                  <a16:creationId xmlns:a16="http://schemas.microsoft.com/office/drawing/2014/main" id="{0D81109F-EABF-B13B-BEEA-073E192E0D63}"/>
                </a:ext>
              </a:extLst>
            </p:cNvPr>
            <p:cNvSpPr/>
            <p:nvPr/>
          </p:nvSpPr>
          <p:spPr>
            <a:xfrm>
              <a:off x="1176165" y="3142094"/>
              <a:ext cx="1976262" cy="5531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7435FEE9-0532-490F-A19B-45104EAF553B}"/>
                </a:ext>
              </a:extLst>
            </p:cNvPr>
            <p:cNvSpPr txBox="1"/>
            <p:nvPr/>
          </p:nvSpPr>
          <p:spPr>
            <a:xfrm>
              <a:off x="1229496" y="3205084"/>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System Format</a:t>
              </a:r>
            </a:p>
          </p:txBody>
        </p:sp>
        <p:sp>
          <p:nvSpPr>
            <p:cNvPr id="15" name="Rectangle 14">
              <a:extLst>
                <a:ext uri="{FF2B5EF4-FFF2-40B4-BE49-F238E27FC236}">
                  <a16:creationId xmlns:a16="http://schemas.microsoft.com/office/drawing/2014/main" id="{DCD7494E-C1C5-A813-F2C1-74138329972C}"/>
                </a:ext>
              </a:extLst>
            </p:cNvPr>
            <p:cNvSpPr/>
            <p:nvPr/>
          </p:nvSpPr>
          <p:spPr>
            <a:xfrm>
              <a:off x="1184128" y="4049727"/>
              <a:ext cx="1976262" cy="55315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E3CF492C-EA50-3A95-8D5C-96FF41954F60}"/>
                </a:ext>
              </a:extLst>
            </p:cNvPr>
            <p:cNvSpPr txBox="1"/>
            <p:nvPr/>
          </p:nvSpPr>
          <p:spPr>
            <a:xfrm>
              <a:off x="1237459" y="4112717"/>
              <a:ext cx="187319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Hyperparams</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 name="TextBox 17">
            <a:extLst>
              <a:ext uri="{FF2B5EF4-FFF2-40B4-BE49-F238E27FC236}">
                <a16:creationId xmlns:a16="http://schemas.microsoft.com/office/drawing/2014/main" id="{950A53CC-5856-07DF-7590-59B923012BD2}"/>
              </a:ext>
            </a:extLst>
          </p:cNvPr>
          <p:cNvSpPr txBox="1"/>
          <p:nvPr/>
        </p:nvSpPr>
        <p:spPr>
          <a:xfrm>
            <a:off x="762632" y="1871330"/>
            <a:ext cx="6891235"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56082"/>
                </a:solidFill>
                <a:effectLst/>
                <a:uLnTx/>
                <a:uFillTx/>
                <a:latin typeface="Aptos" panose="02110004020202020204"/>
                <a:ea typeface="+mn-ea"/>
                <a:cs typeface="+mn-cs"/>
              </a:rPr>
              <a:t>&lt;SYS&gt; you are helpful Model &lt;/SYS&gt;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97132"/>
                </a:solidFill>
                <a:effectLst/>
                <a:uLnTx/>
                <a:uFillTx/>
                <a:latin typeface="Aptos" panose="02110004020202020204"/>
                <a:ea typeface="+mn-ea"/>
                <a:cs typeface="+mn-cs"/>
              </a:rPr>
              <a:t>&lt;instruction&gt; Translate this sentence to French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97132"/>
                </a:solidFill>
                <a:effectLst/>
                <a:uLnTx/>
                <a:uFillTx/>
                <a:latin typeface="Aptos" panose="02110004020202020204"/>
                <a:ea typeface="+mn-ea"/>
                <a:cs typeface="+mn-cs"/>
              </a:rPr>
              <a:t>&lt;user&gt; I like pizza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97132"/>
                </a:solidFill>
                <a:effectLst/>
                <a:uLnTx/>
                <a:uFillTx/>
                <a:latin typeface="Aptos" panose="02110004020202020204"/>
                <a:ea typeface="+mn-ea"/>
                <a:cs typeface="+mn-cs"/>
              </a:rPr>
              <a:t>&lt;assistant&gt; </a:t>
            </a:r>
            <a:r>
              <a:rPr kumimoji="0" lang="en-US" sz="2200" b="0" i="0" u="none" strike="noStrike" kern="1200" cap="none" spc="0" normalizeH="0" baseline="0" noProof="0" dirty="0" err="1">
                <a:ln>
                  <a:noFill/>
                </a:ln>
                <a:solidFill>
                  <a:srgbClr val="E97132"/>
                </a:solidFill>
                <a:effectLst/>
                <a:uLnTx/>
                <a:uFillTx/>
                <a:latin typeface="Aptos" panose="02110004020202020204"/>
                <a:ea typeface="+mn-ea"/>
                <a:cs typeface="+mn-cs"/>
              </a:rPr>
              <a:t>J'aime</a:t>
            </a:r>
            <a:r>
              <a:rPr kumimoji="0" lang="en-US" sz="2200" b="0" i="0" u="none" strike="noStrike" kern="1200" cap="none" spc="0" normalizeH="0" baseline="0" noProof="0" dirty="0">
                <a:ln>
                  <a:noFill/>
                </a:ln>
                <a:solidFill>
                  <a:srgbClr val="E97132"/>
                </a:solidFill>
                <a:effectLst/>
                <a:uLnTx/>
                <a:uFillTx/>
                <a:latin typeface="Aptos" panose="02110004020202020204"/>
                <a:ea typeface="+mn-ea"/>
                <a:cs typeface="+mn-cs"/>
              </a:rPr>
              <a:t> la pizza </a:t>
            </a:r>
          </a:p>
        </p:txBody>
      </p:sp>
      <p:pic>
        <p:nvPicPr>
          <p:cNvPr id="20" name="Picture 19" descr="A screen shot of a computer code&#10;&#10;Description automatically generated">
            <a:extLst>
              <a:ext uri="{FF2B5EF4-FFF2-40B4-BE49-F238E27FC236}">
                <a16:creationId xmlns:a16="http://schemas.microsoft.com/office/drawing/2014/main" id="{DE043B9C-FE1E-9C8A-8C39-0B5C49753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32" y="3688517"/>
            <a:ext cx="4729546" cy="2099664"/>
          </a:xfrm>
          <a:prstGeom prst="rect">
            <a:avLst/>
          </a:prstGeom>
        </p:spPr>
      </p:pic>
      <p:sp>
        <p:nvSpPr>
          <p:cNvPr id="3" name="Footer Placeholder 2">
            <a:extLst>
              <a:ext uri="{FF2B5EF4-FFF2-40B4-BE49-F238E27FC236}">
                <a16:creationId xmlns:a16="http://schemas.microsoft.com/office/drawing/2014/main" id="{6946AA4E-3286-3020-2F8E-2F9AEBB3FE3C}"/>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97DCD068-7DFA-A280-FFBB-F4BC510BC177}"/>
              </a:ext>
            </a:extLst>
          </p:cNvPr>
          <p:cNvSpPr>
            <a:spLocks noGrp="1"/>
          </p:cNvSpPr>
          <p:nvPr>
            <p:ph type="sldNum" sz="quarter" idx="12"/>
          </p:nvPr>
        </p:nvSpPr>
        <p:spPr/>
        <p:txBody>
          <a:bodyPr/>
          <a:lstStyle/>
          <a:p>
            <a:fld id="{5D7A6E06-44A4-4548-A769-E2F5D758AFE3}" type="slidenum">
              <a:rPr lang="en-US" smtClean="0"/>
              <a:t>96</a:t>
            </a:fld>
            <a:endParaRPr lang="en-US"/>
          </a:p>
        </p:txBody>
      </p:sp>
    </p:spTree>
    <p:extLst>
      <p:ext uri="{BB962C8B-B14F-4D97-AF65-F5344CB8AC3E}">
        <p14:creationId xmlns:p14="http://schemas.microsoft.com/office/powerpoint/2010/main" val="259555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 Alpaca</a:t>
            </a:r>
          </a:p>
        </p:txBody>
      </p:sp>
      <p:pic>
        <p:nvPicPr>
          <p:cNvPr id="3" name="Picture 2" descr="A diagram of a diagram&#10;&#10;Description automatically generated">
            <a:extLst>
              <a:ext uri="{FF2B5EF4-FFF2-40B4-BE49-F238E27FC236}">
                <a16:creationId xmlns:a16="http://schemas.microsoft.com/office/drawing/2014/main" id="{39102BFB-A38B-4554-9266-F9EE90438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2" y="880533"/>
            <a:ext cx="7334138" cy="3117670"/>
          </a:xfrm>
          <a:prstGeom prst="rect">
            <a:avLst/>
          </a:prstGeom>
        </p:spPr>
      </p:pic>
      <p:pic>
        <p:nvPicPr>
          <p:cNvPr id="4" name="Picture 3" descr="A graph of people with text&#10;&#10;Description automatically generated with medium confidence">
            <a:extLst>
              <a:ext uri="{FF2B5EF4-FFF2-40B4-BE49-F238E27FC236}">
                <a16:creationId xmlns:a16="http://schemas.microsoft.com/office/drawing/2014/main" id="{4B601915-433F-2D75-E155-DD6D7915E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780" y="2573606"/>
            <a:ext cx="7209980" cy="2606259"/>
          </a:xfrm>
          <a:prstGeom prst="rect">
            <a:avLst/>
          </a:prstGeom>
        </p:spPr>
      </p:pic>
      <p:sp>
        <p:nvSpPr>
          <p:cNvPr id="5" name="Google Shape;337;p44">
            <a:extLst>
              <a:ext uri="{FF2B5EF4-FFF2-40B4-BE49-F238E27FC236}">
                <a16:creationId xmlns:a16="http://schemas.microsoft.com/office/drawing/2014/main" id="{3E51FE7E-EC68-EB56-245B-EBDF0F6D60CA}"/>
              </a:ext>
            </a:extLst>
          </p:cNvPr>
          <p:cNvSpPr txBox="1"/>
          <p:nvPr/>
        </p:nvSpPr>
        <p:spPr>
          <a:xfrm>
            <a:off x="174977" y="5562436"/>
            <a:ext cx="11842045" cy="984845"/>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GPT-4 based evaluation of chatbot output agrees well with human evaluation; known before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Surprisingly, judge Llama 2 (70B) can compete with judge GPT-4 (1760B). But, Judge Llama 2 is more biased (more ties) and less capable of following the instructions carefully.</a:t>
            </a:r>
          </a:p>
        </p:txBody>
      </p:sp>
      <p:sp>
        <p:nvSpPr>
          <p:cNvPr id="2" name="Footer Placeholder 1">
            <a:extLst>
              <a:ext uri="{FF2B5EF4-FFF2-40B4-BE49-F238E27FC236}">
                <a16:creationId xmlns:a16="http://schemas.microsoft.com/office/drawing/2014/main" id="{F7DD7109-BD6A-3AE4-5C16-AC77B40A3F1D}"/>
              </a:ext>
            </a:extLst>
          </p:cNvPr>
          <p:cNvSpPr>
            <a:spLocks noGrp="1"/>
          </p:cNvSpPr>
          <p:nvPr>
            <p:ph type="ftr" sz="quarter" idx="11"/>
          </p:nvPr>
        </p:nvSpPr>
        <p:spPr/>
        <p:txBody>
          <a:bodyPr/>
          <a:lstStyle/>
          <a:p>
            <a:r>
              <a:rPr lang="en-IN"/>
              <a:t>KR 2024: LLMs are Human-like Annotators</a:t>
            </a:r>
            <a:endParaRPr lang="en-US"/>
          </a:p>
        </p:txBody>
      </p:sp>
      <p:sp>
        <p:nvSpPr>
          <p:cNvPr id="6" name="Slide Number Placeholder 5">
            <a:extLst>
              <a:ext uri="{FF2B5EF4-FFF2-40B4-BE49-F238E27FC236}">
                <a16:creationId xmlns:a16="http://schemas.microsoft.com/office/drawing/2014/main" id="{FBD2FC6D-7537-4CBF-BF20-CD42AB1EFB1E}"/>
              </a:ext>
            </a:extLst>
          </p:cNvPr>
          <p:cNvSpPr>
            <a:spLocks noGrp="1"/>
          </p:cNvSpPr>
          <p:nvPr>
            <p:ph type="sldNum" sz="quarter" idx="12"/>
          </p:nvPr>
        </p:nvSpPr>
        <p:spPr/>
        <p:txBody>
          <a:bodyPr/>
          <a:lstStyle/>
          <a:p>
            <a:fld id="{5D7A6E06-44A4-4548-A769-E2F5D758AFE3}" type="slidenum">
              <a:rPr lang="en-US" smtClean="0"/>
              <a:t>97</a:t>
            </a:fld>
            <a:endParaRPr lang="en-US"/>
          </a:p>
        </p:txBody>
      </p:sp>
    </p:spTree>
    <p:extLst>
      <p:ext uri="{BB962C8B-B14F-4D97-AF65-F5344CB8AC3E}">
        <p14:creationId xmlns:p14="http://schemas.microsoft.com/office/powerpoint/2010/main" val="35113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CCCD2-5588-745B-792F-0EFB89150553}"/>
            </a:ext>
          </a:extLst>
        </p:cNvPr>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19EC3351-D0DA-0CDC-C03F-990740EEE71F}"/>
              </a:ext>
            </a:extLst>
          </p:cNvPr>
          <p:cNvSpPr/>
          <p:nvPr/>
        </p:nvSpPr>
        <p:spPr>
          <a:xfrm>
            <a:off x="515100" y="61601"/>
            <a:ext cx="11161800" cy="796356"/>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 G-Eval</a:t>
            </a:r>
          </a:p>
        </p:txBody>
      </p:sp>
      <p:pic>
        <p:nvPicPr>
          <p:cNvPr id="3" name="Picture 2" descr="A diagram of a process&#10;&#10;Description automatically generated">
            <a:extLst>
              <a:ext uri="{FF2B5EF4-FFF2-40B4-BE49-F238E27FC236}">
                <a16:creationId xmlns:a16="http://schemas.microsoft.com/office/drawing/2014/main" id="{468D3A75-2348-48C8-CD97-08EE3E27E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11" y="1570181"/>
            <a:ext cx="6948958" cy="4135922"/>
          </a:xfrm>
          <a:prstGeom prst="rect">
            <a:avLst/>
          </a:prstGeom>
        </p:spPr>
      </p:pic>
      <p:sp>
        <p:nvSpPr>
          <p:cNvPr id="4" name="Google Shape;337;p44">
            <a:extLst>
              <a:ext uri="{FF2B5EF4-FFF2-40B4-BE49-F238E27FC236}">
                <a16:creationId xmlns:a16="http://schemas.microsoft.com/office/drawing/2014/main" id="{1A531065-28EA-AA80-AEB8-59DE90CF5B8B}"/>
              </a:ext>
            </a:extLst>
          </p:cNvPr>
          <p:cNvSpPr txBox="1"/>
          <p:nvPr/>
        </p:nvSpPr>
        <p:spPr>
          <a:xfrm>
            <a:off x="1" y="5897272"/>
            <a:ext cx="12192000" cy="49240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LLM consistently gives higher scores to GPT-3.5 summaries, even though human judges prefer summaries written in human language</a:t>
            </a:r>
          </a:p>
        </p:txBody>
      </p:sp>
      <p:sp>
        <p:nvSpPr>
          <p:cNvPr id="6" name="TextBox 5">
            <a:extLst>
              <a:ext uri="{FF2B5EF4-FFF2-40B4-BE49-F238E27FC236}">
                <a16:creationId xmlns:a16="http://schemas.microsoft.com/office/drawing/2014/main" id="{52786653-7AC1-9FF9-15EC-CEE4B2CBAD29}"/>
              </a:ext>
            </a:extLst>
          </p:cNvPr>
          <p:cNvSpPr txBox="1"/>
          <p:nvPr/>
        </p:nvSpPr>
        <p:spPr>
          <a:xfrm>
            <a:off x="-1" y="6488668"/>
            <a:ext cx="7044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G-EVAL: NLG Evaluation using GPT-4 with Better Human Alignment (Yang et.al, 2023)</a:t>
            </a:r>
          </a:p>
        </p:txBody>
      </p:sp>
      <p:pic>
        <p:nvPicPr>
          <p:cNvPr id="9" name="Picture 8" descr="A graph of different colored lines&#10;&#10;Description automatically generated with medium confidence">
            <a:extLst>
              <a:ext uri="{FF2B5EF4-FFF2-40B4-BE49-F238E27FC236}">
                <a16:creationId xmlns:a16="http://schemas.microsoft.com/office/drawing/2014/main" id="{FEEBF5F0-75BB-C9A8-1AA8-93720E604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344" y="2176452"/>
            <a:ext cx="4330845" cy="2505096"/>
          </a:xfrm>
          <a:prstGeom prst="rect">
            <a:avLst/>
          </a:prstGeom>
        </p:spPr>
      </p:pic>
      <p:sp>
        <p:nvSpPr>
          <p:cNvPr id="10" name="Google Shape;701;p37">
            <a:extLst>
              <a:ext uri="{FF2B5EF4-FFF2-40B4-BE49-F238E27FC236}">
                <a16:creationId xmlns:a16="http://schemas.microsoft.com/office/drawing/2014/main" id="{394A082D-A2D9-A43D-9B36-1E44096CF8D1}"/>
              </a:ext>
            </a:extLst>
          </p:cNvPr>
          <p:cNvSpPr txBox="1"/>
          <p:nvPr/>
        </p:nvSpPr>
        <p:spPr>
          <a:xfrm>
            <a:off x="345766" y="857957"/>
            <a:ext cx="10882488" cy="738623"/>
          </a:xfrm>
          <a:prstGeom prst="rect">
            <a:avLst/>
          </a:prstGeom>
          <a:no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Can we rely on LLMs to assess LLM outputs</a:t>
            </a:r>
            <a:endParaRPr kumimoji="0" lang="en-US" sz="1600" b="0" i="0" u="none" strike="noStrike" kern="1200" cap="none" spc="0" normalizeH="0" baseline="0" noProof="0" dirty="0">
              <a:ln>
                <a:noFill/>
              </a:ln>
              <a:solidFill>
                <a:prstClr val="black"/>
              </a:solidFill>
              <a:effectLst/>
              <a:uLnTx/>
              <a:uFillTx/>
              <a:latin typeface="Montserrat"/>
              <a:ea typeface="+mn-ea"/>
              <a:cs typeface="+mn-cs"/>
              <a:sym typeface="Montserra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Do LLMs show a bias towards the outputs they generate during evaluations?</a:t>
            </a:r>
          </a:p>
        </p:txBody>
      </p:sp>
      <p:sp>
        <p:nvSpPr>
          <p:cNvPr id="2" name="Footer Placeholder 1">
            <a:extLst>
              <a:ext uri="{FF2B5EF4-FFF2-40B4-BE49-F238E27FC236}">
                <a16:creationId xmlns:a16="http://schemas.microsoft.com/office/drawing/2014/main" id="{317B61BC-47F9-904C-3E39-B125AB23C3FB}"/>
              </a:ext>
            </a:extLst>
          </p:cNvPr>
          <p:cNvSpPr>
            <a:spLocks noGrp="1"/>
          </p:cNvSpPr>
          <p:nvPr>
            <p:ph type="ftr" sz="quarter" idx="11"/>
          </p:nvPr>
        </p:nvSpPr>
        <p:spPr/>
        <p:txBody>
          <a:bodyPr/>
          <a:lstStyle/>
          <a:p>
            <a:r>
              <a:rPr lang="en-IN"/>
              <a:t>KR 2024: LLMs are Human-like Annotators</a:t>
            </a:r>
            <a:endParaRPr lang="en-US"/>
          </a:p>
        </p:txBody>
      </p:sp>
      <p:sp>
        <p:nvSpPr>
          <p:cNvPr id="5" name="Slide Number Placeholder 4">
            <a:extLst>
              <a:ext uri="{FF2B5EF4-FFF2-40B4-BE49-F238E27FC236}">
                <a16:creationId xmlns:a16="http://schemas.microsoft.com/office/drawing/2014/main" id="{EBE606AE-65FF-5CC1-B0C4-507CEFC9DC2B}"/>
              </a:ext>
            </a:extLst>
          </p:cNvPr>
          <p:cNvSpPr>
            <a:spLocks noGrp="1"/>
          </p:cNvSpPr>
          <p:nvPr>
            <p:ph type="sldNum" sz="quarter" idx="12"/>
          </p:nvPr>
        </p:nvSpPr>
        <p:spPr/>
        <p:txBody>
          <a:bodyPr/>
          <a:lstStyle/>
          <a:p>
            <a:fld id="{5D7A6E06-44A4-4548-A769-E2F5D758AFE3}" type="slidenum">
              <a:rPr lang="en-US" smtClean="0"/>
              <a:t>98</a:t>
            </a:fld>
            <a:endParaRPr lang="en-US"/>
          </a:p>
        </p:txBody>
      </p:sp>
    </p:spTree>
    <p:extLst>
      <p:ext uri="{BB962C8B-B14F-4D97-AF65-F5344CB8AC3E}">
        <p14:creationId xmlns:p14="http://schemas.microsoft.com/office/powerpoint/2010/main" val="22844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g22857952a9e_0_169">
            <a:extLst>
              <a:ext uri="{FF2B5EF4-FFF2-40B4-BE49-F238E27FC236}">
                <a16:creationId xmlns:a16="http://schemas.microsoft.com/office/drawing/2014/main" id="{59AB3C86-FE2C-B337-755E-98D88133F91B}"/>
              </a:ext>
            </a:extLst>
          </p:cNvPr>
          <p:cNvSpPr/>
          <p:nvPr/>
        </p:nvSpPr>
        <p:spPr>
          <a:xfrm>
            <a:off x="515100" y="61600"/>
            <a:ext cx="11161800" cy="947773"/>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1" i="0" u="none" strike="noStrike" kern="1200" cap="none" spc="0" normalizeH="0" baseline="0" noProof="0" dirty="0">
                <a:ln>
                  <a:noFill/>
                </a:ln>
                <a:solidFill>
                  <a:srgbClr val="0097A7"/>
                </a:solidFill>
                <a:effectLst/>
                <a:uLnTx/>
                <a:uFillTx/>
                <a:latin typeface="Helvetica Neue"/>
                <a:ea typeface="Helvetica Neue"/>
                <a:cs typeface="Helvetica Neue"/>
                <a:sym typeface="Helvetica Neue"/>
              </a:rPr>
              <a:t>LLM Evaluation: GPT-Score</a:t>
            </a:r>
          </a:p>
        </p:txBody>
      </p:sp>
      <p:pic>
        <p:nvPicPr>
          <p:cNvPr id="5" name="Picture 4" descr="A green text with a pink flower&#10;&#10;Description automatically generated">
            <a:extLst>
              <a:ext uri="{FF2B5EF4-FFF2-40B4-BE49-F238E27FC236}">
                <a16:creationId xmlns:a16="http://schemas.microsoft.com/office/drawing/2014/main" id="{9E122EB3-82A3-47E8-6476-2C0344CF7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55" y="1561041"/>
            <a:ext cx="11933289" cy="3947937"/>
          </a:xfrm>
          <a:prstGeom prst="rect">
            <a:avLst/>
          </a:prstGeom>
        </p:spPr>
      </p:pic>
      <p:sp>
        <p:nvSpPr>
          <p:cNvPr id="3" name="TextBox 2">
            <a:extLst>
              <a:ext uri="{FF2B5EF4-FFF2-40B4-BE49-F238E27FC236}">
                <a16:creationId xmlns:a16="http://schemas.microsoft.com/office/drawing/2014/main" id="{8FCC873D-D448-FD15-FA86-42D113E742CC}"/>
              </a:ext>
            </a:extLst>
          </p:cNvPr>
          <p:cNvSpPr txBox="1"/>
          <p:nvPr/>
        </p:nvSpPr>
        <p:spPr>
          <a:xfrm>
            <a:off x="0" y="648866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https://github.com/confident-ai/deepeval</a:t>
            </a:r>
          </a:p>
        </p:txBody>
      </p:sp>
      <p:sp>
        <p:nvSpPr>
          <p:cNvPr id="2" name="Footer Placeholder 1">
            <a:extLst>
              <a:ext uri="{FF2B5EF4-FFF2-40B4-BE49-F238E27FC236}">
                <a16:creationId xmlns:a16="http://schemas.microsoft.com/office/drawing/2014/main" id="{2083D21F-C7F2-DAEE-22E8-30E53EF570F3}"/>
              </a:ext>
            </a:extLst>
          </p:cNvPr>
          <p:cNvSpPr>
            <a:spLocks noGrp="1"/>
          </p:cNvSpPr>
          <p:nvPr>
            <p:ph type="ftr" sz="quarter" idx="11"/>
          </p:nvPr>
        </p:nvSpPr>
        <p:spPr/>
        <p:txBody>
          <a:bodyPr/>
          <a:lstStyle/>
          <a:p>
            <a:r>
              <a:rPr lang="en-IN"/>
              <a:t>KR 2024: LLMs are Human-like Annotators</a:t>
            </a:r>
            <a:endParaRPr lang="en-US"/>
          </a:p>
        </p:txBody>
      </p:sp>
      <p:sp>
        <p:nvSpPr>
          <p:cNvPr id="4" name="Slide Number Placeholder 3">
            <a:extLst>
              <a:ext uri="{FF2B5EF4-FFF2-40B4-BE49-F238E27FC236}">
                <a16:creationId xmlns:a16="http://schemas.microsoft.com/office/drawing/2014/main" id="{1670EF71-C126-31BF-071F-E99C9BD0DB17}"/>
              </a:ext>
            </a:extLst>
          </p:cNvPr>
          <p:cNvSpPr>
            <a:spLocks noGrp="1"/>
          </p:cNvSpPr>
          <p:nvPr>
            <p:ph type="sldNum" sz="quarter" idx="12"/>
          </p:nvPr>
        </p:nvSpPr>
        <p:spPr/>
        <p:txBody>
          <a:bodyPr/>
          <a:lstStyle/>
          <a:p>
            <a:fld id="{5D7A6E06-44A4-4548-A769-E2F5D758AFE3}" type="slidenum">
              <a:rPr lang="en-US" smtClean="0"/>
              <a:t>99</a:t>
            </a:fld>
            <a:endParaRPr lang="en-US"/>
          </a:p>
        </p:txBody>
      </p:sp>
    </p:spTree>
    <p:extLst>
      <p:ext uri="{BB962C8B-B14F-4D97-AF65-F5344CB8AC3E}">
        <p14:creationId xmlns:p14="http://schemas.microsoft.com/office/powerpoint/2010/main" val="3955425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24121</TotalTime>
  <Words>12615</Words>
  <Application>Microsoft Office PowerPoint</Application>
  <PresentationFormat>Widescreen</PresentationFormat>
  <Paragraphs>1385</Paragraphs>
  <Slides>143</Slides>
  <Notes>82</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143</vt:i4>
      </vt:variant>
    </vt:vector>
  </HeadingPairs>
  <TitlesOfParts>
    <vt:vector size="162" baseType="lpstr">
      <vt:lpstr>-apple-system</vt:lpstr>
      <vt:lpstr>Aptos</vt:lpstr>
      <vt:lpstr>Aptos (Body)</vt:lpstr>
      <vt:lpstr>Aptos Narrow</vt:lpstr>
      <vt:lpstr>Arial</vt:lpstr>
      <vt:lpstr>Calibri</vt:lpstr>
      <vt:lpstr>Calibri Light</vt:lpstr>
      <vt:lpstr>Cambria Math</vt:lpstr>
      <vt:lpstr>Helvetica</vt:lpstr>
      <vt:lpstr>Helvetica Neue</vt:lpstr>
      <vt:lpstr>Inter</vt:lpstr>
      <vt:lpstr>Montserrat</vt:lpstr>
      <vt:lpstr>Optimistic Text</vt:lpstr>
      <vt:lpstr>PT Serif</vt:lpstr>
      <vt:lpstr>rival-sans</vt:lpstr>
      <vt:lpstr>Roboto</vt:lpstr>
      <vt:lpstr>Source Sans Pro</vt:lpstr>
      <vt:lpstr>Wingdings</vt:lpstr>
      <vt:lpstr>Office Theme</vt:lpstr>
      <vt:lpstr>LLMs are Human-like Annotators</vt:lpstr>
      <vt:lpstr>Agenda</vt:lpstr>
      <vt:lpstr>Agenda</vt:lpstr>
      <vt:lpstr>Deep Learning and Large Language Models</vt:lpstr>
      <vt:lpstr>GPT-3</vt:lpstr>
      <vt:lpstr>InstructGPT</vt:lpstr>
      <vt:lpstr>ChatGPT and Prompting</vt:lpstr>
      <vt:lpstr>Summarization</vt:lpstr>
      <vt:lpstr>Machine Translation</vt:lpstr>
      <vt:lpstr>Machine Reading Comprehension</vt:lpstr>
      <vt:lpstr>Solving reasoning problems</vt:lpstr>
      <vt:lpstr>Chain of thought (CoT) prompting</vt:lpstr>
      <vt:lpstr>What are advantages of chain of thought prompting?</vt:lpstr>
      <vt:lpstr>CoT improves Commonsense Reasoning</vt:lpstr>
      <vt:lpstr>Loads of LLMs and SLMs</vt:lpstr>
      <vt:lpstr>Small language models</vt:lpstr>
      <vt:lpstr>LLaMA 1</vt:lpstr>
      <vt:lpstr>LLaMA 2</vt:lpstr>
      <vt:lpstr>LLaMA 3</vt:lpstr>
      <vt:lpstr>LLaMA 3.2</vt:lpstr>
      <vt:lpstr>GPT-4</vt:lpstr>
      <vt:lpstr>Math word problems and reasoning QA</vt:lpstr>
      <vt:lpstr>Math word problems and reasoning QA</vt:lpstr>
      <vt:lpstr>Chart understanding and reasoning over data</vt:lpstr>
      <vt:lpstr>Image understanding and reasoning</vt:lpstr>
      <vt:lpstr>Information seeking about objects</vt:lpstr>
      <vt:lpstr>Multimodal humor understanding </vt:lpstr>
      <vt:lpstr>Reasoning and code generation</vt:lpstr>
      <vt:lpstr>Mathematics: Calculus</vt:lpstr>
      <vt:lpstr>Agenda</vt:lpstr>
      <vt:lpstr>Generating Annotations for Reasoning Tasks using LLMs</vt:lpstr>
      <vt:lpstr>Generating Annotations for Reasoning Tasks using LLMs</vt:lpstr>
      <vt:lpstr>LLMs with CoT are Non-Causal Reasoners </vt:lpstr>
      <vt:lpstr>LLMs with CoT are Non-Causal Reasoners </vt:lpstr>
      <vt:lpstr>Automatic Reasoning Chain Evaluation</vt:lpstr>
      <vt:lpstr>Automatic Reasoning Chain Evaluation</vt:lpstr>
      <vt:lpstr>Dynamic Program Prompting and Program Distillation</vt:lpstr>
      <vt:lpstr>Dynamic Program Prompting and Program Distillation</vt:lpstr>
      <vt:lpstr>Generating Annotations for Reasoning Tasks using LLMs</vt:lpstr>
      <vt:lpstr>MoT: Memory-of-Thought</vt:lpstr>
      <vt:lpstr>MoT: Memory-of-Thought</vt:lpstr>
      <vt:lpstr>Selective annotation and Prompt retrieval</vt:lpstr>
      <vt:lpstr>Generating Annotations for Reasoning Tasks using LLMs</vt:lpstr>
      <vt:lpstr>Analogical prompting</vt:lpstr>
      <vt:lpstr>Analogical prompting methods</vt:lpstr>
      <vt:lpstr>LeanReasoner: Offloading reasoning to Lean </vt:lpstr>
      <vt:lpstr>LeanReasoner: Offloading reasoning to Lean </vt:lpstr>
      <vt:lpstr>LeanReasoner: Offloading reasoning to Lean </vt:lpstr>
      <vt:lpstr>Event Relation Logical Prediction</vt:lpstr>
      <vt:lpstr>Enabling LLMs for Event Relation Logical Prediction</vt:lpstr>
      <vt:lpstr>Event Relation Logical Prediction Results</vt:lpstr>
      <vt:lpstr>Generating Annotations for Reasoning Tasks using LLMs</vt:lpstr>
      <vt:lpstr>Symbolic reasoning for math word problems</vt:lpstr>
      <vt:lpstr>Symbolic reasoning for math word problems</vt:lpstr>
      <vt:lpstr>Symbolic Rule Learning for Robust Numerical Reasoning</vt:lpstr>
      <vt:lpstr>Symbolic Rule Learning for Robust Numerical Reasoning</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Generate a synthetic dataset using LLMs</vt:lpstr>
      <vt:lpstr>AutoLabel</vt:lpstr>
      <vt:lpstr>AutoLabel: Question Answering</vt:lpstr>
      <vt:lpstr>AutoLabel: Question Answering</vt:lpstr>
      <vt:lpstr>AutoLabel: Question Answering</vt:lpstr>
      <vt:lpstr>LLMs can label data as well as humans, but 100x faster</vt:lpstr>
      <vt:lpstr>LLMs can label data: Quality Evaluation</vt:lpstr>
      <vt:lpstr>LLMs can label data: Quality Evaluation</vt:lpstr>
      <vt:lpstr>LLMs can label data: Quality Evaluation</vt:lpstr>
      <vt:lpstr>Prodigy</vt:lpstr>
      <vt:lpstr>AutoLabel tools: Which one is better</vt:lpstr>
      <vt:lpstr>Agenda</vt:lpstr>
      <vt:lpstr>Agenda</vt:lpstr>
      <vt:lpstr>Hallucination</vt:lpstr>
      <vt:lpstr>Evolution of Hallucination in LLMs</vt:lpstr>
      <vt:lpstr>Evolution of Hallucination in LLMs</vt:lpstr>
      <vt:lpstr>Evolution of Hallucination in LLMs</vt:lpstr>
      <vt:lpstr>Taxonomy of Hallucinations</vt:lpstr>
      <vt:lpstr>Taxonomy of Hallucinations: Causes</vt:lpstr>
      <vt:lpstr>Taxonomy of Hallucinations: Metrics and Benchmarks</vt:lpstr>
      <vt:lpstr>Taxonomy of Hallucinations: Mitigation</vt:lpstr>
      <vt:lpstr>Agenda</vt:lpstr>
      <vt:lpstr>Hallucination Types</vt:lpstr>
      <vt:lpstr>Hallucination Types: Orientation, Category and Degree</vt:lpstr>
      <vt:lpstr>Hallucination Types: Orientation</vt:lpstr>
      <vt:lpstr>Hallucination Types: Orientation</vt:lpstr>
      <vt:lpstr>Hallucination Types: Category</vt:lpstr>
      <vt:lpstr>Hallucination Types: Category</vt:lpstr>
      <vt:lpstr>Hallucination Types: Category</vt:lpstr>
      <vt:lpstr>Hallucination Types: Category</vt:lpstr>
      <vt:lpstr>Hallucination Types: Category</vt:lpstr>
      <vt:lpstr>Hallucination Types: Category</vt:lpstr>
      <vt:lpstr>Hallucination Types: Degree</vt:lpstr>
      <vt:lpstr>Hallucination Detection: SelfCheckGPT</vt:lpstr>
      <vt:lpstr>Hallucination Detection: FACTScore</vt:lpstr>
      <vt:lpstr>Hallucination eLiciTation dataset</vt:lpstr>
      <vt:lpstr>Hallucination Vulnerability Index (HVI)</vt:lpstr>
      <vt:lpstr>Agenda</vt:lpstr>
      <vt:lpstr>Hallucination Mitigation</vt:lpstr>
      <vt:lpstr>Hallucination Mitigation: Chain-Of-Verification (CoVe)</vt:lpstr>
      <vt:lpstr>Is hallucination always bad?</vt:lpstr>
      <vt:lpstr>A big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Hour of Learning (AHOL)</dc:title>
  <dc:creator>Manish Gupta</dc:creator>
  <cp:lastModifiedBy>Manish Gupta (BING-IDC)</cp:lastModifiedBy>
  <cp:revision>1067</cp:revision>
  <dcterms:created xsi:type="dcterms:W3CDTF">2021-04-26T06:30:14Z</dcterms:created>
  <dcterms:modified xsi:type="dcterms:W3CDTF">2024-10-30T07:27:25Z</dcterms:modified>
</cp:coreProperties>
</file>